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xml" ContentType="application/vnd.openxmlformats-officedocument.themeOverr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theme/themeOverride3.xml" ContentType="application/vnd.openxmlformats-officedocument.themeOverride+xml"/>
  <Override PartName="/ppt/charts/chartEx1.xml" ContentType="application/vnd.ms-office.chartex+xml"/>
  <Override PartName="/ppt/charts/style19.xml" ContentType="application/vnd.ms-office.chartstyle+xml"/>
  <Override PartName="/ppt/charts/colors19.xml" ContentType="application/vnd.ms-office.chartcolorstyle+xml"/>
  <Override PartName="/ppt/theme/themeOverride4.xml" ContentType="application/vnd.openxmlformats-officedocument.themeOverr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xml" ContentType="application/vnd.openxmlformats-officedocument.drawingml.chartshapes+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5.xml" ContentType="application/vnd.openxmlformats-officedocument.themeOverr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 id="2147483729" r:id="rId6"/>
    <p:sldMasterId id="2147483742" r:id="rId7"/>
    <p:sldMasterId id="2147483822" r:id="rId8"/>
    <p:sldMasterId id="2147483836" r:id="rId9"/>
    <p:sldMasterId id="2147483849" r:id="rId10"/>
  </p:sldMasterIdLst>
  <p:notesMasterIdLst>
    <p:notesMasterId r:id="rId36"/>
  </p:notesMasterIdLst>
  <p:sldIdLst>
    <p:sldId id="259" r:id="rId11"/>
    <p:sldId id="1348" r:id="rId12"/>
    <p:sldId id="1111" r:id="rId13"/>
    <p:sldId id="1357" r:id="rId14"/>
    <p:sldId id="1409" r:id="rId15"/>
    <p:sldId id="1391" r:id="rId16"/>
    <p:sldId id="1407" r:id="rId17"/>
    <p:sldId id="1370" r:id="rId18"/>
    <p:sldId id="1327" r:id="rId19"/>
    <p:sldId id="1368" r:id="rId20"/>
    <p:sldId id="1171" r:id="rId21"/>
    <p:sldId id="1299" r:id="rId22"/>
    <p:sldId id="1410" r:id="rId23"/>
    <p:sldId id="1294" r:id="rId24"/>
    <p:sldId id="1390" r:id="rId25"/>
    <p:sldId id="1369" r:id="rId26"/>
    <p:sldId id="1393" r:id="rId27"/>
    <p:sldId id="1343" r:id="rId28"/>
    <p:sldId id="1380" r:id="rId29"/>
    <p:sldId id="1366" r:id="rId30"/>
    <p:sldId id="1378" r:id="rId31"/>
    <p:sldId id="1379" r:id="rId32"/>
    <p:sldId id="1372" r:id="rId33"/>
    <p:sldId id="1290" r:id="rId34"/>
    <p:sldId id="1291" r:id="rId35"/>
  </p:sldIdLst>
  <p:sldSz cx="6858000" cy="9906000" type="A4"/>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6"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998846-7E94-253E-0B65-8D04C83AA2EB}" name="Nobahle Silulwane" initials="NS" userId="S::Nobahle.Silulwane@westerncape.gov.za::4b24528f-f77f-4477-9d5d-cb80cd7db94a" providerId="AD"/>
  <p188:author id="{E3485457-9D45-0EDB-C9FC-E702F7D7BFF7}" name="Chelsea Leibrandt" initials="CL" userId="S::Chelsea.Leibrandt@westerncape.gov.za::c6deedb4-5f1b-4ca0-b425-a69d3195a9e3" providerId="AD"/>
  <p188:author id="{4366BC59-E899-04E2-BF9E-40C6311EA262}" name="Muniera Salie" initials="MS" userId="S::Muniera.Salie@westerncape.gov.za::b4f57ee3-8ad9-4e63-882b-a5d5bef2bc81" providerId="AD"/>
  <p188:author id="{E2406F92-427C-3CFD-D4D4-699784D9B0E4}" name="Ashley Rasool" initials="AR" userId="S::Ashley.Rasool@westerncape.gov.za::be5e3e11-8c75-449b-94cd-338f1a3e7d3e" providerId="AD"/>
  <p188:author id="{80A45FD0-AF3E-BA09-FB0C-6E95A4DB2651}" name="Shannon M Engel" initials="SME" userId="S::Shannon.Engel@westerncape.gov.za::85dd43c7-3d47-417b-a7fb-393f550c09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bahle Silulwane" initials="NS" lastIdx="1" clrIdx="0">
    <p:extLst>
      <p:ext uri="{19B8F6BF-5375-455C-9EA6-DF929625EA0E}">
        <p15:presenceInfo xmlns:p15="http://schemas.microsoft.com/office/powerpoint/2012/main" userId="S-1-5-21-3528385313-3887411669-492545649-20672" providerId="AD"/>
      </p:ext>
    </p:extLst>
  </p:cmAuthor>
  <p:cmAuthor id="2" name="Malcolm Booysen" initials="MB" lastIdx="2" clrIdx="1">
    <p:extLst>
      <p:ext uri="{19B8F6BF-5375-455C-9EA6-DF929625EA0E}">
        <p15:presenceInfo xmlns:p15="http://schemas.microsoft.com/office/powerpoint/2012/main" userId="S::Malcolm.Booysen@westerncape.gov.za::6c00f500-6e23-4f49-8d75-9086cc51d4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7C96"/>
    <a:srgbClr val="001489"/>
    <a:srgbClr val="003399"/>
    <a:srgbClr val="35AB90"/>
    <a:srgbClr val="007DBA"/>
    <a:srgbClr val="C2B1C7"/>
    <a:srgbClr val="8FAD15"/>
    <a:srgbClr val="7FA9AE"/>
    <a:srgbClr val="A9D18E"/>
    <a:srgbClr val="BCE2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27" autoAdjust="0"/>
  </p:normalViewPr>
  <p:slideViewPr>
    <p:cSldViewPr snapToGrid="0">
      <p:cViewPr>
        <p:scale>
          <a:sx n="136" d="100"/>
          <a:sy n="136" d="100"/>
        </p:scale>
        <p:origin x="1848" y="-1722"/>
      </p:cViewPr>
      <p:guideLst>
        <p:guide orient="horz" pos="3096"/>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50" d="100"/>
          <a:sy n="150" d="100"/>
        </p:scale>
        <p:origin x="1536" y="-187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westerncape-my.sharepoint.com/personal/nobahle_silulwane_westerncape_gov_za/Documents/Documents/HEALTH%20DATA%20SEP2024%20graph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westerncape-my.sharepoint.com/personal/nobahle_silulwane_westerncape_gov_za/Documents/Documents/HEALTH%20DATA%20SEP2024%20graph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westerncape-my.sharepoint.com/personal/nobahle_silulwane_westerncape_gov_za/Documents/Documents/HEALTH%20DATA%20SEP2024%20graph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westerncape-my.sharepoint.com/personal/nobahle_silulwane_westerncape_gov_za/Documents/Documents/HEALTH%20DATA%20SEP2024%20graph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embeddings/oleObject1.bin"/></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54069807\Desktop\SEPLG\SEPLG2024\Book14.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54069807\Desktop\SEPLG\SEPLG2024\Book14.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54069807\Desktop\SEPLG\SEPLG2024\Book14.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54069807\Desktop\SEPLG\SEPLG2024\Book14.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19.xml"/><Relationship Id="rId2" Type="http://schemas.microsoft.com/office/2011/relationships/chartStyle" Target="style19.xml"/><Relationship Id="rId1" Type="http://schemas.openxmlformats.org/officeDocument/2006/relationships/oleObject" Target="https://westerncape-my.sharepoint.com/personal/shannon_engel_westerncape_gov_za/Documents/Old%20pc/Documents/SEP-LG/SEP%202023/GDP%20EMPLOYMENT%20DATA/GVA%20Drakenstein.xlsx" TargetMode="External"/><Relationship Id="rId4"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GRD!$A$10:$A$13</c:f>
              <c:strCache>
                <c:ptCount val="4"/>
                <c:pt idx="0">
                  <c:v>Black African</c:v>
                </c:pt>
                <c:pt idx="1">
                  <c:v>Coloured</c:v>
                </c:pt>
                <c:pt idx="2">
                  <c:v>Indian or Asian</c:v>
                </c:pt>
                <c:pt idx="3">
                  <c:v>White</c:v>
                </c:pt>
              </c:strCache>
            </c:strRef>
          </c:cat>
          <c:val>
            <c:numRef>
              <c:f>GRD!$G$10:$G$13</c:f>
              <c:numCache>
                <c:formatCode>0.0%</c:formatCode>
                <c:ptCount val="4"/>
                <c:pt idx="0">
                  <c:v>0.12086629730212706</c:v>
                </c:pt>
                <c:pt idx="1">
                  <c:v>0.76698621946729428</c:v>
                </c:pt>
                <c:pt idx="2">
                  <c:v>3.2268840169454673E-3</c:v>
                </c:pt>
                <c:pt idx="3">
                  <c:v>0.1089205992136332</c:v>
                </c:pt>
              </c:numCache>
            </c:numRef>
          </c:val>
          <c:extLst>
            <c:ext xmlns:c16="http://schemas.microsoft.com/office/drawing/2014/chart" uri="{C3380CC4-5D6E-409C-BE32-E72D297353CC}">
              <c16:uniqueId val="{00000000-A41C-40A6-89CD-47BBD2FDCBB2}"/>
            </c:ext>
          </c:extLst>
        </c:ser>
        <c:dLbls>
          <c:showLegendKey val="0"/>
          <c:showVal val="1"/>
          <c:showCatName val="0"/>
          <c:showSerName val="0"/>
          <c:showPercent val="0"/>
          <c:showBubbleSize val="0"/>
        </c:dLbls>
        <c:gapWidth val="150"/>
        <c:shape val="box"/>
        <c:axId val="387373743"/>
        <c:axId val="992576111"/>
        <c:axId val="0"/>
      </c:bar3DChart>
      <c:catAx>
        <c:axId val="38737374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1" i="0" u="none" strike="noStrike" kern="1200" baseline="0">
                <a:solidFill>
                  <a:srgbClr val="143C3E"/>
                </a:solidFill>
                <a:latin typeface="Century Gothic" panose="020B0502020202020204" pitchFamily="34" charset="0"/>
                <a:ea typeface="+mn-ea"/>
                <a:cs typeface="+mn-cs"/>
              </a:defRPr>
            </a:pPr>
            <a:endParaRPr lang="en-US"/>
          </a:p>
        </c:txPr>
        <c:crossAx val="992576111"/>
        <c:crosses val="autoZero"/>
        <c:auto val="1"/>
        <c:lblAlgn val="ctr"/>
        <c:lblOffset val="100"/>
        <c:noMultiLvlLbl val="0"/>
      </c:catAx>
      <c:valAx>
        <c:axId val="992576111"/>
        <c:scaling>
          <c:orientation val="minMax"/>
          <c:max val="1"/>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1" i="0" u="none" strike="noStrike" kern="1200" baseline="0">
                <a:solidFill>
                  <a:srgbClr val="143C3E"/>
                </a:solidFill>
                <a:latin typeface="Century Gothic" panose="020B0502020202020204" pitchFamily="34" charset="0"/>
                <a:ea typeface="+mn-ea"/>
                <a:cs typeface="+mn-cs"/>
              </a:defRPr>
            </a:pPr>
            <a:endParaRPr lang="en-US"/>
          </a:p>
        </c:txPr>
        <c:crossAx val="387373743"/>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CE3E4"/>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8813671913058"/>
          <c:y val="9.0632001153436281E-2"/>
          <c:w val="0.80612313224626453"/>
          <c:h val="0.48404634813452435"/>
        </c:manualLayout>
      </c:layout>
      <c:barChart>
        <c:barDir val="col"/>
        <c:grouping val="clustered"/>
        <c:varyColors val="0"/>
        <c:ser>
          <c:idx val="0"/>
          <c:order val="0"/>
          <c:tx>
            <c:strRef>
              <c:f>'6. TB'!$A$28</c:f>
              <c:strCache>
                <c:ptCount val="1"/>
                <c:pt idx="0">
                  <c:v>Oudtshoorn</c:v>
                </c:pt>
              </c:strCache>
            </c:strRef>
          </c:tx>
          <c:spPr>
            <a:solidFill>
              <a:srgbClr val="8FAD1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'6. TB'!$B$1:$C$2</c:f>
              <c:multiLvlStrCache>
                <c:ptCount val="2"/>
                <c:lvl>
                  <c:pt idx="0">
                    <c:v> 2022/23 </c:v>
                  </c:pt>
                  <c:pt idx="1">
                    <c:v>2023/24</c:v>
                  </c:pt>
                </c:lvl>
                <c:lvl>
                  <c:pt idx="0">
                    <c:v>Number of TB patients registered on treament</c:v>
                  </c:pt>
                </c:lvl>
              </c:multiLvlStrCache>
            </c:multiLvlStrRef>
          </c:cat>
          <c:val>
            <c:numRef>
              <c:f>'6. TB'!$B$28:$C$28</c:f>
              <c:numCache>
                <c:formatCode>General</c:formatCode>
                <c:ptCount val="2"/>
                <c:pt idx="0">
                  <c:v>957</c:v>
                </c:pt>
                <c:pt idx="1">
                  <c:v>890</c:v>
                </c:pt>
              </c:numCache>
            </c:numRef>
          </c:val>
          <c:extLst>
            <c:ext xmlns:c16="http://schemas.microsoft.com/office/drawing/2014/chart" uri="{C3380CC4-5D6E-409C-BE32-E72D297353CC}">
              <c16:uniqueId val="{00000000-CB08-4CCF-ADB1-A46B980D84DD}"/>
            </c:ext>
          </c:extLst>
        </c:ser>
        <c:dLbls>
          <c:showLegendKey val="0"/>
          <c:showVal val="0"/>
          <c:showCatName val="0"/>
          <c:showSerName val="0"/>
          <c:showPercent val="0"/>
          <c:showBubbleSize val="0"/>
        </c:dLbls>
        <c:gapWidth val="219"/>
        <c:overlap val="-27"/>
        <c:axId val="1396255551"/>
        <c:axId val="1391099951"/>
      </c:barChart>
      <c:catAx>
        <c:axId val="1396255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crossAx val="1391099951"/>
        <c:crosses val="autoZero"/>
        <c:auto val="1"/>
        <c:lblAlgn val="ctr"/>
        <c:lblOffset val="100"/>
        <c:noMultiLvlLbl val="0"/>
      </c:catAx>
      <c:valAx>
        <c:axId val="139109995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crossAx val="1396255551"/>
        <c:crosses val="autoZero"/>
        <c:crossBetween val="between"/>
        <c:majorUnit val="300"/>
      </c:valAx>
      <c:spPr>
        <a:noFill/>
        <a:ln>
          <a:noFill/>
        </a:ln>
        <a:effectLst/>
      </c:spPr>
    </c:plotArea>
    <c:legend>
      <c:legendPos val="b"/>
      <c:layout>
        <c:manualLayout>
          <c:xMode val="edge"/>
          <c:yMode val="edge"/>
          <c:x val="0.23084275882837479"/>
          <c:y val="0.85980308179522502"/>
          <c:w val="0.58400336966612809"/>
          <c:h val="0.1210553521350303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entury Gothic" panose="020B0502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98277893607246E-2"/>
          <c:y val="0.18991186013214412"/>
          <c:w val="0.9817460321924053"/>
          <c:h val="0.52321366802839042"/>
        </c:manualLayout>
      </c:layout>
      <c:barChart>
        <c:barDir val="col"/>
        <c:grouping val="clustered"/>
        <c:varyColors val="0"/>
        <c:ser>
          <c:idx val="0"/>
          <c:order val="0"/>
          <c:tx>
            <c:strRef>
              <c:f>'4.2 CHILD HEALTH FIGURES'!$A$27</c:f>
              <c:strCache>
                <c:ptCount val="1"/>
                <c:pt idx="0">
                  <c:v>Oudtshoorn</c:v>
                </c:pt>
              </c:strCache>
            </c:strRef>
          </c:tx>
          <c:spPr>
            <a:solidFill>
              <a:srgbClr val="890C58"/>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'4.2 CHILD HEALTH FIGURES'!$B$1:$I$2</c:f>
              <c:multiLvlStrCache>
                <c:ptCount val="8"/>
                <c:lvl>
                  <c:pt idx="0">
                    <c:v>2023</c:v>
                  </c:pt>
                  <c:pt idx="1">
                    <c:v>2024</c:v>
                  </c:pt>
                  <c:pt idx="2">
                    <c:v>2023</c:v>
                  </c:pt>
                  <c:pt idx="3">
                    <c:v>2024</c:v>
                  </c:pt>
                  <c:pt idx="4">
                    <c:v>2023</c:v>
                  </c:pt>
                  <c:pt idx="5">
                    <c:v>2024</c:v>
                  </c:pt>
                  <c:pt idx="6">
                    <c:v>2023</c:v>
                  </c:pt>
                  <c:pt idx="7">
                    <c:v>2024</c:v>
                  </c:pt>
                </c:lvl>
                <c:lvl>
                  <c:pt idx="0">
                    <c:v>Immunisation Rate*
</c:v>
                  </c:pt>
                  <c:pt idx="2">
                    <c:v>Malnutrition</c:v>
                  </c:pt>
                  <c:pt idx="4">
                    <c:v>Neonatal mortality rate</c:v>
                  </c:pt>
                  <c:pt idx="6">
                    <c:v>Low birth weight</c:v>
                  </c:pt>
                </c:lvl>
              </c:multiLvlStrCache>
            </c:multiLvlStrRef>
          </c:cat>
          <c:val>
            <c:numRef>
              <c:f>'4.2 CHILD HEALTH FIGURES'!$B$27:$I$27</c:f>
              <c:numCache>
                <c:formatCode>0.0</c:formatCode>
                <c:ptCount val="8"/>
                <c:pt idx="0">
                  <c:v>94.134685010861702</c:v>
                </c:pt>
                <c:pt idx="1">
                  <c:v>100.17393030130302</c:v>
                </c:pt>
                <c:pt idx="2">
                  <c:v>8.8941988583565639</c:v>
                </c:pt>
                <c:pt idx="3">
                  <c:v>4.5909009252321749</c:v>
                </c:pt>
                <c:pt idx="4">
                  <c:v>11.235955056179774</c:v>
                </c:pt>
                <c:pt idx="5">
                  <c:v>4.6865846514352665</c:v>
                </c:pt>
                <c:pt idx="6">
                  <c:v>19.538077403245943</c:v>
                </c:pt>
                <c:pt idx="7">
                  <c:v>19.56649091974224</c:v>
                </c:pt>
              </c:numCache>
            </c:numRef>
          </c:val>
          <c:extLst>
            <c:ext xmlns:c16="http://schemas.microsoft.com/office/drawing/2014/chart" uri="{C3380CC4-5D6E-409C-BE32-E72D297353CC}">
              <c16:uniqueId val="{00000000-18E7-4E31-B082-D5D677B5422E}"/>
            </c:ext>
          </c:extLst>
        </c:ser>
        <c:ser>
          <c:idx val="1"/>
          <c:order val="1"/>
          <c:tx>
            <c:strRef>
              <c:f>'4.2 CHILD HEALTH FIGURES'!$A$28</c:f>
              <c:strCache>
                <c:ptCount val="1"/>
                <c:pt idx="0">
                  <c:v>Garden Route District</c:v>
                </c:pt>
              </c:strCache>
            </c:strRef>
          </c:tx>
          <c:spPr>
            <a:solidFill>
              <a:srgbClr val="8FAD1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'4.2 CHILD HEALTH FIGURES'!$B$1:$I$2</c:f>
              <c:multiLvlStrCache>
                <c:ptCount val="8"/>
                <c:lvl>
                  <c:pt idx="0">
                    <c:v>2023</c:v>
                  </c:pt>
                  <c:pt idx="1">
                    <c:v>2024</c:v>
                  </c:pt>
                  <c:pt idx="2">
                    <c:v>2023</c:v>
                  </c:pt>
                  <c:pt idx="3">
                    <c:v>2024</c:v>
                  </c:pt>
                  <c:pt idx="4">
                    <c:v>2023</c:v>
                  </c:pt>
                  <c:pt idx="5">
                    <c:v>2024</c:v>
                  </c:pt>
                  <c:pt idx="6">
                    <c:v>2023</c:v>
                  </c:pt>
                  <c:pt idx="7">
                    <c:v>2024</c:v>
                  </c:pt>
                </c:lvl>
                <c:lvl>
                  <c:pt idx="0">
                    <c:v>Immunisation Rate*
</c:v>
                  </c:pt>
                  <c:pt idx="2">
                    <c:v>Malnutrition</c:v>
                  </c:pt>
                  <c:pt idx="4">
                    <c:v>Neonatal mortality rate</c:v>
                  </c:pt>
                  <c:pt idx="6">
                    <c:v>Low birth weight</c:v>
                  </c:pt>
                </c:lvl>
              </c:multiLvlStrCache>
            </c:multiLvlStrRef>
          </c:cat>
          <c:val>
            <c:numRef>
              <c:f>'4.2 CHILD HEALTH FIGURES'!$B$28:$I$28</c:f>
              <c:numCache>
                <c:formatCode>0.0</c:formatCode>
                <c:ptCount val="8"/>
                <c:pt idx="0">
                  <c:v>81.786064769381753</c:v>
                </c:pt>
                <c:pt idx="1">
                  <c:v>73.165774724205875</c:v>
                </c:pt>
                <c:pt idx="2">
                  <c:v>2.3762221962525807</c:v>
                </c:pt>
                <c:pt idx="3">
                  <c:v>1.2849183296914115</c:v>
                </c:pt>
                <c:pt idx="4">
                  <c:v>8.8995790739627179</c:v>
                </c:pt>
                <c:pt idx="5">
                  <c:v>9.6359743040685224</c:v>
                </c:pt>
                <c:pt idx="6">
                  <c:v>16.271797955502105</c:v>
                </c:pt>
                <c:pt idx="7">
                  <c:v>16.423982869379014</c:v>
                </c:pt>
              </c:numCache>
            </c:numRef>
          </c:val>
          <c:extLst>
            <c:ext xmlns:c16="http://schemas.microsoft.com/office/drawing/2014/chart" uri="{C3380CC4-5D6E-409C-BE32-E72D297353CC}">
              <c16:uniqueId val="{00000001-18E7-4E31-B082-D5D677B5422E}"/>
            </c:ext>
          </c:extLst>
        </c:ser>
        <c:dLbls>
          <c:dLblPos val="outEnd"/>
          <c:showLegendKey val="0"/>
          <c:showVal val="1"/>
          <c:showCatName val="0"/>
          <c:showSerName val="0"/>
          <c:showPercent val="0"/>
          <c:showBubbleSize val="0"/>
        </c:dLbls>
        <c:gapWidth val="444"/>
        <c:overlap val="-90"/>
        <c:axId val="1668794703"/>
        <c:axId val="1478734479"/>
      </c:barChart>
      <c:catAx>
        <c:axId val="16687947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cap="all" spc="120" normalizeH="0" baseline="0">
                <a:solidFill>
                  <a:schemeClr val="tx1"/>
                </a:solidFill>
                <a:latin typeface="Century Gothic" panose="020B0502020202020204" pitchFamily="34" charset="0"/>
                <a:ea typeface="+mn-ea"/>
                <a:cs typeface="+mn-cs"/>
              </a:defRPr>
            </a:pPr>
            <a:endParaRPr lang="en-US"/>
          </a:p>
        </c:txPr>
        <c:crossAx val="1478734479"/>
        <c:crosses val="autoZero"/>
        <c:auto val="1"/>
        <c:lblAlgn val="ctr"/>
        <c:lblOffset val="100"/>
        <c:noMultiLvlLbl val="0"/>
      </c:catAx>
      <c:valAx>
        <c:axId val="1478734479"/>
        <c:scaling>
          <c:orientation val="minMax"/>
        </c:scaling>
        <c:delete val="1"/>
        <c:axPos val="l"/>
        <c:numFmt formatCode="0.0" sourceLinked="1"/>
        <c:majorTickMark val="none"/>
        <c:minorTickMark val="none"/>
        <c:tickLblPos val="nextTo"/>
        <c:crossAx val="1668794703"/>
        <c:crosses val="autoZero"/>
        <c:crossBetween val="between"/>
      </c:valAx>
      <c:spPr>
        <a:noFill/>
        <a:ln>
          <a:noFill/>
        </a:ln>
        <a:effectLst/>
      </c:spPr>
    </c:plotArea>
    <c:legend>
      <c:legendPos val="t"/>
      <c:layout>
        <c:manualLayout>
          <c:xMode val="edge"/>
          <c:yMode val="edge"/>
          <c:x val="0.12894836750747193"/>
          <c:y val="7.0713306799423781E-2"/>
          <c:w val="0.85654701485109119"/>
          <c:h val="7.5531313552693324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tx1"/>
          </a:solidFill>
          <a:latin typeface="Century Gothic" panose="020B0502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'3.2 MATERNAL HEALTH FIGURES'!$A$27</c:f>
              <c:strCache>
                <c:ptCount val="1"/>
                <c:pt idx="0">
                  <c:v>Oudtshoorn</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'3.2 MATERNAL HEALTH FIGURES'!$B$1:$G$2</c:f>
              <c:multiLvlStrCache>
                <c:ptCount val="6"/>
                <c:lvl>
                  <c:pt idx="0">
                    <c:v>2023</c:v>
                  </c:pt>
                  <c:pt idx="1">
                    <c:v>2024</c:v>
                  </c:pt>
                  <c:pt idx="2">
                    <c:v>2023</c:v>
                  </c:pt>
                  <c:pt idx="3">
                    <c:v>2024</c:v>
                  </c:pt>
                  <c:pt idx="5">
                    <c:v>2024</c:v>
                  </c:pt>
                </c:lvl>
                <c:lvl>
                  <c:pt idx="0">
                    <c:v>Maternal Mortality Ratio</c:v>
                  </c:pt>
                  <c:pt idx="2">
                    <c:v>Delivery Rate to Women
10-19 years</c:v>
                  </c:pt>
                  <c:pt idx="4">
                    <c:v>Termination of Pregnancy Rate</c:v>
                  </c:pt>
                </c:lvl>
              </c:multiLvlStrCache>
            </c:multiLvlStrRef>
          </c:cat>
          <c:val>
            <c:numRef>
              <c:f>'3.2 MATERNAL HEALTH FIGURES'!$B$27:$G$27</c:f>
              <c:numCache>
                <c:formatCode>0.0</c:formatCode>
                <c:ptCount val="6"/>
                <c:pt idx="0">
                  <c:v>0</c:v>
                </c:pt>
                <c:pt idx="1">
                  <c:v>0</c:v>
                </c:pt>
                <c:pt idx="2">
                  <c:v>20.642768850432631</c:v>
                </c:pt>
                <c:pt idx="3">
                  <c:v>20.259893679858241</c:v>
                </c:pt>
                <c:pt idx="4">
                  <c:v>0.25240839678599974</c:v>
                </c:pt>
                <c:pt idx="5">
                  <c:v>0.15497830461868931</c:v>
                </c:pt>
              </c:numCache>
            </c:numRef>
          </c:val>
          <c:extLst>
            <c:ext xmlns:c16="http://schemas.microsoft.com/office/drawing/2014/chart" uri="{C3380CC4-5D6E-409C-BE32-E72D297353CC}">
              <c16:uniqueId val="{00000000-8D24-4D50-AEC0-C56B6A23543D}"/>
            </c:ext>
          </c:extLst>
        </c:ser>
        <c:ser>
          <c:idx val="1"/>
          <c:order val="1"/>
          <c:tx>
            <c:strRef>
              <c:f>'3.2 MATERNAL HEALTH FIGURES'!$A$28</c:f>
              <c:strCache>
                <c:ptCount val="1"/>
                <c:pt idx="0">
                  <c:v>Garden Route District</c:v>
                </c:pt>
              </c:strCache>
            </c:strRef>
          </c:tx>
          <c:spPr>
            <a:solidFill>
              <a:srgbClr val="40C4A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'3.2 MATERNAL HEALTH FIGURES'!$B$1:$G$2</c:f>
              <c:multiLvlStrCache>
                <c:ptCount val="6"/>
                <c:lvl>
                  <c:pt idx="0">
                    <c:v>2023</c:v>
                  </c:pt>
                  <c:pt idx="1">
                    <c:v>2024</c:v>
                  </c:pt>
                  <c:pt idx="2">
                    <c:v>2023</c:v>
                  </c:pt>
                  <c:pt idx="3">
                    <c:v>2024</c:v>
                  </c:pt>
                  <c:pt idx="5">
                    <c:v>2024</c:v>
                  </c:pt>
                </c:lvl>
                <c:lvl>
                  <c:pt idx="0">
                    <c:v>Maternal Mortality Ratio</c:v>
                  </c:pt>
                  <c:pt idx="2">
                    <c:v>Delivery Rate to Women
10-19 years</c:v>
                  </c:pt>
                  <c:pt idx="4">
                    <c:v>Termination of Pregnancy Rate</c:v>
                  </c:pt>
                </c:lvl>
              </c:multiLvlStrCache>
            </c:multiLvlStrRef>
          </c:cat>
          <c:val>
            <c:numRef>
              <c:f>'3.2 MATERNAL HEALTH FIGURES'!$B$28:$G$28</c:f>
              <c:numCache>
                <c:formatCode>0.0</c:formatCode>
                <c:ptCount val="6"/>
                <c:pt idx="0">
                  <c:v>68.54792642522564</c:v>
                </c:pt>
                <c:pt idx="1">
                  <c:v>70.249385317878463</c:v>
                </c:pt>
                <c:pt idx="2">
                  <c:v>14.75682087781732</c:v>
                </c:pt>
                <c:pt idx="3">
                  <c:v>11.4654517843584</c:v>
                </c:pt>
                <c:pt idx="4">
                  <c:v>0.6658282163201894</c:v>
                </c:pt>
                <c:pt idx="5">
                  <c:v>0.62396884439842015</c:v>
                </c:pt>
              </c:numCache>
            </c:numRef>
          </c:val>
          <c:extLst>
            <c:ext xmlns:c16="http://schemas.microsoft.com/office/drawing/2014/chart" uri="{C3380CC4-5D6E-409C-BE32-E72D297353CC}">
              <c16:uniqueId val="{00000001-8D24-4D50-AEC0-C56B6A23543D}"/>
            </c:ext>
          </c:extLst>
        </c:ser>
        <c:dLbls>
          <c:dLblPos val="outEnd"/>
          <c:showLegendKey val="0"/>
          <c:showVal val="1"/>
          <c:showCatName val="0"/>
          <c:showSerName val="0"/>
          <c:showPercent val="0"/>
          <c:showBubbleSize val="0"/>
        </c:dLbls>
        <c:gapWidth val="444"/>
        <c:overlap val="-90"/>
        <c:axId val="1907850303"/>
        <c:axId val="1624625295"/>
      </c:barChart>
      <c:catAx>
        <c:axId val="19078503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solidFill>
                <a:latin typeface="Century Gothic" panose="020B0502020202020204" pitchFamily="34" charset="0"/>
                <a:ea typeface="+mn-ea"/>
                <a:cs typeface="+mn-cs"/>
              </a:defRPr>
            </a:pPr>
            <a:endParaRPr lang="en-US"/>
          </a:p>
        </c:txPr>
        <c:crossAx val="1624625295"/>
        <c:crosses val="autoZero"/>
        <c:auto val="1"/>
        <c:lblAlgn val="ctr"/>
        <c:lblOffset val="100"/>
        <c:noMultiLvlLbl val="0"/>
      </c:catAx>
      <c:valAx>
        <c:axId val="1624625295"/>
        <c:scaling>
          <c:orientation val="minMax"/>
        </c:scaling>
        <c:delete val="1"/>
        <c:axPos val="l"/>
        <c:numFmt formatCode="0.0" sourceLinked="1"/>
        <c:majorTickMark val="none"/>
        <c:minorTickMark val="none"/>
        <c:tickLblPos val="nextTo"/>
        <c:crossAx val="190785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entury Gothic" panose="020B0502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62834313152952"/>
          <c:y val="0.1228583899296402"/>
          <c:w val="0.80803228058973497"/>
          <c:h val="0.42977669919863121"/>
        </c:manualLayout>
      </c:layout>
      <c:barChart>
        <c:barDir val="col"/>
        <c:grouping val="clustered"/>
        <c:varyColors val="0"/>
        <c:ser>
          <c:idx val="0"/>
          <c:order val="0"/>
          <c:tx>
            <c:strRef>
              <c:f>'5. HIVAIDS FIGURES'!$A$28</c:f>
              <c:strCache>
                <c:ptCount val="1"/>
                <c:pt idx="0">
                  <c:v>Oudtshoorn Municipality</c:v>
                </c:pt>
              </c:strCache>
            </c:strRef>
          </c:tx>
          <c:spPr>
            <a:solidFill>
              <a:srgbClr val="8D6E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 HIVAIDS FIGURES'!$B$1:$E$2</c:f>
              <c:multiLvlStrCache>
                <c:ptCount val="4"/>
                <c:lvl>
                  <c:pt idx="0">
                    <c:v>2022/23</c:v>
                  </c:pt>
                  <c:pt idx="1">
                    <c:v>2023/24</c:v>
                  </c:pt>
                  <c:pt idx="2">
                    <c:v>2022/23</c:v>
                  </c:pt>
                  <c:pt idx="3">
                    <c:v>2023/24</c:v>
                  </c:pt>
                </c:lvl>
                <c:lvl>
                  <c:pt idx="0">
                    <c:v>ART patient load</c:v>
                  </c:pt>
                  <c:pt idx="2">
                    <c:v>New ART patients</c:v>
                  </c:pt>
                </c:lvl>
              </c:multiLvlStrCache>
            </c:multiLvlStrRef>
          </c:cat>
          <c:val>
            <c:numRef>
              <c:f>'5. HIVAIDS FIGURES'!$B$28:$E$28</c:f>
              <c:numCache>
                <c:formatCode>General</c:formatCode>
                <c:ptCount val="4"/>
                <c:pt idx="0" formatCode="_-* #,##0_-;\-* #,##0_-;_-* &quot;-&quot;??_-;_-@_-">
                  <c:v>1975</c:v>
                </c:pt>
                <c:pt idx="1">
                  <c:v>1999</c:v>
                </c:pt>
                <c:pt idx="2" formatCode="_-* #,##0_-;\-* #,##0_-;_-* &quot;-&quot;??_-;_-@_-">
                  <c:v>136</c:v>
                </c:pt>
                <c:pt idx="3" formatCode="#,##0">
                  <c:v>78</c:v>
                </c:pt>
              </c:numCache>
            </c:numRef>
          </c:val>
          <c:extLst>
            <c:ext xmlns:c16="http://schemas.microsoft.com/office/drawing/2014/chart" uri="{C3380CC4-5D6E-409C-BE32-E72D297353CC}">
              <c16:uniqueId val="{00000000-CD08-4E17-9A45-93010CCB6949}"/>
            </c:ext>
          </c:extLst>
        </c:ser>
        <c:dLbls>
          <c:showLegendKey val="0"/>
          <c:showVal val="0"/>
          <c:showCatName val="0"/>
          <c:showSerName val="0"/>
          <c:showPercent val="0"/>
          <c:showBubbleSize val="0"/>
        </c:dLbls>
        <c:gapWidth val="219"/>
        <c:overlap val="-27"/>
        <c:axId val="1253250943"/>
        <c:axId val="546961103"/>
      </c:barChart>
      <c:catAx>
        <c:axId val="1253250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crossAx val="546961103"/>
        <c:crosses val="autoZero"/>
        <c:auto val="1"/>
        <c:lblAlgn val="ctr"/>
        <c:lblOffset val="100"/>
        <c:noMultiLvlLbl val="0"/>
      </c:catAx>
      <c:valAx>
        <c:axId val="546961103"/>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0&quot;??_-;_-@_-"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crossAx val="1253250943"/>
        <c:crosses val="autoZero"/>
        <c:crossBetween val="between"/>
      </c:valAx>
      <c:spPr>
        <a:noFill/>
        <a:ln>
          <a:noFill/>
        </a:ln>
        <a:effectLst/>
      </c:spPr>
    </c:plotArea>
    <c:legend>
      <c:legendPos val="r"/>
      <c:layout>
        <c:manualLayout>
          <c:xMode val="edge"/>
          <c:yMode val="edge"/>
          <c:x val="0.2097937526613646"/>
          <c:y val="0.89047121881383473"/>
          <c:w val="0.68494312579668259"/>
          <c:h val="8.2516193236377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entury Gothic" panose="020B0502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'GDPR per CAPITA (CUR)'!$L$1</c:f>
              <c:strCache>
                <c:ptCount val="1"/>
                <c:pt idx="0">
                  <c:v>2023</c:v>
                </c:pt>
              </c:strCache>
            </c:strRef>
          </c:tx>
          <c:spPr>
            <a:solidFill>
              <a:srgbClr val="8FAD15"/>
            </a:solidFill>
            <a:ln>
              <a:noFill/>
            </a:ln>
            <a:effectLst/>
          </c:spPr>
          <c:invertIfNegative val="0"/>
          <c:dLbls>
            <c:dLbl>
              <c:idx val="6"/>
              <c:spPr>
                <a:noFill/>
                <a:ln>
                  <a:noFill/>
                </a:ln>
                <a:effectLst/>
              </c:spPr>
              <c:txPr>
                <a:bodyPr rot="0" spcFirstLastPara="1" vertOverflow="ellipsis" vert="horz" wrap="square" lIns="38100" tIns="19050" rIns="38100" bIns="19050" anchor="ctr" anchorCtr="1">
                  <a:noAutofit/>
                </a:bodyPr>
                <a:lstStyle/>
                <a:p>
                  <a:pPr>
                    <a:defRPr sz="6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9.0224430267579855E-2"/>
                      <c:h val="5.8579783918000367E-2"/>
                    </c:manualLayout>
                  </c15:layout>
                </c:ext>
                <c:ext xmlns:c16="http://schemas.microsoft.com/office/drawing/2014/chart" uri="{C3380CC4-5D6E-409C-BE32-E72D297353CC}">
                  <c16:uniqueId val="{0000000A-5470-43B0-934A-E73DB1B84CC9}"/>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'GDPR per CAPITA (CUR)'!$K$2:$K$8</c:f>
              <c:strCache>
                <c:ptCount val="7"/>
                <c:pt idx="0">
                  <c:v>Garden Route</c:v>
                </c:pt>
                <c:pt idx="1">
                  <c:v>Kannaland</c:v>
                </c:pt>
                <c:pt idx="2">
                  <c:v>Hessequa</c:v>
                </c:pt>
                <c:pt idx="3">
                  <c:v>Mossel Bay</c:v>
                </c:pt>
                <c:pt idx="4">
                  <c:v>George</c:v>
                </c:pt>
                <c:pt idx="5">
                  <c:v>Oudtshoorn</c:v>
                </c:pt>
                <c:pt idx="6">
                  <c:v>Bitou</c:v>
                </c:pt>
              </c:strCache>
            </c:strRef>
          </c:cat>
          <c:val>
            <c:numRef>
              <c:f>'GDPR per CAPITA (CUR)'!$L$2:$L$8</c:f>
              <c:numCache>
                <c:formatCode>0</c:formatCode>
                <c:ptCount val="7"/>
                <c:pt idx="0">
                  <c:v>53874.68335817894</c:v>
                </c:pt>
                <c:pt idx="1">
                  <c:v>40510.05595337339</c:v>
                </c:pt>
                <c:pt idx="2">
                  <c:v>55330.605201481478</c:v>
                </c:pt>
                <c:pt idx="3">
                  <c:v>56157.217518922604</c:v>
                </c:pt>
                <c:pt idx="4">
                  <c:v>61615.919152815863</c:v>
                </c:pt>
                <c:pt idx="5">
                  <c:v>41390.770928548474</c:v>
                </c:pt>
                <c:pt idx="6">
                  <c:v>50385.100169133373</c:v>
                </c:pt>
              </c:numCache>
            </c:numRef>
          </c:val>
          <c:extLst>
            <c:ext xmlns:c16="http://schemas.microsoft.com/office/drawing/2014/chart" uri="{C3380CC4-5D6E-409C-BE32-E72D297353CC}">
              <c16:uniqueId val="{00000000-5470-43B0-934A-E73DB1B84CC9}"/>
            </c:ext>
          </c:extLst>
        </c:ser>
        <c:ser>
          <c:idx val="1"/>
          <c:order val="1"/>
          <c:tx>
            <c:strRef>
              <c:f>'GDPR per CAPITA (CUR)'!$M$1</c:f>
              <c:strCache>
                <c:ptCount val="1"/>
                <c:pt idx="0">
                  <c:v>2020</c:v>
                </c:pt>
              </c:strCache>
            </c:strRef>
          </c:tx>
          <c:spPr>
            <a:solidFill>
              <a:srgbClr val="35AB90"/>
            </a:solidFill>
            <a:ln>
              <a:noFill/>
            </a:ln>
            <a:effectLst/>
          </c:spPr>
          <c:invertIfNegative val="0"/>
          <c:dLbls>
            <c:dLbl>
              <c:idx val="4"/>
              <c:layout>
                <c:manualLayout>
                  <c:x val="-0.14009658080688589"/>
                  <c:y val="-1.7761137565338785E-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baseline="0">
                      <a:solidFill>
                        <a:schemeClr val="bg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7891594475608505E-2"/>
                      <c:h val="4.5045797093212221E-2"/>
                    </c:manualLayout>
                  </c15:layout>
                </c:ext>
                <c:ext xmlns:c16="http://schemas.microsoft.com/office/drawing/2014/chart" uri="{C3380CC4-5D6E-409C-BE32-E72D297353CC}">
                  <c16:uniqueId val="{00000007-5470-43B0-934A-E73DB1B84CC9}"/>
                </c:ext>
              </c:extLst>
            </c:dLbl>
            <c:dLbl>
              <c:idx val="5"/>
              <c:layout>
                <c:manualLayout>
                  <c:x val="-0.1130509947597374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70-43B0-934A-E73DB1B84CC9}"/>
                </c:ext>
              </c:extLst>
            </c:dLbl>
            <c:dLbl>
              <c:idx val="6"/>
              <c:layout>
                <c:manualLayout>
                  <c:x val="-0.20100000000000001"/>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70-43B0-934A-E73DB1B84CC9}"/>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'GDPR per CAPITA (CUR)'!$K$2:$K$8</c:f>
              <c:strCache>
                <c:ptCount val="7"/>
                <c:pt idx="0">
                  <c:v>Garden Route</c:v>
                </c:pt>
                <c:pt idx="1">
                  <c:v>Kannaland</c:v>
                </c:pt>
                <c:pt idx="2">
                  <c:v>Hessequa</c:v>
                </c:pt>
                <c:pt idx="3">
                  <c:v>Mossel Bay</c:v>
                </c:pt>
                <c:pt idx="4">
                  <c:v>George</c:v>
                </c:pt>
                <c:pt idx="5">
                  <c:v>Oudtshoorn</c:v>
                </c:pt>
                <c:pt idx="6">
                  <c:v>Bitou</c:v>
                </c:pt>
              </c:strCache>
            </c:strRef>
          </c:cat>
          <c:val>
            <c:numRef>
              <c:f>'GDPR per CAPITA (CUR)'!$M$2:$M$8</c:f>
              <c:numCache>
                <c:formatCode>0</c:formatCode>
                <c:ptCount val="7"/>
                <c:pt idx="0">
                  <c:v>52858.814292289288</c:v>
                </c:pt>
                <c:pt idx="1">
                  <c:v>37288.397499112398</c:v>
                </c:pt>
                <c:pt idx="2">
                  <c:v>52977.711210999812</c:v>
                </c:pt>
                <c:pt idx="3">
                  <c:v>56388.571428960277</c:v>
                </c:pt>
                <c:pt idx="4">
                  <c:v>60511.59511558427</c:v>
                </c:pt>
                <c:pt idx="5">
                  <c:v>39695.596571767732</c:v>
                </c:pt>
                <c:pt idx="6">
                  <c:v>50342.900923630004</c:v>
                </c:pt>
              </c:numCache>
            </c:numRef>
          </c:val>
          <c:extLst>
            <c:ext xmlns:c16="http://schemas.microsoft.com/office/drawing/2014/chart" uri="{C3380CC4-5D6E-409C-BE32-E72D297353CC}">
              <c16:uniqueId val="{00000002-5470-43B0-934A-E73DB1B84CC9}"/>
            </c:ext>
          </c:extLst>
        </c:ser>
        <c:ser>
          <c:idx val="2"/>
          <c:order val="2"/>
          <c:tx>
            <c:strRef>
              <c:f>'GDPR per CAPITA (CUR)'!$N$1</c:f>
              <c:strCache>
                <c:ptCount val="1"/>
                <c:pt idx="0">
                  <c:v>2017</c:v>
                </c:pt>
              </c:strCache>
            </c:strRef>
          </c:tx>
          <c:spPr>
            <a:solidFill>
              <a:srgbClr val="C2B1C7"/>
            </a:solidFill>
            <a:ln>
              <a:noFill/>
            </a:ln>
            <a:effectLst/>
          </c:spPr>
          <c:invertIfNegative val="0"/>
          <c:dLbls>
            <c:dLbl>
              <c:idx val="4"/>
              <c:layout>
                <c:manualLayout>
                  <c:x val="-0.21312005710687335"/>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70-43B0-934A-E73DB1B84CC9}"/>
                </c:ext>
              </c:extLst>
            </c:dLbl>
            <c:dLbl>
              <c:idx val="5"/>
              <c:layout>
                <c:manualLayout>
                  <c:x val="-0.21311995062776889"/>
                  <c:y val="0"/>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baseline="0">
                      <a:solidFill>
                        <a:schemeClr val="bg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7891594475608505E-2"/>
                      <c:h val="5.4068454976404327E-2"/>
                    </c:manualLayout>
                  </c15:layout>
                </c:ext>
                <c:ext xmlns:c16="http://schemas.microsoft.com/office/drawing/2014/chart" uri="{C3380CC4-5D6E-409C-BE32-E72D297353CC}">
                  <c16:uniqueId val="{00000005-5470-43B0-934A-E73DB1B84CC9}"/>
                </c:ext>
              </c:extLst>
            </c:dLbl>
            <c:dLbl>
              <c:idx val="6"/>
              <c:layout>
                <c:manualLayout>
                  <c:x val="-0.3105555555555555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70-43B0-934A-E73DB1B84CC9}"/>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'GDPR per CAPITA (CUR)'!$K$2:$K$8</c:f>
              <c:strCache>
                <c:ptCount val="7"/>
                <c:pt idx="0">
                  <c:v>Garden Route</c:v>
                </c:pt>
                <c:pt idx="1">
                  <c:v>Kannaland</c:v>
                </c:pt>
                <c:pt idx="2">
                  <c:v>Hessequa</c:v>
                </c:pt>
                <c:pt idx="3">
                  <c:v>Mossel Bay</c:v>
                </c:pt>
                <c:pt idx="4">
                  <c:v>George</c:v>
                </c:pt>
                <c:pt idx="5">
                  <c:v>Oudtshoorn</c:v>
                </c:pt>
                <c:pt idx="6">
                  <c:v>Bitou</c:v>
                </c:pt>
              </c:strCache>
            </c:strRef>
          </c:cat>
          <c:val>
            <c:numRef>
              <c:f>'GDPR per CAPITA (CUR)'!$N$2:$N$8</c:f>
              <c:numCache>
                <c:formatCode>0</c:formatCode>
                <c:ptCount val="7"/>
                <c:pt idx="0">
                  <c:v>58341.295974466302</c:v>
                </c:pt>
                <c:pt idx="1">
                  <c:v>37616.07027321677</c:v>
                </c:pt>
                <c:pt idx="2">
                  <c:v>56998.794468610569</c:v>
                </c:pt>
                <c:pt idx="3">
                  <c:v>63792.19502870788</c:v>
                </c:pt>
                <c:pt idx="4">
                  <c:v>66594.805318136059</c:v>
                </c:pt>
                <c:pt idx="5">
                  <c:v>42525.931970125515</c:v>
                </c:pt>
                <c:pt idx="6">
                  <c:v>57639.016343034054</c:v>
                </c:pt>
              </c:numCache>
            </c:numRef>
          </c:val>
          <c:extLst>
            <c:ext xmlns:c16="http://schemas.microsoft.com/office/drawing/2014/chart" uri="{C3380CC4-5D6E-409C-BE32-E72D297353CC}">
              <c16:uniqueId val="{00000004-5470-43B0-934A-E73DB1B84CC9}"/>
            </c:ext>
          </c:extLst>
        </c:ser>
        <c:dLbls>
          <c:dLblPos val="inEnd"/>
          <c:showLegendKey val="0"/>
          <c:showVal val="1"/>
          <c:showCatName val="0"/>
          <c:showSerName val="0"/>
          <c:showPercent val="0"/>
          <c:showBubbleSize val="0"/>
        </c:dLbls>
        <c:gapWidth val="100"/>
        <c:axId val="1417207455"/>
        <c:axId val="1417208415"/>
      </c:barChart>
      <c:catAx>
        <c:axId val="1417207455"/>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crossAx val="1417208415"/>
        <c:crosses val="autoZero"/>
        <c:auto val="1"/>
        <c:lblAlgn val="ctr"/>
        <c:lblOffset val="100"/>
        <c:noMultiLvlLbl val="0"/>
      </c:catAx>
      <c:valAx>
        <c:axId val="1417208415"/>
        <c:scaling>
          <c:orientation val="minMax"/>
        </c:scaling>
        <c:delete val="0"/>
        <c:axPos val="b"/>
        <c:majorGridlines>
          <c:spPr>
            <a:ln w="9525" cap="flat" cmpd="sng" algn="ctr">
              <a:solidFill>
                <a:schemeClr val="tx2">
                  <a:lumMod val="15000"/>
                  <a:lumOff val="85000"/>
                </a:schemeClr>
              </a:solidFill>
              <a:round/>
            </a:ln>
            <a:effectLst/>
          </c:spPr>
        </c:majorGridlines>
        <c:numFmt formatCode="_-* #\ ##0_-;\-* #\ ##0_-;_-* &quot;0&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1417207455"/>
        <c:crosses val="autoZero"/>
        <c:crossBetween val="between"/>
      </c:valAx>
      <c:spPr>
        <a:noFill/>
        <a:ln>
          <a:noFill/>
        </a:ln>
        <a:effectLst/>
      </c:spPr>
    </c:plotArea>
    <c:legend>
      <c:legendPos val="b"/>
      <c:layout>
        <c:manualLayout>
          <c:xMode val="edge"/>
          <c:yMode val="edge"/>
          <c:x val="0.36307372804853405"/>
          <c:y val="0.89680281762686331"/>
          <c:w val="0.27385254390293196"/>
          <c:h val="7.612920872356032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'Pov line'!$B$1</c:f>
              <c:strCache>
                <c:ptCount val="1"/>
                <c:pt idx="0">
                  <c:v>2017</c:v>
                </c:pt>
              </c:strCache>
            </c:strRef>
          </c:tx>
          <c:spPr>
            <a:solidFill>
              <a:srgbClr val="C4D600"/>
            </a:solidFill>
            <a:ln>
              <a:noFill/>
            </a:ln>
            <a:effectLst/>
          </c:spPr>
          <c:invertIfNegative val="0"/>
          <c:cat>
            <c:strRef>
              <c:f>'Pov line'!$A$2:$A$10</c:f>
              <c:strCache>
                <c:ptCount val="9"/>
                <c:pt idx="0">
                  <c:v>Western Cape </c:v>
                </c:pt>
                <c:pt idx="1">
                  <c:v>Garden Route</c:v>
                </c:pt>
                <c:pt idx="2">
                  <c:v>Bitou</c:v>
                </c:pt>
                <c:pt idx="3">
                  <c:v>George</c:v>
                </c:pt>
                <c:pt idx="4">
                  <c:v>Hessequa</c:v>
                </c:pt>
                <c:pt idx="5">
                  <c:v>Kannaland</c:v>
                </c:pt>
                <c:pt idx="6">
                  <c:v>Knysna</c:v>
                </c:pt>
                <c:pt idx="7">
                  <c:v>Mossel Bay</c:v>
                </c:pt>
                <c:pt idx="8">
                  <c:v>Oudtshoorn</c:v>
                </c:pt>
              </c:strCache>
            </c:strRef>
          </c:cat>
          <c:val>
            <c:numRef>
              <c:f>'Pov line'!$B$2:$B$10</c:f>
              <c:numCache>
                <c:formatCode>_-* #,##0.0_-;\-* #,##0.0_-;_-* "-"??_-;_-@_-</c:formatCode>
                <c:ptCount val="9"/>
                <c:pt idx="0">
                  <c:v>71.071770000000001</c:v>
                </c:pt>
                <c:pt idx="1">
                  <c:v>72.933480000000003</c:v>
                </c:pt>
                <c:pt idx="2">
                  <c:v>73.752350000000007</c:v>
                </c:pt>
                <c:pt idx="3">
                  <c:v>73.025559999999999</c:v>
                </c:pt>
                <c:pt idx="4">
                  <c:v>67.20505</c:v>
                </c:pt>
                <c:pt idx="5">
                  <c:v>73.947909999999993</c:v>
                </c:pt>
                <c:pt idx="6">
                  <c:v>74.848730000000003</c:v>
                </c:pt>
                <c:pt idx="7">
                  <c:v>71.944569999999999</c:v>
                </c:pt>
                <c:pt idx="8">
                  <c:v>74.779759999999996</c:v>
                </c:pt>
              </c:numCache>
            </c:numRef>
          </c:val>
          <c:extLst>
            <c:ext xmlns:c16="http://schemas.microsoft.com/office/drawing/2014/chart" uri="{C3380CC4-5D6E-409C-BE32-E72D297353CC}">
              <c16:uniqueId val="{00000000-A75E-4648-BCB4-A5257AD52E66}"/>
            </c:ext>
          </c:extLst>
        </c:ser>
        <c:ser>
          <c:idx val="1"/>
          <c:order val="1"/>
          <c:tx>
            <c:strRef>
              <c:f>'Pov line'!$C$1</c:f>
              <c:strCache>
                <c:ptCount val="1"/>
                <c:pt idx="0">
                  <c:v>2020</c:v>
                </c:pt>
              </c:strCache>
            </c:strRef>
          </c:tx>
          <c:spPr>
            <a:solidFill>
              <a:srgbClr val="50969A"/>
            </a:solidFill>
            <a:ln>
              <a:noFill/>
            </a:ln>
            <a:effectLst/>
          </c:spPr>
          <c:invertIfNegative val="0"/>
          <c:cat>
            <c:strRef>
              <c:f>'Pov line'!$A$2:$A$10</c:f>
              <c:strCache>
                <c:ptCount val="9"/>
                <c:pt idx="0">
                  <c:v>Western Cape </c:v>
                </c:pt>
                <c:pt idx="1">
                  <c:v>Garden Route</c:v>
                </c:pt>
                <c:pt idx="2">
                  <c:v>Bitou</c:v>
                </c:pt>
                <c:pt idx="3">
                  <c:v>George</c:v>
                </c:pt>
                <c:pt idx="4">
                  <c:v>Hessequa</c:v>
                </c:pt>
                <c:pt idx="5">
                  <c:v>Kannaland</c:v>
                </c:pt>
                <c:pt idx="6">
                  <c:v>Knysna</c:v>
                </c:pt>
                <c:pt idx="7">
                  <c:v>Mossel Bay</c:v>
                </c:pt>
                <c:pt idx="8">
                  <c:v>Oudtshoorn</c:v>
                </c:pt>
              </c:strCache>
            </c:strRef>
          </c:cat>
          <c:val>
            <c:numRef>
              <c:f>'Pov line'!$C$2:$C$10</c:f>
              <c:numCache>
                <c:formatCode>_-* #,##0.0_-;\-* #,##0.0_-;_-* "-"??_-;_-@_-</c:formatCode>
                <c:ptCount val="9"/>
                <c:pt idx="0">
                  <c:v>72.558139999999995</c:v>
                </c:pt>
                <c:pt idx="1">
                  <c:v>74.201629999999994</c:v>
                </c:pt>
                <c:pt idx="2">
                  <c:v>77.238720000000001</c:v>
                </c:pt>
                <c:pt idx="3">
                  <c:v>72.979759999999999</c:v>
                </c:pt>
                <c:pt idx="4">
                  <c:v>70.036789999999996</c:v>
                </c:pt>
                <c:pt idx="5">
                  <c:v>73.91601</c:v>
                </c:pt>
                <c:pt idx="6">
                  <c:v>76.140159999999995</c:v>
                </c:pt>
                <c:pt idx="7">
                  <c:v>73.885620000000003</c:v>
                </c:pt>
                <c:pt idx="8">
                  <c:v>76.569479999999999</c:v>
                </c:pt>
              </c:numCache>
            </c:numRef>
          </c:val>
          <c:extLst>
            <c:ext xmlns:c16="http://schemas.microsoft.com/office/drawing/2014/chart" uri="{C3380CC4-5D6E-409C-BE32-E72D297353CC}">
              <c16:uniqueId val="{00000001-A75E-4648-BCB4-A5257AD52E66}"/>
            </c:ext>
          </c:extLst>
        </c:ser>
        <c:ser>
          <c:idx val="2"/>
          <c:order val="2"/>
          <c:tx>
            <c:strRef>
              <c:f>'Pov line'!$D$1</c:f>
              <c:strCache>
                <c:ptCount val="1"/>
                <c:pt idx="0">
                  <c:v>2023</c:v>
                </c:pt>
              </c:strCache>
            </c:strRef>
          </c:tx>
          <c:spPr>
            <a:solidFill>
              <a:srgbClr val="8FAD15"/>
            </a:solidFill>
            <a:ln>
              <a:noFill/>
            </a:ln>
            <a:effectLst/>
          </c:spPr>
          <c:invertIfNegative val="0"/>
          <c:cat>
            <c:strRef>
              <c:f>'Pov line'!$A$2:$A$10</c:f>
              <c:strCache>
                <c:ptCount val="9"/>
                <c:pt idx="0">
                  <c:v>Western Cape </c:v>
                </c:pt>
                <c:pt idx="1">
                  <c:v>Garden Route</c:v>
                </c:pt>
                <c:pt idx="2">
                  <c:v>Bitou</c:v>
                </c:pt>
                <c:pt idx="3">
                  <c:v>George</c:v>
                </c:pt>
                <c:pt idx="4">
                  <c:v>Hessequa</c:v>
                </c:pt>
                <c:pt idx="5">
                  <c:v>Kannaland</c:v>
                </c:pt>
                <c:pt idx="6">
                  <c:v>Knysna</c:v>
                </c:pt>
                <c:pt idx="7">
                  <c:v>Mossel Bay</c:v>
                </c:pt>
                <c:pt idx="8">
                  <c:v>Oudtshoorn</c:v>
                </c:pt>
              </c:strCache>
            </c:strRef>
          </c:cat>
          <c:val>
            <c:numRef>
              <c:f>'Pov line'!$D$2:$D$10</c:f>
              <c:numCache>
                <c:formatCode>_-* #,##0.0_-;\-* #,##0.0_-;_-* "-"??_-;_-@_-</c:formatCode>
                <c:ptCount val="9"/>
                <c:pt idx="0">
                  <c:v>71.852609999999999</c:v>
                </c:pt>
                <c:pt idx="1">
                  <c:v>73.296080000000003</c:v>
                </c:pt>
                <c:pt idx="2">
                  <c:v>73.258520000000004</c:v>
                </c:pt>
                <c:pt idx="3">
                  <c:v>72.725890000000007</c:v>
                </c:pt>
                <c:pt idx="4">
                  <c:v>66.615120000000005</c:v>
                </c:pt>
                <c:pt idx="5">
                  <c:v>73.71678</c:v>
                </c:pt>
                <c:pt idx="6">
                  <c:v>74.547389999999993</c:v>
                </c:pt>
                <c:pt idx="7">
                  <c:v>73.778189999999995</c:v>
                </c:pt>
                <c:pt idx="8">
                  <c:v>76.557190000000006</c:v>
                </c:pt>
              </c:numCache>
            </c:numRef>
          </c:val>
          <c:extLst>
            <c:ext xmlns:c16="http://schemas.microsoft.com/office/drawing/2014/chart" uri="{C3380CC4-5D6E-409C-BE32-E72D297353CC}">
              <c16:uniqueId val="{00000003-A75E-4648-BCB4-A5257AD52E66}"/>
            </c:ext>
          </c:extLst>
        </c:ser>
        <c:dLbls>
          <c:showLegendKey val="0"/>
          <c:showVal val="0"/>
          <c:showCatName val="0"/>
          <c:showSerName val="0"/>
          <c:showPercent val="0"/>
          <c:showBubbleSize val="0"/>
        </c:dLbls>
        <c:gapWidth val="219"/>
        <c:axId val="1238513231"/>
        <c:axId val="1238513711"/>
      </c:barChart>
      <c:catAx>
        <c:axId val="123851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513711"/>
        <c:crosses val="autoZero"/>
        <c:auto val="1"/>
        <c:lblAlgn val="ctr"/>
        <c:lblOffset val="100"/>
        <c:noMultiLvlLbl val="0"/>
      </c:catAx>
      <c:valAx>
        <c:axId val="1238513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crossAx val="12385132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700" b="0" i="0" u="none" strike="noStrike" kern="1200" baseline="0">
                <a:solidFill>
                  <a:schemeClr val="tx1"/>
                </a:solidFill>
                <a:latin typeface="Century Gothic" panose="020B0502020202020204" pitchFamily="34" charset="0"/>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African</c:v>
                </c:pt>
              </c:strCache>
            </c:strRef>
          </c:tx>
          <c:spPr>
            <a:solidFill>
              <a:schemeClr val="accent1"/>
            </a:solidFill>
            <a:ln>
              <a:noFill/>
            </a:ln>
            <a:effectLst/>
          </c:spPr>
          <c:invertIfNegative val="0"/>
          <c:cat>
            <c:strRef>
              <c:f>Sheet1!$B$1:$J$1</c:f>
              <c:strCache>
                <c:ptCount val="9"/>
                <c:pt idx="0">
                  <c:v>Western Cape</c:v>
                </c:pt>
                <c:pt idx="1">
                  <c:v>Garden Route</c:v>
                </c:pt>
                <c:pt idx="2">
                  <c:v>Kannaland</c:v>
                </c:pt>
                <c:pt idx="3">
                  <c:v>Hessequa</c:v>
                </c:pt>
                <c:pt idx="4">
                  <c:v>Mossel Bay</c:v>
                </c:pt>
                <c:pt idx="5">
                  <c:v>George</c:v>
                </c:pt>
                <c:pt idx="6">
                  <c:v>Oudtshoorn</c:v>
                </c:pt>
                <c:pt idx="7">
                  <c:v>Bitou</c:v>
                </c:pt>
                <c:pt idx="8">
                  <c:v>Knysna</c:v>
                </c:pt>
              </c:strCache>
            </c:strRef>
          </c:cat>
          <c:val>
            <c:numRef>
              <c:f>Sheet1!$B$2:$J$2</c:f>
              <c:numCache>
                <c:formatCode>#,##0.00</c:formatCode>
                <c:ptCount val="9"/>
                <c:pt idx="0">
                  <c:v>0.53021333100737278</c:v>
                </c:pt>
                <c:pt idx="1">
                  <c:v>0.54139524528299399</c:v>
                </c:pt>
                <c:pt idx="2">
                  <c:v>0.46707012350702198</c:v>
                </c:pt>
                <c:pt idx="3">
                  <c:v>0.529902960980694</c:v>
                </c:pt>
                <c:pt idx="4">
                  <c:v>0.57198336178610598</c:v>
                </c:pt>
                <c:pt idx="5">
                  <c:v>0.53870728148489799</c:v>
                </c:pt>
                <c:pt idx="6">
                  <c:v>0.532221013002523</c:v>
                </c:pt>
                <c:pt idx="7">
                  <c:v>0.50826971312209701</c:v>
                </c:pt>
                <c:pt idx="8">
                  <c:v>0.53693398443191198</c:v>
                </c:pt>
              </c:numCache>
            </c:numRef>
          </c:val>
          <c:extLst>
            <c:ext xmlns:c16="http://schemas.microsoft.com/office/drawing/2014/chart" uri="{C3380CC4-5D6E-409C-BE32-E72D297353CC}">
              <c16:uniqueId val="{00000000-501E-4524-B52F-34F8A3446186}"/>
            </c:ext>
          </c:extLst>
        </c:ser>
        <c:ser>
          <c:idx val="1"/>
          <c:order val="1"/>
          <c:tx>
            <c:strRef>
              <c:f>Sheet1!$A$3</c:f>
              <c:strCache>
                <c:ptCount val="1"/>
                <c:pt idx="0">
                  <c:v>White</c:v>
                </c:pt>
              </c:strCache>
            </c:strRef>
          </c:tx>
          <c:spPr>
            <a:solidFill>
              <a:schemeClr val="accent2"/>
            </a:solidFill>
            <a:ln>
              <a:noFill/>
            </a:ln>
            <a:effectLst/>
          </c:spPr>
          <c:invertIfNegative val="0"/>
          <c:cat>
            <c:strRef>
              <c:f>Sheet1!$B$1:$J$1</c:f>
              <c:strCache>
                <c:ptCount val="9"/>
                <c:pt idx="0">
                  <c:v>Western Cape</c:v>
                </c:pt>
                <c:pt idx="1">
                  <c:v>Garden Route</c:v>
                </c:pt>
                <c:pt idx="2">
                  <c:v>Kannaland</c:v>
                </c:pt>
                <c:pt idx="3">
                  <c:v>Hessequa</c:v>
                </c:pt>
                <c:pt idx="4">
                  <c:v>Mossel Bay</c:v>
                </c:pt>
                <c:pt idx="5">
                  <c:v>George</c:v>
                </c:pt>
                <c:pt idx="6">
                  <c:v>Oudtshoorn</c:v>
                </c:pt>
                <c:pt idx="7">
                  <c:v>Bitou</c:v>
                </c:pt>
                <c:pt idx="8">
                  <c:v>Knysna</c:v>
                </c:pt>
              </c:strCache>
            </c:strRef>
          </c:cat>
          <c:val>
            <c:numRef>
              <c:f>Sheet1!$B$3:$J$3</c:f>
              <c:numCache>
                <c:formatCode>#,##0.00</c:formatCode>
                <c:ptCount val="9"/>
                <c:pt idx="0">
                  <c:v>0.42487642987107699</c:v>
                </c:pt>
                <c:pt idx="1">
                  <c:v>0.42270348314058098</c:v>
                </c:pt>
                <c:pt idx="2">
                  <c:v>0.41769235432731</c:v>
                </c:pt>
                <c:pt idx="3">
                  <c:v>0.431893009577757</c:v>
                </c:pt>
                <c:pt idx="4">
                  <c:v>0.42582267056228501</c:v>
                </c:pt>
                <c:pt idx="5">
                  <c:v>0.41748799093338601</c:v>
                </c:pt>
                <c:pt idx="6">
                  <c:v>0.43365907068514298</c:v>
                </c:pt>
                <c:pt idx="7">
                  <c:v>0.41798596510371</c:v>
                </c:pt>
                <c:pt idx="8">
                  <c:v>0.41738101833843899</c:v>
                </c:pt>
              </c:numCache>
            </c:numRef>
          </c:val>
          <c:extLst>
            <c:ext xmlns:c16="http://schemas.microsoft.com/office/drawing/2014/chart" uri="{C3380CC4-5D6E-409C-BE32-E72D297353CC}">
              <c16:uniqueId val="{00000001-501E-4524-B52F-34F8A3446186}"/>
            </c:ext>
          </c:extLst>
        </c:ser>
        <c:ser>
          <c:idx val="2"/>
          <c:order val="2"/>
          <c:tx>
            <c:strRef>
              <c:f>Sheet1!$A$4</c:f>
              <c:strCache>
                <c:ptCount val="1"/>
                <c:pt idx="0">
                  <c:v>Coloured</c:v>
                </c:pt>
              </c:strCache>
            </c:strRef>
          </c:tx>
          <c:spPr>
            <a:solidFill>
              <a:schemeClr val="accent3"/>
            </a:solidFill>
            <a:ln>
              <a:noFill/>
            </a:ln>
            <a:effectLst/>
          </c:spPr>
          <c:invertIfNegative val="0"/>
          <c:cat>
            <c:strRef>
              <c:f>Sheet1!$B$1:$J$1</c:f>
              <c:strCache>
                <c:ptCount val="9"/>
                <c:pt idx="0">
                  <c:v>Western Cape</c:v>
                </c:pt>
                <c:pt idx="1">
                  <c:v>Garden Route</c:v>
                </c:pt>
                <c:pt idx="2">
                  <c:v>Kannaland</c:v>
                </c:pt>
                <c:pt idx="3">
                  <c:v>Hessequa</c:v>
                </c:pt>
                <c:pt idx="4">
                  <c:v>Mossel Bay</c:v>
                </c:pt>
                <c:pt idx="5">
                  <c:v>George</c:v>
                </c:pt>
                <c:pt idx="6">
                  <c:v>Oudtshoorn</c:v>
                </c:pt>
                <c:pt idx="7">
                  <c:v>Bitou</c:v>
                </c:pt>
                <c:pt idx="8">
                  <c:v>Knysna</c:v>
                </c:pt>
              </c:strCache>
            </c:strRef>
          </c:cat>
          <c:val>
            <c:numRef>
              <c:f>Sheet1!$B$4:$J$4</c:f>
              <c:numCache>
                <c:formatCode>#,##0.00</c:formatCode>
                <c:ptCount val="9"/>
                <c:pt idx="0">
                  <c:v>0.54178635423882648</c:v>
                </c:pt>
                <c:pt idx="1">
                  <c:v>0.54024239227403403</c:v>
                </c:pt>
                <c:pt idx="2">
                  <c:v>0.54067266547140602</c:v>
                </c:pt>
                <c:pt idx="3">
                  <c:v>0.538813525465907</c:v>
                </c:pt>
                <c:pt idx="4">
                  <c:v>0.54484793390261699</c:v>
                </c:pt>
                <c:pt idx="5">
                  <c:v>0.53533689373927495</c:v>
                </c:pt>
                <c:pt idx="6">
                  <c:v>0.53550891102182696</c:v>
                </c:pt>
                <c:pt idx="7">
                  <c:v>0.55522142678995801</c:v>
                </c:pt>
                <c:pt idx="8">
                  <c:v>0.54364708524558802</c:v>
                </c:pt>
              </c:numCache>
            </c:numRef>
          </c:val>
          <c:extLst>
            <c:ext xmlns:c16="http://schemas.microsoft.com/office/drawing/2014/chart" uri="{C3380CC4-5D6E-409C-BE32-E72D297353CC}">
              <c16:uniqueId val="{00000002-501E-4524-B52F-34F8A3446186}"/>
            </c:ext>
          </c:extLst>
        </c:ser>
        <c:ser>
          <c:idx val="3"/>
          <c:order val="3"/>
          <c:tx>
            <c:strRef>
              <c:f>Sheet1!$A$5</c:f>
              <c:strCache>
                <c:ptCount val="1"/>
                <c:pt idx="0">
                  <c:v>Asian</c:v>
                </c:pt>
              </c:strCache>
            </c:strRef>
          </c:tx>
          <c:spPr>
            <a:solidFill>
              <a:schemeClr val="accent4"/>
            </a:solidFill>
            <a:ln>
              <a:noFill/>
            </a:ln>
            <a:effectLst/>
          </c:spPr>
          <c:invertIfNegative val="0"/>
          <c:cat>
            <c:strRef>
              <c:f>Sheet1!$B$1:$J$1</c:f>
              <c:strCache>
                <c:ptCount val="9"/>
                <c:pt idx="0">
                  <c:v>Western Cape</c:v>
                </c:pt>
                <c:pt idx="1">
                  <c:v>Garden Route</c:v>
                </c:pt>
                <c:pt idx="2">
                  <c:v>Kannaland</c:v>
                </c:pt>
                <c:pt idx="3">
                  <c:v>Hessequa</c:v>
                </c:pt>
                <c:pt idx="4">
                  <c:v>Mossel Bay</c:v>
                </c:pt>
                <c:pt idx="5">
                  <c:v>George</c:v>
                </c:pt>
                <c:pt idx="6">
                  <c:v>Oudtshoorn</c:v>
                </c:pt>
                <c:pt idx="7">
                  <c:v>Bitou</c:v>
                </c:pt>
                <c:pt idx="8">
                  <c:v>Knysna</c:v>
                </c:pt>
              </c:strCache>
            </c:strRef>
          </c:cat>
          <c:val>
            <c:numRef>
              <c:f>Sheet1!$B$5:$J$5</c:f>
              <c:numCache>
                <c:formatCode>#,##0.00</c:formatCode>
                <c:ptCount val="9"/>
                <c:pt idx="0">
                  <c:v>8.2452236497178824E-2</c:v>
                </c:pt>
                <c:pt idx="1">
                  <c:v>0.49471341898307297</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3-501E-4524-B52F-34F8A3446186}"/>
            </c:ext>
          </c:extLst>
        </c:ser>
        <c:dLbls>
          <c:showLegendKey val="0"/>
          <c:showVal val="0"/>
          <c:showCatName val="0"/>
          <c:showSerName val="0"/>
          <c:showPercent val="0"/>
          <c:showBubbleSize val="0"/>
        </c:dLbls>
        <c:gapWidth val="219"/>
        <c:overlap val="-27"/>
        <c:axId val="715723023"/>
        <c:axId val="765371471"/>
      </c:barChart>
      <c:catAx>
        <c:axId val="71572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600" b="0" i="0" u="none" strike="noStrike" kern="1200" baseline="0">
                <a:solidFill>
                  <a:schemeClr val="tx1"/>
                </a:solidFill>
                <a:latin typeface="Century Gothic" panose="020B0502020202020204" pitchFamily="34" charset="0"/>
                <a:ea typeface="+mn-ea"/>
                <a:cs typeface="+mn-cs"/>
              </a:defRPr>
            </a:pPr>
            <a:endParaRPr lang="en-US"/>
          </a:p>
        </c:txPr>
        <c:crossAx val="765371471"/>
        <c:crosses val="autoZero"/>
        <c:auto val="1"/>
        <c:lblAlgn val="ctr"/>
        <c:lblOffset val="100"/>
        <c:noMultiLvlLbl val="0"/>
      </c:catAx>
      <c:valAx>
        <c:axId val="7653714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tx1"/>
                </a:solidFill>
                <a:latin typeface="Century Gothic" panose="020B0502020202020204" pitchFamily="34" charset="0"/>
                <a:ea typeface="+mn-ea"/>
                <a:cs typeface="+mn-cs"/>
              </a:defRPr>
            </a:pPr>
            <a:endParaRPr lang="en-US"/>
          </a:p>
        </c:txPr>
        <c:crossAx val="715723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8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Mossel Bay</c:v>
                </c:pt>
              </c:strCache>
            </c:strRef>
          </c:tx>
          <c:spPr>
            <a:solidFill>
              <a:schemeClr val="accent1"/>
            </a:solidFill>
            <a:ln>
              <a:noFill/>
            </a:ln>
            <a:effectLst/>
          </c:spPr>
          <c:invertIfNegative val="0"/>
          <c:cat>
            <c:numRef>
              <c:f>Sheet1!$B$1:$F$1</c:f>
              <c:numCache>
                <c:formatCode>General</c:formatCode>
                <c:ptCount val="5"/>
                <c:pt idx="0">
                  <c:v>2019</c:v>
                </c:pt>
                <c:pt idx="1">
                  <c:v>2020</c:v>
                </c:pt>
                <c:pt idx="2">
                  <c:v>2021</c:v>
                </c:pt>
                <c:pt idx="3">
                  <c:v>2022</c:v>
                </c:pt>
                <c:pt idx="4">
                  <c:v>2023</c:v>
                </c:pt>
              </c:numCache>
            </c:numRef>
          </c:cat>
          <c:val>
            <c:numRef>
              <c:f>Sheet1!$B$2:$F$2</c:f>
              <c:numCache>
                <c:formatCode>General</c:formatCode>
                <c:ptCount val="5"/>
                <c:pt idx="0">
                  <c:v>10858</c:v>
                </c:pt>
                <c:pt idx="1">
                  <c:v>9063</c:v>
                </c:pt>
                <c:pt idx="2">
                  <c:v>9714</c:v>
                </c:pt>
                <c:pt idx="3">
                  <c:v>9714</c:v>
                </c:pt>
                <c:pt idx="4">
                  <c:v>10369</c:v>
                </c:pt>
              </c:numCache>
            </c:numRef>
          </c:val>
          <c:extLst>
            <c:ext xmlns:c16="http://schemas.microsoft.com/office/drawing/2014/chart" uri="{C3380CC4-5D6E-409C-BE32-E72D297353CC}">
              <c16:uniqueId val="{00000000-F6F3-4055-B0C2-0214AA3BC19D}"/>
            </c:ext>
          </c:extLst>
        </c:ser>
        <c:ser>
          <c:idx val="1"/>
          <c:order val="1"/>
          <c:tx>
            <c:strRef>
              <c:f>Sheet1!$A$3</c:f>
              <c:strCache>
                <c:ptCount val="1"/>
                <c:pt idx="0">
                  <c:v>Bitou</c:v>
                </c:pt>
              </c:strCache>
            </c:strRef>
          </c:tx>
          <c:spPr>
            <a:solidFill>
              <a:schemeClr val="accent2"/>
            </a:solidFill>
            <a:ln>
              <a:noFill/>
            </a:ln>
            <a:effectLst/>
          </c:spPr>
          <c:invertIfNegative val="0"/>
          <c:cat>
            <c:numRef>
              <c:f>Sheet1!$B$1:$F$1</c:f>
              <c:numCache>
                <c:formatCode>General</c:formatCode>
                <c:ptCount val="5"/>
                <c:pt idx="0">
                  <c:v>2019</c:v>
                </c:pt>
                <c:pt idx="1">
                  <c:v>2020</c:v>
                </c:pt>
                <c:pt idx="2">
                  <c:v>2021</c:v>
                </c:pt>
                <c:pt idx="3">
                  <c:v>2022</c:v>
                </c:pt>
                <c:pt idx="4">
                  <c:v>2023</c:v>
                </c:pt>
              </c:numCache>
            </c:numRef>
          </c:cat>
          <c:val>
            <c:numRef>
              <c:f>Sheet1!$B$3:$F$3</c:f>
              <c:numCache>
                <c:formatCode>General</c:formatCode>
                <c:ptCount val="5"/>
                <c:pt idx="0">
                  <c:v>1891</c:v>
                </c:pt>
                <c:pt idx="1">
                  <c:v>2357</c:v>
                </c:pt>
                <c:pt idx="2">
                  <c:v>3930</c:v>
                </c:pt>
                <c:pt idx="3">
                  <c:v>3404</c:v>
                </c:pt>
                <c:pt idx="4">
                  <c:v>4132</c:v>
                </c:pt>
              </c:numCache>
            </c:numRef>
          </c:val>
          <c:extLst>
            <c:ext xmlns:c16="http://schemas.microsoft.com/office/drawing/2014/chart" uri="{C3380CC4-5D6E-409C-BE32-E72D297353CC}">
              <c16:uniqueId val="{00000001-F6F3-4055-B0C2-0214AA3BC19D}"/>
            </c:ext>
          </c:extLst>
        </c:ser>
        <c:ser>
          <c:idx val="2"/>
          <c:order val="2"/>
          <c:tx>
            <c:strRef>
              <c:f>Sheet1!$A$4</c:f>
              <c:strCache>
                <c:ptCount val="1"/>
                <c:pt idx="0">
                  <c:v>George</c:v>
                </c:pt>
              </c:strCache>
            </c:strRef>
          </c:tx>
          <c:spPr>
            <a:solidFill>
              <a:schemeClr val="accent3"/>
            </a:solidFill>
            <a:ln>
              <a:noFill/>
            </a:ln>
            <a:effectLst/>
          </c:spPr>
          <c:invertIfNegative val="0"/>
          <c:cat>
            <c:numRef>
              <c:f>Sheet1!$B$1:$F$1</c:f>
              <c:numCache>
                <c:formatCode>General</c:formatCode>
                <c:ptCount val="5"/>
                <c:pt idx="0">
                  <c:v>2019</c:v>
                </c:pt>
                <c:pt idx="1">
                  <c:v>2020</c:v>
                </c:pt>
                <c:pt idx="2">
                  <c:v>2021</c:v>
                </c:pt>
                <c:pt idx="3">
                  <c:v>2022</c:v>
                </c:pt>
                <c:pt idx="4">
                  <c:v>2023</c:v>
                </c:pt>
              </c:numCache>
            </c:numRef>
          </c:cat>
          <c:val>
            <c:numRef>
              <c:f>Sheet1!$B$4:$F$4</c:f>
              <c:numCache>
                <c:formatCode>General</c:formatCode>
                <c:ptCount val="5"/>
                <c:pt idx="0">
                  <c:v>15832</c:v>
                </c:pt>
                <c:pt idx="1">
                  <c:v>19730</c:v>
                </c:pt>
                <c:pt idx="2">
                  <c:v>19220</c:v>
                </c:pt>
                <c:pt idx="3">
                  <c:v>16856</c:v>
                </c:pt>
                <c:pt idx="4">
                  <c:v>14878</c:v>
                </c:pt>
              </c:numCache>
            </c:numRef>
          </c:val>
          <c:extLst>
            <c:ext xmlns:c16="http://schemas.microsoft.com/office/drawing/2014/chart" uri="{C3380CC4-5D6E-409C-BE32-E72D297353CC}">
              <c16:uniqueId val="{00000002-F6F3-4055-B0C2-0214AA3BC19D}"/>
            </c:ext>
          </c:extLst>
        </c:ser>
        <c:ser>
          <c:idx val="3"/>
          <c:order val="3"/>
          <c:tx>
            <c:strRef>
              <c:f>Sheet1!$A$5</c:f>
              <c:strCache>
                <c:ptCount val="1"/>
                <c:pt idx="0">
                  <c:v>Hessequa</c:v>
                </c:pt>
              </c:strCache>
            </c:strRef>
          </c:tx>
          <c:spPr>
            <a:solidFill>
              <a:schemeClr val="accent4"/>
            </a:solidFill>
            <a:ln>
              <a:noFill/>
            </a:ln>
            <a:effectLst/>
          </c:spPr>
          <c:invertIfNegative val="0"/>
          <c:cat>
            <c:numRef>
              <c:f>Sheet1!$B$1:$F$1</c:f>
              <c:numCache>
                <c:formatCode>General</c:formatCode>
                <c:ptCount val="5"/>
                <c:pt idx="0">
                  <c:v>2019</c:v>
                </c:pt>
                <c:pt idx="1">
                  <c:v>2020</c:v>
                </c:pt>
                <c:pt idx="2">
                  <c:v>2021</c:v>
                </c:pt>
                <c:pt idx="3">
                  <c:v>2022</c:v>
                </c:pt>
                <c:pt idx="4">
                  <c:v>2023</c:v>
                </c:pt>
              </c:numCache>
            </c:numRef>
          </c:cat>
          <c:val>
            <c:numRef>
              <c:f>Sheet1!$B$5:$F$5</c:f>
              <c:numCache>
                <c:formatCode>General</c:formatCode>
                <c:ptCount val="5"/>
                <c:pt idx="0">
                  <c:v>5359</c:v>
                </c:pt>
                <c:pt idx="1">
                  <c:v>5471</c:v>
                </c:pt>
                <c:pt idx="2">
                  <c:v>5375</c:v>
                </c:pt>
                <c:pt idx="3">
                  <c:v>4820</c:v>
                </c:pt>
                <c:pt idx="4">
                  <c:v>5160</c:v>
                </c:pt>
              </c:numCache>
            </c:numRef>
          </c:val>
          <c:extLst>
            <c:ext xmlns:c16="http://schemas.microsoft.com/office/drawing/2014/chart" uri="{C3380CC4-5D6E-409C-BE32-E72D297353CC}">
              <c16:uniqueId val="{00000000-5030-4795-B0DF-F651EFA36572}"/>
            </c:ext>
          </c:extLst>
        </c:ser>
        <c:ser>
          <c:idx val="4"/>
          <c:order val="4"/>
          <c:tx>
            <c:strRef>
              <c:f>Sheet1!$A$6</c:f>
              <c:strCache>
                <c:ptCount val="1"/>
                <c:pt idx="0">
                  <c:v>Kannaland</c:v>
                </c:pt>
              </c:strCache>
            </c:strRef>
          </c:tx>
          <c:spPr>
            <a:solidFill>
              <a:schemeClr val="accent5"/>
            </a:solidFill>
            <a:ln>
              <a:noFill/>
            </a:ln>
            <a:effectLst/>
          </c:spPr>
          <c:invertIfNegative val="0"/>
          <c:cat>
            <c:numRef>
              <c:f>Sheet1!$B$1:$F$1</c:f>
              <c:numCache>
                <c:formatCode>General</c:formatCode>
                <c:ptCount val="5"/>
                <c:pt idx="0">
                  <c:v>2019</c:v>
                </c:pt>
                <c:pt idx="1">
                  <c:v>2020</c:v>
                </c:pt>
                <c:pt idx="2">
                  <c:v>2021</c:v>
                </c:pt>
                <c:pt idx="3">
                  <c:v>2022</c:v>
                </c:pt>
                <c:pt idx="4">
                  <c:v>2023</c:v>
                </c:pt>
              </c:numCache>
            </c:numRef>
          </c:cat>
          <c:val>
            <c:numRef>
              <c:f>Sheet1!$B$6:$F$6</c:f>
              <c:numCache>
                <c:formatCode>General</c:formatCode>
                <c:ptCount val="5"/>
                <c:pt idx="0">
                  <c:v>2572</c:v>
                </c:pt>
                <c:pt idx="1">
                  <c:v>2497</c:v>
                </c:pt>
                <c:pt idx="2">
                  <c:v>2560</c:v>
                </c:pt>
                <c:pt idx="3">
                  <c:v>2279</c:v>
                </c:pt>
                <c:pt idx="4">
                  <c:v>2631</c:v>
                </c:pt>
              </c:numCache>
            </c:numRef>
          </c:val>
          <c:extLst>
            <c:ext xmlns:c16="http://schemas.microsoft.com/office/drawing/2014/chart" uri="{C3380CC4-5D6E-409C-BE32-E72D297353CC}">
              <c16:uniqueId val="{00000001-5030-4795-B0DF-F651EFA36572}"/>
            </c:ext>
          </c:extLst>
        </c:ser>
        <c:ser>
          <c:idx val="5"/>
          <c:order val="5"/>
          <c:tx>
            <c:strRef>
              <c:f>Sheet1!$A$7</c:f>
              <c:strCache>
                <c:ptCount val="1"/>
                <c:pt idx="0">
                  <c:v>Knysna</c:v>
                </c:pt>
              </c:strCache>
            </c:strRef>
          </c:tx>
          <c:spPr>
            <a:solidFill>
              <a:srgbClr val="FFFF00"/>
            </a:solidFill>
            <a:ln>
              <a:noFill/>
            </a:ln>
            <a:effectLst/>
          </c:spPr>
          <c:invertIfNegative val="0"/>
          <c:cat>
            <c:numRef>
              <c:f>Sheet1!$B$1:$F$1</c:f>
              <c:numCache>
                <c:formatCode>General</c:formatCode>
                <c:ptCount val="5"/>
                <c:pt idx="0">
                  <c:v>2019</c:v>
                </c:pt>
                <c:pt idx="1">
                  <c:v>2020</c:v>
                </c:pt>
                <c:pt idx="2">
                  <c:v>2021</c:v>
                </c:pt>
                <c:pt idx="3">
                  <c:v>2022</c:v>
                </c:pt>
                <c:pt idx="4">
                  <c:v>2023</c:v>
                </c:pt>
              </c:numCache>
            </c:numRef>
          </c:cat>
          <c:val>
            <c:numRef>
              <c:f>Sheet1!$B$7:$F$7</c:f>
              <c:numCache>
                <c:formatCode>General</c:formatCode>
                <c:ptCount val="5"/>
                <c:pt idx="0">
                  <c:v>1721</c:v>
                </c:pt>
                <c:pt idx="1">
                  <c:v>1924</c:v>
                </c:pt>
                <c:pt idx="2">
                  <c:v>1689</c:v>
                </c:pt>
                <c:pt idx="3">
                  <c:v>1527</c:v>
                </c:pt>
                <c:pt idx="4">
                  <c:v>2107</c:v>
                </c:pt>
              </c:numCache>
            </c:numRef>
          </c:val>
          <c:extLst>
            <c:ext xmlns:c16="http://schemas.microsoft.com/office/drawing/2014/chart" uri="{C3380CC4-5D6E-409C-BE32-E72D297353CC}">
              <c16:uniqueId val="{00000002-5030-4795-B0DF-F651EFA36572}"/>
            </c:ext>
          </c:extLst>
        </c:ser>
        <c:ser>
          <c:idx val="6"/>
          <c:order val="6"/>
          <c:tx>
            <c:strRef>
              <c:f>Sheet1!$A$8</c:f>
              <c:strCache>
                <c:ptCount val="1"/>
                <c:pt idx="0">
                  <c:v>Oudtshoorn</c:v>
                </c:pt>
              </c:strCache>
            </c:strRef>
          </c:tx>
          <c:spPr>
            <a:solidFill>
              <a:srgbClr val="001489"/>
            </a:solidFill>
            <a:ln>
              <a:noFill/>
            </a:ln>
            <a:effectLst/>
          </c:spPr>
          <c:invertIfNegative val="0"/>
          <c:cat>
            <c:numRef>
              <c:f>Sheet1!$B$1:$F$1</c:f>
              <c:numCache>
                <c:formatCode>General</c:formatCode>
                <c:ptCount val="5"/>
                <c:pt idx="0">
                  <c:v>2019</c:v>
                </c:pt>
                <c:pt idx="1">
                  <c:v>2020</c:v>
                </c:pt>
                <c:pt idx="2">
                  <c:v>2021</c:v>
                </c:pt>
                <c:pt idx="3">
                  <c:v>2022</c:v>
                </c:pt>
                <c:pt idx="4">
                  <c:v>2023</c:v>
                </c:pt>
              </c:numCache>
            </c:numRef>
          </c:cat>
          <c:val>
            <c:numRef>
              <c:f>Sheet1!$B$8:$F$8</c:f>
              <c:numCache>
                <c:formatCode>General</c:formatCode>
                <c:ptCount val="5"/>
                <c:pt idx="0">
                  <c:v>6199</c:v>
                </c:pt>
                <c:pt idx="1">
                  <c:v>7237</c:v>
                </c:pt>
                <c:pt idx="2">
                  <c:v>7573</c:v>
                </c:pt>
                <c:pt idx="3">
                  <c:v>7615</c:v>
                </c:pt>
                <c:pt idx="4">
                  <c:v>7193</c:v>
                </c:pt>
              </c:numCache>
            </c:numRef>
          </c:val>
          <c:extLst>
            <c:ext xmlns:c16="http://schemas.microsoft.com/office/drawing/2014/chart" uri="{C3380CC4-5D6E-409C-BE32-E72D297353CC}">
              <c16:uniqueId val="{00000003-5030-4795-B0DF-F651EFA36572}"/>
            </c:ext>
          </c:extLst>
        </c:ser>
        <c:dLbls>
          <c:showLegendKey val="0"/>
          <c:showVal val="0"/>
          <c:showCatName val="0"/>
          <c:showSerName val="0"/>
          <c:showPercent val="0"/>
          <c:showBubbleSize val="0"/>
        </c:dLbls>
        <c:gapWidth val="219"/>
        <c:overlap val="-27"/>
        <c:axId val="1036564959"/>
        <c:axId val="895123295"/>
      </c:barChart>
      <c:catAx>
        <c:axId val="1036564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crossAx val="895123295"/>
        <c:crosses val="autoZero"/>
        <c:auto val="1"/>
        <c:lblAlgn val="ctr"/>
        <c:lblOffset val="100"/>
        <c:noMultiLvlLbl val="0"/>
      </c:catAx>
      <c:valAx>
        <c:axId val="895123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crossAx val="1036564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92192265372883E-2"/>
          <c:y val="2.555742911655267E-2"/>
          <c:w val="0.90621561546925422"/>
          <c:h val="0.89634678778607357"/>
        </c:manualLayout>
      </c:layout>
      <c:barChart>
        <c:barDir val="bar"/>
        <c:grouping val="clustered"/>
        <c:varyColors val="0"/>
        <c:ser>
          <c:idx val="0"/>
          <c:order val="0"/>
          <c:tx>
            <c:strRef>
              <c:f>'CWD 2'!$B$2</c:f>
              <c:strCache>
                <c:ptCount val="1"/>
                <c:pt idx="0">
                  <c:v>2021/22</c:v>
                </c:pt>
              </c:strCache>
            </c:strRef>
          </c:tx>
          <c:spPr>
            <a:solidFill>
              <a:srgbClr val="35AB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'CWD 2'!$A$3:$A$10</c:f>
              <c:strCache>
                <c:ptCount val="8"/>
                <c:pt idx="0">
                  <c:v>Drug-related crime</c:v>
                </c:pt>
                <c:pt idx="1">
                  <c:v>Burglary at residential premises</c:v>
                </c:pt>
                <c:pt idx="2">
                  <c:v>Common assault</c:v>
                </c:pt>
                <c:pt idx="3">
                  <c:v>Malicious damage to property</c:v>
                </c:pt>
                <c:pt idx="4">
                  <c:v>Commercial crime</c:v>
                </c:pt>
                <c:pt idx="5">
                  <c:v>Driving under the influence of alcohol or drugs</c:v>
                </c:pt>
                <c:pt idx="6">
                  <c:v>Sexual Offences</c:v>
                </c:pt>
                <c:pt idx="7">
                  <c:v>Murder</c:v>
                </c:pt>
              </c:strCache>
            </c:strRef>
          </c:cat>
          <c:val>
            <c:numRef>
              <c:f>'CWD 2'!$B$3:$B$10</c:f>
              <c:numCache>
                <c:formatCode>#,##0</c:formatCode>
                <c:ptCount val="8"/>
                <c:pt idx="0">
                  <c:v>768.04730771004324</c:v>
                </c:pt>
                <c:pt idx="1">
                  <c:v>572.91952967277291</c:v>
                </c:pt>
                <c:pt idx="2">
                  <c:v>758.40421712746468</c:v>
                </c:pt>
                <c:pt idx="3">
                  <c:v>412.5811379325599</c:v>
                </c:pt>
                <c:pt idx="4">
                  <c:v>256.46999999897025</c:v>
                </c:pt>
                <c:pt idx="5">
                  <c:v>166.29262570794302</c:v>
                </c:pt>
                <c:pt idx="6">
                  <c:v>147.09734865970651</c:v>
                </c:pt>
                <c:pt idx="7">
                  <c:v>32.505361891476674</c:v>
                </c:pt>
              </c:numCache>
            </c:numRef>
          </c:val>
          <c:extLst>
            <c:ext xmlns:c16="http://schemas.microsoft.com/office/drawing/2014/chart" uri="{C3380CC4-5D6E-409C-BE32-E72D297353CC}">
              <c16:uniqueId val="{00000000-043F-48AA-A36B-01620D7D5FE0}"/>
            </c:ext>
          </c:extLst>
        </c:ser>
        <c:ser>
          <c:idx val="1"/>
          <c:order val="1"/>
          <c:tx>
            <c:strRef>
              <c:f>'CWD 2'!$C$2</c:f>
              <c:strCache>
                <c:ptCount val="1"/>
                <c:pt idx="0">
                  <c:v>2022/23</c:v>
                </c:pt>
              </c:strCache>
            </c:strRef>
          </c:tx>
          <c:spPr>
            <a:solidFill>
              <a:srgbClr val="BCE2D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'CWD 2'!$A$3:$A$10</c:f>
              <c:strCache>
                <c:ptCount val="8"/>
                <c:pt idx="0">
                  <c:v>Drug-related crime</c:v>
                </c:pt>
                <c:pt idx="1">
                  <c:v>Burglary at residential premises</c:v>
                </c:pt>
                <c:pt idx="2">
                  <c:v>Common assault</c:v>
                </c:pt>
                <c:pt idx="3">
                  <c:v>Malicious damage to property</c:v>
                </c:pt>
                <c:pt idx="4">
                  <c:v>Commercial crime</c:v>
                </c:pt>
                <c:pt idx="5">
                  <c:v>Driving under the influence of alcohol or drugs</c:v>
                </c:pt>
                <c:pt idx="6">
                  <c:v>Sexual Offences</c:v>
                </c:pt>
                <c:pt idx="7">
                  <c:v>Murder</c:v>
                </c:pt>
              </c:strCache>
            </c:strRef>
          </c:cat>
          <c:val>
            <c:numRef>
              <c:f>'CWD 2'!$C$3:$C$10</c:f>
              <c:numCache>
                <c:formatCode>#,##0</c:formatCode>
                <c:ptCount val="8"/>
                <c:pt idx="0">
                  <c:v>1015.5061382547964</c:v>
                </c:pt>
                <c:pt idx="1">
                  <c:v>604.743740119785</c:v>
                </c:pt>
                <c:pt idx="2">
                  <c:v>791.073740691681</c:v>
                </c:pt>
                <c:pt idx="3">
                  <c:v>423.00888418808876</c:v>
                </c:pt>
                <c:pt idx="4">
                  <c:v>331.36960763983353</c:v>
                </c:pt>
                <c:pt idx="5">
                  <c:v>277.05068501722235</c:v>
                </c:pt>
                <c:pt idx="6">
                  <c:v>129.00022147825709</c:v>
                </c:pt>
                <c:pt idx="7">
                  <c:v>31.128578305519081</c:v>
                </c:pt>
              </c:numCache>
            </c:numRef>
          </c:val>
          <c:extLst>
            <c:ext xmlns:c16="http://schemas.microsoft.com/office/drawing/2014/chart" uri="{C3380CC4-5D6E-409C-BE32-E72D297353CC}">
              <c16:uniqueId val="{00000001-043F-48AA-A36B-01620D7D5FE0}"/>
            </c:ext>
          </c:extLst>
        </c:ser>
        <c:ser>
          <c:idx val="2"/>
          <c:order val="2"/>
          <c:tx>
            <c:strRef>
              <c:f>'CWD 2'!$D$2</c:f>
              <c:strCache>
                <c:ptCount val="1"/>
                <c:pt idx="0">
                  <c:v>2023/24</c:v>
                </c:pt>
              </c:strCache>
            </c:strRef>
          </c:tx>
          <c:spPr>
            <a:solidFill>
              <a:srgbClr val="7FA9A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'CWD 2'!$A$3:$A$10</c:f>
              <c:strCache>
                <c:ptCount val="8"/>
                <c:pt idx="0">
                  <c:v>Drug-related crime</c:v>
                </c:pt>
                <c:pt idx="1">
                  <c:v>Burglary at residential premises</c:v>
                </c:pt>
                <c:pt idx="2">
                  <c:v>Common assault</c:v>
                </c:pt>
                <c:pt idx="3">
                  <c:v>Malicious damage to property</c:v>
                </c:pt>
                <c:pt idx="4">
                  <c:v>Commercial crime</c:v>
                </c:pt>
                <c:pt idx="5">
                  <c:v>Driving under the influence of alcohol or drugs</c:v>
                </c:pt>
                <c:pt idx="6">
                  <c:v>Sexual Offences</c:v>
                </c:pt>
                <c:pt idx="7">
                  <c:v>Murder</c:v>
                </c:pt>
              </c:strCache>
            </c:strRef>
          </c:cat>
          <c:val>
            <c:numRef>
              <c:f>'CWD 2'!$D$3:$D$10</c:f>
              <c:numCache>
                <c:formatCode>General</c:formatCode>
                <c:ptCount val="8"/>
                <c:pt idx="0">
                  <c:v>868</c:v>
                </c:pt>
                <c:pt idx="1">
                  <c:v>421</c:v>
                </c:pt>
                <c:pt idx="2">
                  <c:v>638</c:v>
                </c:pt>
                <c:pt idx="3">
                  <c:v>318</c:v>
                </c:pt>
                <c:pt idx="4">
                  <c:v>313</c:v>
                </c:pt>
                <c:pt idx="5">
                  <c:v>207</c:v>
                </c:pt>
                <c:pt idx="6">
                  <c:v>111</c:v>
                </c:pt>
                <c:pt idx="7">
                  <c:v>27</c:v>
                </c:pt>
              </c:numCache>
            </c:numRef>
          </c:val>
          <c:extLst>
            <c:ext xmlns:c16="http://schemas.microsoft.com/office/drawing/2014/chart" uri="{C3380CC4-5D6E-409C-BE32-E72D297353CC}">
              <c16:uniqueId val="{00000002-043F-48AA-A36B-01620D7D5FE0}"/>
            </c:ext>
          </c:extLst>
        </c:ser>
        <c:dLbls>
          <c:showLegendKey val="0"/>
          <c:showVal val="0"/>
          <c:showCatName val="0"/>
          <c:showSerName val="0"/>
          <c:showPercent val="0"/>
          <c:showBubbleSize val="0"/>
        </c:dLbls>
        <c:gapWidth val="42"/>
        <c:axId val="1645796479"/>
        <c:axId val="1529622607"/>
      </c:barChart>
      <c:catAx>
        <c:axId val="1645796479"/>
        <c:scaling>
          <c:orientation val="maxMin"/>
        </c:scaling>
        <c:delete val="1"/>
        <c:axPos val="r"/>
        <c:numFmt formatCode="General" sourceLinked="1"/>
        <c:majorTickMark val="none"/>
        <c:minorTickMark val="none"/>
        <c:tickLblPos val="nextTo"/>
        <c:crossAx val="1529622607"/>
        <c:crosses val="autoZero"/>
        <c:auto val="1"/>
        <c:lblAlgn val="ctr"/>
        <c:lblOffset val="100"/>
        <c:noMultiLvlLbl val="0"/>
      </c:catAx>
      <c:valAx>
        <c:axId val="1529622607"/>
        <c:scaling>
          <c:orientation val="maxMin"/>
        </c:scaling>
        <c:delete val="1"/>
        <c:axPos val="t"/>
        <c:numFmt formatCode="#,##0" sourceLinked="1"/>
        <c:majorTickMark val="none"/>
        <c:minorTickMark val="none"/>
        <c:tickLblPos val="nextTo"/>
        <c:crossAx val="1645796479"/>
        <c:crosses val="autoZero"/>
        <c:crossBetween val="between"/>
      </c:valAx>
      <c:spPr>
        <a:noFill/>
        <a:ln>
          <a:noFill/>
        </a:ln>
        <a:effectLst/>
      </c:spPr>
    </c:plotArea>
    <c:legend>
      <c:legendPos val="b"/>
      <c:layout>
        <c:manualLayout>
          <c:xMode val="edge"/>
          <c:yMode val="edge"/>
          <c:x val="5.1137999995972017E-2"/>
          <c:y val="0.86846595602256149"/>
          <c:w val="0.58226709819567435"/>
          <c:h val="3.85979380990651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'CWD 2'!$E$2</c:f>
              <c:strCache>
                <c:ptCount val="1"/>
                <c:pt idx="0">
                  <c:v>2021/22</c:v>
                </c:pt>
              </c:strCache>
            </c:strRef>
          </c:tx>
          <c:spPr>
            <a:solidFill>
              <a:srgbClr val="35AB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'CWD 2'!$A$3:$A$10</c:f>
              <c:strCache>
                <c:ptCount val="8"/>
                <c:pt idx="0">
                  <c:v>Drug-related crime</c:v>
                </c:pt>
                <c:pt idx="1">
                  <c:v>Burglary at residential premises</c:v>
                </c:pt>
                <c:pt idx="2">
                  <c:v>Common assault</c:v>
                </c:pt>
                <c:pt idx="3">
                  <c:v>Malicious damage to property</c:v>
                </c:pt>
                <c:pt idx="4">
                  <c:v>Commercial crime</c:v>
                </c:pt>
                <c:pt idx="5">
                  <c:v>Driving under the influence of alcohol or drugs</c:v>
                </c:pt>
                <c:pt idx="6">
                  <c:v>Sexual Offences</c:v>
                </c:pt>
                <c:pt idx="7">
                  <c:v>Murder</c:v>
                </c:pt>
              </c:strCache>
            </c:strRef>
          </c:cat>
          <c:val>
            <c:numRef>
              <c:f>'CWD 2'!$E$3:$E$10</c:f>
              <c:numCache>
                <c:formatCode>#,##0</c:formatCode>
                <c:ptCount val="8"/>
                <c:pt idx="0">
                  <c:v>831.38466751151748</c:v>
                </c:pt>
                <c:pt idx="1">
                  <c:v>507.60579246036838</c:v>
                </c:pt>
                <c:pt idx="2">
                  <c:v>790.8775062636455</c:v>
                </c:pt>
                <c:pt idx="3">
                  <c:v>476.15790793022006</c:v>
                </c:pt>
                <c:pt idx="4">
                  <c:v>209.35711054376085</c:v>
                </c:pt>
                <c:pt idx="5">
                  <c:v>49.798882520599307</c:v>
                </c:pt>
                <c:pt idx="6">
                  <c:v>153.26139952106763</c:v>
                </c:pt>
                <c:pt idx="7">
                  <c:v>23.681668860623969</c:v>
                </c:pt>
              </c:numCache>
            </c:numRef>
          </c:val>
          <c:extLst>
            <c:ext xmlns:c16="http://schemas.microsoft.com/office/drawing/2014/chart" uri="{C3380CC4-5D6E-409C-BE32-E72D297353CC}">
              <c16:uniqueId val="{00000000-14FA-4E9F-8A88-EF110E83F4FC}"/>
            </c:ext>
          </c:extLst>
        </c:ser>
        <c:ser>
          <c:idx val="1"/>
          <c:order val="1"/>
          <c:tx>
            <c:strRef>
              <c:f>'CWD 2'!$F$2</c:f>
              <c:strCache>
                <c:ptCount val="1"/>
                <c:pt idx="0">
                  <c:v>2022/23</c:v>
                </c:pt>
              </c:strCache>
            </c:strRef>
          </c:tx>
          <c:spPr>
            <a:solidFill>
              <a:srgbClr val="BCE2D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'CWD 2'!$A$3:$A$10</c:f>
              <c:strCache>
                <c:ptCount val="8"/>
                <c:pt idx="0">
                  <c:v>Drug-related crime</c:v>
                </c:pt>
                <c:pt idx="1">
                  <c:v>Burglary at residential premises</c:v>
                </c:pt>
                <c:pt idx="2">
                  <c:v>Common assault</c:v>
                </c:pt>
                <c:pt idx="3">
                  <c:v>Malicious damage to property</c:v>
                </c:pt>
                <c:pt idx="4">
                  <c:v>Commercial crime</c:v>
                </c:pt>
                <c:pt idx="5">
                  <c:v>Driving under the influence of alcohol or drugs</c:v>
                </c:pt>
                <c:pt idx="6">
                  <c:v>Sexual Offences</c:v>
                </c:pt>
                <c:pt idx="7">
                  <c:v>Murder</c:v>
                </c:pt>
              </c:strCache>
            </c:strRef>
          </c:cat>
          <c:val>
            <c:numRef>
              <c:f>'CWD 2'!$F$3:$F$10</c:f>
              <c:numCache>
                <c:formatCode>#,##0</c:formatCode>
                <c:ptCount val="8"/>
                <c:pt idx="0">
                  <c:v>1229.3304238466544</c:v>
                </c:pt>
                <c:pt idx="1">
                  <c:v>565.16738228745066</c:v>
                </c:pt>
                <c:pt idx="2">
                  <c:v>927.13421204900135</c:v>
                </c:pt>
                <c:pt idx="3">
                  <c:v>545.94352207591419</c:v>
                </c:pt>
                <c:pt idx="4">
                  <c:v>276.7577673527868</c:v>
                </c:pt>
                <c:pt idx="5">
                  <c:v>131.77165882879672</c:v>
                </c:pt>
                <c:pt idx="6">
                  <c:v>155.34033560586056</c:v>
                </c:pt>
                <c:pt idx="7">
                  <c:v>19.514819596747373</c:v>
                </c:pt>
              </c:numCache>
            </c:numRef>
          </c:val>
          <c:extLst>
            <c:ext xmlns:c16="http://schemas.microsoft.com/office/drawing/2014/chart" uri="{C3380CC4-5D6E-409C-BE32-E72D297353CC}">
              <c16:uniqueId val="{00000001-14FA-4E9F-8A88-EF110E83F4FC}"/>
            </c:ext>
          </c:extLst>
        </c:ser>
        <c:ser>
          <c:idx val="2"/>
          <c:order val="2"/>
          <c:tx>
            <c:strRef>
              <c:f>'CWD 2'!$G$2</c:f>
              <c:strCache>
                <c:ptCount val="1"/>
                <c:pt idx="0">
                  <c:v>2023/24</c:v>
                </c:pt>
              </c:strCache>
            </c:strRef>
          </c:tx>
          <c:spPr>
            <a:solidFill>
              <a:srgbClr val="7FA9A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'CWD 2'!$A$3:$A$10</c:f>
              <c:strCache>
                <c:ptCount val="8"/>
                <c:pt idx="0">
                  <c:v>Drug-related crime</c:v>
                </c:pt>
                <c:pt idx="1">
                  <c:v>Burglary at residential premises</c:v>
                </c:pt>
                <c:pt idx="2">
                  <c:v>Common assault</c:v>
                </c:pt>
                <c:pt idx="3">
                  <c:v>Malicious damage to property</c:v>
                </c:pt>
                <c:pt idx="4">
                  <c:v>Commercial crime</c:v>
                </c:pt>
                <c:pt idx="5">
                  <c:v>Driving under the influence of alcohol or drugs</c:v>
                </c:pt>
                <c:pt idx="6">
                  <c:v>Sexual Offences</c:v>
                </c:pt>
                <c:pt idx="7">
                  <c:v>Murder</c:v>
                </c:pt>
              </c:strCache>
            </c:strRef>
          </c:cat>
          <c:val>
            <c:numRef>
              <c:f>'CWD 2'!$G$3:$G$10</c:f>
              <c:numCache>
                <c:formatCode>General</c:formatCode>
                <c:ptCount val="8"/>
                <c:pt idx="0">
                  <c:v>987</c:v>
                </c:pt>
                <c:pt idx="1">
                  <c:v>325</c:v>
                </c:pt>
                <c:pt idx="2">
                  <c:v>596</c:v>
                </c:pt>
                <c:pt idx="3">
                  <c:v>340</c:v>
                </c:pt>
                <c:pt idx="4">
                  <c:v>209</c:v>
                </c:pt>
                <c:pt idx="5">
                  <c:v>76</c:v>
                </c:pt>
                <c:pt idx="6">
                  <c:v>106</c:v>
                </c:pt>
                <c:pt idx="7">
                  <c:v>19</c:v>
                </c:pt>
              </c:numCache>
            </c:numRef>
          </c:val>
          <c:extLst>
            <c:ext xmlns:c16="http://schemas.microsoft.com/office/drawing/2014/chart" uri="{C3380CC4-5D6E-409C-BE32-E72D297353CC}">
              <c16:uniqueId val="{00000002-14FA-4E9F-8A88-EF110E83F4FC}"/>
            </c:ext>
          </c:extLst>
        </c:ser>
        <c:dLbls>
          <c:showLegendKey val="0"/>
          <c:showVal val="0"/>
          <c:showCatName val="0"/>
          <c:showSerName val="0"/>
          <c:showPercent val="0"/>
          <c:showBubbleSize val="0"/>
        </c:dLbls>
        <c:gapWidth val="42"/>
        <c:axId val="1717829855"/>
        <c:axId val="1523910335"/>
      </c:barChart>
      <c:catAx>
        <c:axId val="1717829855"/>
        <c:scaling>
          <c:orientation val="maxMin"/>
        </c:scaling>
        <c:delete val="1"/>
        <c:axPos val="l"/>
        <c:numFmt formatCode="General" sourceLinked="1"/>
        <c:majorTickMark val="none"/>
        <c:minorTickMark val="none"/>
        <c:tickLblPos val="nextTo"/>
        <c:crossAx val="1523910335"/>
        <c:crosses val="autoZero"/>
        <c:auto val="1"/>
        <c:lblAlgn val="ctr"/>
        <c:lblOffset val="100"/>
        <c:noMultiLvlLbl val="0"/>
      </c:catAx>
      <c:valAx>
        <c:axId val="1523910335"/>
        <c:scaling>
          <c:orientation val="minMax"/>
        </c:scaling>
        <c:delete val="1"/>
        <c:axPos val="t"/>
        <c:numFmt formatCode="#,##0" sourceLinked="1"/>
        <c:majorTickMark val="none"/>
        <c:minorTickMark val="none"/>
        <c:tickLblPos val="nextTo"/>
        <c:crossAx val="1717829855"/>
        <c:crosses val="autoZero"/>
        <c:crossBetween val="between"/>
      </c:valAx>
      <c:spPr>
        <a:noFill/>
        <a:ln>
          <a:noFill/>
        </a:ln>
        <a:effectLst/>
      </c:spPr>
    </c:plotArea>
    <c:legend>
      <c:legendPos val="b"/>
      <c:layout>
        <c:manualLayout>
          <c:xMode val="edge"/>
          <c:yMode val="edge"/>
          <c:x val="0.30294843454634091"/>
          <c:y val="0.86614255337560231"/>
          <c:w val="0.58992804103242447"/>
          <c:h val="3.85979380990651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'Garden Route'!$A$73</c:f>
              <c:strCache>
                <c:ptCount val="1"/>
                <c:pt idx="0">
                  <c:v>Oudtshoorn</c:v>
                </c:pt>
              </c:strCache>
            </c:strRef>
          </c:tx>
          <c:spPr>
            <a:ln w="28575" cap="rnd">
              <a:solidFill>
                <a:srgbClr val="8D6E97"/>
              </a:solidFill>
              <a:round/>
            </a:ln>
            <a:effectLst/>
          </c:spPr>
          <c:marker>
            <c:symbol val="none"/>
          </c:marker>
          <c:cat>
            <c:numRef>
              <c:f>'Garden Route'!$B$72:$D$72</c:f>
              <c:numCache>
                <c:formatCode>General</c:formatCode>
                <c:ptCount val="3"/>
                <c:pt idx="0">
                  <c:v>2024</c:v>
                </c:pt>
                <c:pt idx="1">
                  <c:v>2025</c:v>
                </c:pt>
                <c:pt idx="2">
                  <c:v>2026</c:v>
                </c:pt>
              </c:numCache>
            </c:numRef>
          </c:cat>
          <c:val>
            <c:numRef>
              <c:f>'Garden Route'!$B$73:$D$73</c:f>
              <c:numCache>
                <c:formatCode>0.0</c:formatCode>
                <c:ptCount val="3"/>
                <c:pt idx="0">
                  <c:v>-0.7</c:v>
                </c:pt>
                <c:pt idx="1">
                  <c:v>-0.6</c:v>
                </c:pt>
                <c:pt idx="2">
                  <c:v>-0.6</c:v>
                </c:pt>
              </c:numCache>
            </c:numRef>
          </c:val>
          <c:smooth val="0"/>
          <c:extLst>
            <c:ext xmlns:c16="http://schemas.microsoft.com/office/drawing/2014/chart" uri="{C3380CC4-5D6E-409C-BE32-E72D297353CC}">
              <c16:uniqueId val="{00000000-D3B9-44E5-90FB-1BDB544810E6}"/>
            </c:ext>
          </c:extLst>
        </c:ser>
        <c:ser>
          <c:idx val="1"/>
          <c:order val="1"/>
          <c:tx>
            <c:strRef>
              <c:f>'Garden Route'!$A$74</c:f>
              <c:strCache>
                <c:ptCount val="1"/>
                <c:pt idx="0">
                  <c:v>Garden Route</c:v>
                </c:pt>
              </c:strCache>
            </c:strRef>
          </c:tx>
          <c:spPr>
            <a:ln w="28575" cap="rnd">
              <a:solidFill>
                <a:srgbClr val="C4D600"/>
              </a:solidFill>
              <a:round/>
            </a:ln>
            <a:effectLst/>
          </c:spPr>
          <c:marker>
            <c:symbol val="none"/>
          </c:marker>
          <c:cat>
            <c:numRef>
              <c:f>'Garden Route'!$B$72:$D$72</c:f>
              <c:numCache>
                <c:formatCode>General</c:formatCode>
                <c:ptCount val="3"/>
                <c:pt idx="0">
                  <c:v>2024</c:v>
                </c:pt>
                <c:pt idx="1">
                  <c:v>2025</c:v>
                </c:pt>
                <c:pt idx="2">
                  <c:v>2026</c:v>
                </c:pt>
              </c:numCache>
            </c:numRef>
          </c:cat>
          <c:val>
            <c:numRef>
              <c:f>'Garden Route'!$B$74:$D$74</c:f>
              <c:numCache>
                <c:formatCode>0.0</c:formatCode>
                <c:ptCount val="3"/>
                <c:pt idx="0">
                  <c:v>1</c:v>
                </c:pt>
                <c:pt idx="1">
                  <c:v>1</c:v>
                </c:pt>
                <c:pt idx="2">
                  <c:v>1</c:v>
                </c:pt>
              </c:numCache>
            </c:numRef>
          </c:val>
          <c:smooth val="0"/>
          <c:extLst>
            <c:ext xmlns:c16="http://schemas.microsoft.com/office/drawing/2014/chart" uri="{C3380CC4-5D6E-409C-BE32-E72D297353CC}">
              <c16:uniqueId val="{00000001-D3B9-44E5-90FB-1BDB544810E6}"/>
            </c:ext>
          </c:extLst>
        </c:ser>
        <c:ser>
          <c:idx val="2"/>
          <c:order val="2"/>
          <c:tx>
            <c:strRef>
              <c:f>'Garden Route'!$A$75</c:f>
              <c:strCache>
                <c:ptCount val="1"/>
                <c:pt idx="0">
                  <c:v>Western Cape</c:v>
                </c:pt>
              </c:strCache>
            </c:strRef>
          </c:tx>
          <c:spPr>
            <a:ln w="28575" cap="rnd">
              <a:solidFill>
                <a:srgbClr val="580638"/>
              </a:solidFill>
              <a:round/>
            </a:ln>
            <a:effectLst/>
          </c:spPr>
          <c:marker>
            <c:symbol val="none"/>
          </c:marker>
          <c:cat>
            <c:numRef>
              <c:f>'Garden Route'!$B$72:$D$72</c:f>
              <c:numCache>
                <c:formatCode>General</c:formatCode>
                <c:ptCount val="3"/>
                <c:pt idx="0">
                  <c:v>2024</c:v>
                </c:pt>
                <c:pt idx="1">
                  <c:v>2025</c:v>
                </c:pt>
                <c:pt idx="2">
                  <c:v>2026</c:v>
                </c:pt>
              </c:numCache>
            </c:numRef>
          </c:cat>
          <c:val>
            <c:numRef>
              <c:f>'Garden Route'!$B$75:$D$75</c:f>
              <c:numCache>
                <c:formatCode>General</c:formatCode>
                <c:ptCount val="3"/>
                <c:pt idx="0">
                  <c:v>1.6</c:v>
                </c:pt>
                <c:pt idx="1">
                  <c:v>1.6</c:v>
                </c:pt>
                <c:pt idx="2">
                  <c:v>1.6</c:v>
                </c:pt>
              </c:numCache>
            </c:numRef>
          </c:val>
          <c:smooth val="0"/>
          <c:extLst>
            <c:ext xmlns:c16="http://schemas.microsoft.com/office/drawing/2014/chart" uri="{C3380CC4-5D6E-409C-BE32-E72D297353CC}">
              <c16:uniqueId val="{00000002-D3B9-44E5-90FB-1BDB544810E6}"/>
            </c:ext>
          </c:extLst>
        </c:ser>
        <c:dLbls>
          <c:showLegendKey val="0"/>
          <c:showVal val="0"/>
          <c:showCatName val="0"/>
          <c:showSerName val="0"/>
          <c:showPercent val="0"/>
          <c:showBubbleSize val="0"/>
        </c:dLbls>
        <c:smooth val="0"/>
        <c:axId val="934226415"/>
        <c:axId val="934226895"/>
      </c:lineChart>
      <c:catAx>
        <c:axId val="93422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34226895"/>
        <c:crosses val="autoZero"/>
        <c:auto val="1"/>
        <c:lblAlgn val="ctr"/>
        <c:lblOffset val="100"/>
        <c:noMultiLvlLbl val="0"/>
      </c:catAx>
      <c:valAx>
        <c:axId val="9342268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934226415"/>
        <c:crosses val="autoZero"/>
        <c:crossBetween val="between"/>
      </c:valAx>
      <c:spPr>
        <a:noFill/>
        <a:ln>
          <a:noFill/>
        </a:ln>
        <a:effectLst/>
      </c:spPr>
    </c:plotArea>
    <c:legend>
      <c:legendPos val="b"/>
      <c:layout>
        <c:manualLayout>
          <c:xMode val="edge"/>
          <c:yMode val="edge"/>
          <c:x val="8.5364752713049594E-3"/>
          <c:y val="0.71545434406771913"/>
          <c:w val="0.97530864567809072"/>
          <c:h val="0.239290310664285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049003878565087E-2"/>
          <c:y val="3.2875529421440029E-2"/>
          <c:w val="0.91656435800576386"/>
          <c:h val="0.68957999484508858"/>
        </c:manualLayout>
      </c:layout>
      <c:bubbleChart>
        <c:varyColors val="0"/>
        <c:ser>
          <c:idx val="0"/>
          <c:order val="0"/>
          <c:tx>
            <c:strRef>
              <c:f>Drakenstein!$A$3</c:f>
              <c:strCache>
                <c:ptCount val="1"/>
                <c:pt idx="0">
                  <c:v>Wholesale and retail trade, catering and accommodation </c:v>
                </c:pt>
              </c:strCache>
            </c:strRef>
          </c:tx>
          <c:spPr>
            <a:solidFill>
              <a:srgbClr val="C4D600"/>
            </a:solidFill>
            <a:ln w="25400">
              <a:noFill/>
            </a:ln>
            <a:effectLst/>
          </c:spPr>
          <c:invertIfNegative val="0"/>
          <c:xVal>
            <c:numRef>
              <c:f>Drakenstein!$B$3</c:f>
              <c:numCache>
                <c:formatCode>0.0%</c:formatCode>
                <c:ptCount val="1"/>
                <c:pt idx="0">
                  <c:v>-1.77E-2</c:v>
                </c:pt>
              </c:numCache>
            </c:numRef>
          </c:xVal>
          <c:yVal>
            <c:numRef>
              <c:f>Drakenstein!$C$3</c:f>
              <c:numCache>
                <c:formatCode>0.0%</c:formatCode>
                <c:ptCount val="1"/>
                <c:pt idx="0">
                  <c:v>4.9000000000000002E-2</c:v>
                </c:pt>
              </c:numCache>
            </c:numRef>
          </c:yVal>
          <c:bubbleSize>
            <c:numRef>
              <c:f>Drakenstein!$D$3</c:f>
              <c:numCache>
                <c:formatCode>0.0%</c:formatCode>
                <c:ptCount val="1"/>
                <c:pt idx="0">
                  <c:v>0.13539999999999999</c:v>
                </c:pt>
              </c:numCache>
            </c:numRef>
          </c:bubbleSize>
          <c:bubble3D val="0"/>
          <c:extLst>
            <c:ext xmlns:c16="http://schemas.microsoft.com/office/drawing/2014/chart" uri="{C3380CC4-5D6E-409C-BE32-E72D297353CC}">
              <c16:uniqueId val="{00000000-8045-400F-9133-021422A67FBB}"/>
            </c:ext>
          </c:extLst>
        </c:ser>
        <c:ser>
          <c:idx val="1"/>
          <c:order val="1"/>
          <c:tx>
            <c:strRef>
              <c:f>Drakenstein!$A$4</c:f>
              <c:strCache>
                <c:ptCount val="1"/>
                <c:pt idx="0">
                  <c:v>Transport, storage and communication</c:v>
                </c:pt>
              </c:strCache>
            </c:strRef>
          </c:tx>
          <c:spPr>
            <a:solidFill>
              <a:srgbClr val="C00000">
                <a:alpha val="60000"/>
              </a:srgbClr>
            </a:solidFill>
            <a:ln w="25400">
              <a:noFill/>
            </a:ln>
            <a:effectLst/>
          </c:spPr>
          <c:invertIfNegative val="0"/>
          <c:dPt>
            <c:idx val="0"/>
            <c:invertIfNegative val="0"/>
            <c:bubble3D val="0"/>
            <c:extLst>
              <c:ext xmlns:c16="http://schemas.microsoft.com/office/drawing/2014/chart" uri="{C3380CC4-5D6E-409C-BE32-E72D297353CC}">
                <c16:uniqueId val="{00000001-8045-400F-9133-021422A67FBB}"/>
              </c:ext>
            </c:extLst>
          </c:dPt>
          <c:xVal>
            <c:numRef>
              <c:f>Drakenstein!$B$4</c:f>
              <c:numCache>
                <c:formatCode>0.0%</c:formatCode>
                <c:ptCount val="1"/>
                <c:pt idx="0">
                  <c:v>4.41E-2</c:v>
                </c:pt>
              </c:numCache>
            </c:numRef>
          </c:xVal>
          <c:yVal>
            <c:numRef>
              <c:f>Drakenstein!$C$4</c:f>
              <c:numCache>
                <c:formatCode>0.0%</c:formatCode>
                <c:ptCount val="1"/>
                <c:pt idx="0">
                  <c:v>8.9399999999999993E-2</c:v>
                </c:pt>
              </c:numCache>
            </c:numRef>
          </c:yVal>
          <c:bubbleSize>
            <c:numRef>
              <c:f>Drakenstein!$D$4</c:f>
              <c:numCache>
                <c:formatCode>0.0%</c:formatCode>
                <c:ptCount val="1"/>
                <c:pt idx="0">
                  <c:v>8.1000000000000003E-2</c:v>
                </c:pt>
              </c:numCache>
            </c:numRef>
          </c:bubbleSize>
          <c:bubble3D val="0"/>
          <c:extLst>
            <c:ext xmlns:c16="http://schemas.microsoft.com/office/drawing/2014/chart" uri="{C3380CC4-5D6E-409C-BE32-E72D297353CC}">
              <c16:uniqueId val="{00000002-8045-400F-9133-021422A67FBB}"/>
            </c:ext>
          </c:extLst>
        </c:ser>
        <c:ser>
          <c:idx val="2"/>
          <c:order val="2"/>
          <c:tx>
            <c:strRef>
              <c:f>Drakenstein!$A$5</c:f>
              <c:strCache>
                <c:ptCount val="1"/>
                <c:pt idx="0">
                  <c:v>Finance, insurance, real estate and business services</c:v>
                </c:pt>
              </c:strCache>
            </c:strRef>
          </c:tx>
          <c:spPr>
            <a:solidFill>
              <a:srgbClr val="8D6E97"/>
            </a:solidFill>
            <a:ln w="25400">
              <a:noFill/>
            </a:ln>
            <a:effectLst/>
          </c:spPr>
          <c:invertIfNegative val="0"/>
          <c:xVal>
            <c:numRef>
              <c:f>Drakenstein!$B$5</c:f>
              <c:numCache>
                <c:formatCode>0.0%</c:formatCode>
                <c:ptCount val="1"/>
                <c:pt idx="0">
                  <c:v>3.3799999999999997E-2</c:v>
                </c:pt>
              </c:numCache>
            </c:numRef>
          </c:xVal>
          <c:yVal>
            <c:numRef>
              <c:f>Drakenstein!$C$5</c:f>
              <c:numCache>
                <c:formatCode>0.0%</c:formatCode>
                <c:ptCount val="1"/>
                <c:pt idx="0">
                  <c:v>3.9100000000000003E-2</c:v>
                </c:pt>
              </c:numCache>
            </c:numRef>
          </c:yVal>
          <c:bubbleSize>
            <c:numRef>
              <c:f>Drakenstein!$D$5</c:f>
              <c:numCache>
                <c:formatCode>0.0%</c:formatCode>
                <c:ptCount val="1"/>
                <c:pt idx="0">
                  <c:v>0.28289999999999998</c:v>
                </c:pt>
              </c:numCache>
            </c:numRef>
          </c:bubbleSize>
          <c:bubble3D val="0"/>
          <c:extLst>
            <c:ext xmlns:c16="http://schemas.microsoft.com/office/drawing/2014/chart" uri="{C3380CC4-5D6E-409C-BE32-E72D297353CC}">
              <c16:uniqueId val="{00000003-8045-400F-9133-021422A67FBB}"/>
            </c:ext>
          </c:extLst>
        </c:ser>
        <c:ser>
          <c:idx val="3"/>
          <c:order val="3"/>
          <c:tx>
            <c:strRef>
              <c:f>Drakenstein!$A$6</c:f>
              <c:strCache>
                <c:ptCount val="1"/>
                <c:pt idx="0">
                  <c:v>General government </c:v>
                </c:pt>
              </c:strCache>
            </c:strRef>
          </c:tx>
          <c:spPr>
            <a:solidFill>
              <a:srgbClr val="001489"/>
            </a:solidFill>
            <a:ln w="25400">
              <a:noFill/>
            </a:ln>
            <a:effectLst/>
          </c:spPr>
          <c:invertIfNegative val="0"/>
          <c:dPt>
            <c:idx val="0"/>
            <c:invertIfNegative val="0"/>
            <c:bubble3D val="0"/>
            <c:extLst>
              <c:ext xmlns:c16="http://schemas.microsoft.com/office/drawing/2014/chart" uri="{C3380CC4-5D6E-409C-BE32-E72D297353CC}">
                <c16:uniqueId val="{00000004-8045-400F-9133-021422A67FBB}"/>
              </c:ext>
            </c:extLst>
          </c:dPt>
          <c:xVal>
            <c:numRef>
              <c:f>Drakenstein!$B$6</c:f>
              <c:numCache>
                <c:formatCode>0.0%</c:formatCode>
                <c:ptCount val="1"/>
                <c:pt idx="0">
                  <c:v>-1.04E-2</c:v>
                </c:pt>
              </c:numCache>
            </c:numRef>
          </c:xVal>
          <c:yVal>
            <c:numRef>
              <c:f>Drakenstein!$C$6</c:f>
              <c:numCache>
                <c:formatCode>0.0%</c:formatCode>
                <c:ptCount val="1"/>
                <c:pt idx="0">
                  <c:v>-2.6800000000000001E-2</c:v>
                </c:pt>
              </c:numCache>
            </c:numRef>
          </c:yVal>
          <c:bubbleSize>
            <c:numRef>
              <c:f>Drakenstein!$D$6</c:f>
              <c:numCache>
                <c:formatCode>0.0%</c:formatCode>
                <c:ptCount val="1"/>
                <c:pt idx="0">
                  <c:v>7.2099999999999997E-2</c:v>
                </c:pt>
              </c:numCache>
            </c:numRef>
          </c:bubbleSize>
          <c:bubble3D val="0"/>
          <c:extLst>
            <c:ext xmlns:c16="http://schemas.microsoft.com/office/drawing/2014/chart" uri="{C3380CC4-5D6E-409C-BE32-E72D297353CC}">
              <c16:uniqueId val="{00000005-8045-400F-9133-021422A67FBB}"/>
            </c:ext>
          </c:extLst>
        </c:ser>
        <c:ser>
          <c:idx val="4"/>
          <c:order val="4"/>
          <c:tx>
            <c:strRef>
              <c:f>Drakenstein!$A$7</c:f>
              <c:strCache>
                <c:ptCount val="1"/>
                <c:pt idx="0">
                  <c:v>Community, social and personal services </c:v>
                </c:pt>
              </c:strCache>
            </c:strRef>
          </c:tx>
          <c:spPr>
            <a:solidFill>
              <a:srgbClr val="968C83"/>
            </a:solidFill>
            <a:ln w="25400">
              <a:noFill/>
            </a:ln>
            <a:effectLst/>
          </c:spPr>
          <c:invertIfNegative val="0"/>
          <c:xVal>
            <c:numRef>
              <c:f>Drakenstein!$B$7</c:f>
              <c:numCache>
                <c:formatCode>0.0%</c:formatCode>
                <c:ptCount val="1"/>
                <c:pt idx="0">
                  <c:v>5.8999999999999999E-3</c:v>
                </c:pt>
              </c:numCache>
            </c:numRef>
          </c:xVal>
          <c:yVal>
            <c:numRef>
              <c:f>Drakenstein!$C$7</c:f>
              <c:numCache>
                <c:formatCode>0.0%</c:formatCode>
                <c:ptCount val="1"/>
                <c:pt idx="0">
                  <c:v>5.2400000000000002E-2</c:v>
                </c:pt>
              </c:numCache>
            </c:numRef>
          </c:yVal>
          <c:bubbleSize>
            <c:numRef>
              <c:f>Drakenstein!$D$7</c:f>
              <c:numCache>
                <c:formatCode>0.0%</c:formatCode>
                <c:ptCount val="1"/>
                <c:pt idx="0">
                  <c:v>0.121</c:v>
                </c:pt>
              </c:numCache>
            </c:numRef>
          </c:bubbleSize>
          <c:bubble3D val="0"/>
          <c:extLst>
            <c:ext xmlns:c16="http://schemas.microsoft.com/office/drawing/2014/chart" uri="{C3380CC4-5D6E-409C-BE32-E72D297353CC}">
              <c16:uniqueId val="{00000006-8045-400F-9133-021422A67FBB}"/>
            </c:ext>
          </c:extLst>
        </c:ser>
        <c:ser>
          <c:idx val="5"/>
          <c:order val="5"/>
          <c:tx>
            <c:strRef>
              <c:f>Drakenstein!$A$8</c:f>
              <c:strCache>
                <c:ptCount val="1"/>
                <c:pt idx="0">
                  <c:v>Manufacturing </c:v>
                </c:pt>
              </c:strCache>
            </c:strRef>
          </c:tx>
          <c:spPr>
            <a:solidFill>
              <a:srgbClr val="7FA9AE"/>
            </a:solidFill>
            <a:ln w="25400">
              <a:noFill/>
            </a:ln>
            <a:effectLst/>
          </c:spPr>
          <c:invertIfNegative val="0"/>
          <c:xVal>
            <c:numRef>
              <c:f>Drakenstein!$B$8</c:f>
              <c:numCache>
                <c:formatCode>0.0%</c:formatCode>
                <c:ptCount val="1"/>
                <c:pt idx="0">
                  <c:v>2.9100000000000001E-2</c:v>
                </c:pt>
              </c:numCache>
            </c:numRef>
          </c:xVal>
          <c:yVal>
            <c:numRef>
              <c:f>Drakenstein!$C$8</c:f>
              <c:numCache>
                <c:formatCode>0.0%</c:formatCode>
                <c:ptCount val="1"/>
                <c:pt idx="0">
                  <c:v>6.0999999999999999E-2</c:v>
                </c:pt>
              </c:numCache>
            </c:numRef>
          </c:yVal>
          <c:bubbleSize>
            <c:numRef>
              <c:f>Drakenstein!$D$8</c:f>
              <c:numCache>
                <c:formatCode>0.0%</c:formatCode>
                <c:ptCount val="1"/>
                <c:pt idx="0">
                  <c:v>0.1759</c:v>
                </c:pt>
              </c:numCache>
            </c:numRef>
          </c:bubbleSize>
          <c:bubble3D val="0"/>
          <c:extLst>
            <c:ext xmlns:c16="http://schemas.microsoft.com/office/drawing/2014/chart" uri="{C3380CC4-5D6E-409C-BE32-E72D297353CC}">
              <c16:uniqueId val="{00000007-8045-400F-9133-021422A67FBB}"/>
            </c:ext>
          </c:extLst>
        </c:ser>
        <c:ser>
          <c:idx val="6"/>
          <c:order val="6"/>
          <c:tx>
            <c:strRef>
              <c:f>Drakenstein!$A$9</c:f>
              <c:strCache>
                <c:ptCount val="1"/>
                <c:pt idx="0">
                  <c:v>Electricity, gas and water </c:v>
                </c:pt>
              </c:strCache>
            </c:strRef>
          </c:tx>
          <c:spPr>
            <a:solidFill>
              <a:srgbClr val="8FAD15"/>
            </a:solidFill>
            <a:ln w="25400">
              <a:noFill/>
            </a:ln>
            <a:effectLst/>
          </c:spPr>
          <c:invertIfNegative val="0"/>
          <c:xVal>
            <c:numRef>
              <c:f>Drakenstein!$B$9</c:f>
              <c:numCache>
                <c:formatCode>0.0%</c:formatCode>
                <c:ptCount val="1"/>
                <c:pt idx="0">
                  <c:v>-3.6400000000000002E-2</c:v>
                </c:pt>
              </c:numCache>
            </c:numRef>
          </c:xVal>
          <c:yVal>
            <c:numRef>
              <c:f>Drakenstein!$C$9</c:f>
              <c:numCache>
                <c:formatCode>0.0%</c:formatCode>
                <c:ptCount val="1"/>
                <c:pt idx="0">
                  <c:v>5.2299999999999999E-2</c:v>
                </c:pt>
              </c:numCache>
            </c:numRef>
          </c:yVal>
          <c:bubbleSize>
            <c:numRef>
              <c:f>Drakenstein!$D$9</c:f>
              <c:numCache>
                <c:formatCode>0.0%</c:formatCode>
                <c:ptCount val="1"/>
                <c:pt idx="0">
                  <c:v>3.8800000000000001E-2</c:v>
                </c:pt>
              </c:numCache>
            </c:numRef>
          </c:bubbleSize>
          <c:bubble3D val="0"/>
          <c:extLst>
            <c:ext xmlns:c16="http://schemas.microsoft.com/office/drawing/2014/chart" uri="{C3380CC4-5D6E-409C-BE32-E72D297353CC}">
              <c16:uniqueId val="{00000008-8045-400F-9133-021422A67FBB}"/>
            </c:ext>
          </c:extLst>
        </c:ser>
        <c:ser>
          <c:idx val="7"/>
          <c:order val="7"/>
          <c:tx>
            <c:strRef>
              <c:f>Drakenstein!$A$10</c:f>
              <c:strCache>
                <c:ptCount val="1"/>
                <c:pt idx="0">
                  <c:v>Construction </c:v>
                </c:pt>
              </c:strCache>
            </c:strRef>
          </c:tx>
          <c:spPr>
            <a:solidFill>
              <a:srgbClr val="FFC600"/>
            </a:solidFill>
            <a:ln w="25400">
              <a:noFill/>
            </a:ln>
            <a:effectLst/>
          </c:spPr>
          <c:invertIfNegative val="0"/>
          <c:xVal>
            <c:numRef>
              <c:f>Drakenstein!$B$10</c:f>
              <c:numCache>
                <c:formatCode>0.0%</c:formatCode>
                <c:ptCount val="1"/>
                <c:pt idx="0">
                  <c:v>-3.0599999999999999E-2</c:v>
                </c:pt>
              </c:numCache>
            </c:numRef>
          </c:xVal>
          <c:yVal>
            <c:numRef>
              <c:f>Drakenstein!$C$10</c:f>
              <c:numCache>
                <c:formatCode>0.0%</c:formatCode>
                <c:ptCount val="1"/>
                <c:pt idx="0">
                  <c:v>5.7999999999999996E-3</c:v>
                </c:pt>
              </c:numCache>
            </c:numRef>
          </c:yVal>
          <c:bubbleSize>
            <c:numRef>
              <c:f>Drakenstein!$D$10</c:f>
              <c:numCache>
                <c:formatCode>0.0%</c:formatCode>
                <c:ptCount val="1"/>
                <c:pt idx="0">
                  <c:v>2.9700000000000001E-2</c:v>
                </c:pt>
              </c:numCache>
            </c:numRef>
          </c:bubbleSize>
          <c:bubble3D val="0"/>
          <c:extLst>
            <c:ext xmlns:c16="http://schemas.microsoft.com/office/drawing/2014/chart" uri="{C3380CC4-5D6E-409C-BE32-E72D297353CC}">
              <c16:uniqueId val="{00000009-8045-400F-9133-021422A67FBB}"/>
            </c:ext>
          </c:extLst>
        </c:ser>
        <c:ser>
          <c:idx val="8"/>
          <c:order val="8"/>
          <c:tx>
            <c:strRef>
              <c:f>Drakenstein!$A$11</c:f>
              <c:strCache>
                <c:ptCount val="1"/>
                <c:pt idx="0">
                  <c:v>Agriculture, forestry and fishing </c:v>
                </c:pt>
              </c:strCache>
            </c:strRef>
          </c:tx>
          <c:spPr>
            <a:solidFill>
              <a:srgbClr val="890C58"/>
            </a:solidFill>
            <a:ln w="25400">
              <a:noFill/>
            </a:ln>
            <a:effectLst/>
          </c:spPr>
          <c:invertIfNegative val="0"/>
          <c:xVal>
            <c:numRef>
              <c:f>Drakenstein!$B$11</c:f>
              <c:numCache>
                <c:formatCode>0.0%</c:formatCode>
                <c:ptCount val="1"/>
                <c:pt idx="0">
                  <c:v>-4.9000000000000002E-2</c:v>
                </c:pt>
              </c:numCache>
            </c:numRef>
          </c:xVal>
          <c:yVal>
            <c:numRef>
              <c:f>Drakenstein!$C$11</c:f>
              <c:numCache>
                <c:formatCode>0.0%</c:formatCode>
                <c:ptCount val="1"/>
                <c:pt idx="0">
                  <c:v>8.1199999999999994E-2</c:v>
                </c:pt>
              </c:numCache>
            </c:numRef>
          </c:yVal>
          <c:bubbleSize>
            <c:numRef>
              <c:f>Drakenstein!$D$11</c:f>
              <c:numCache>
                <c:formatCode>0.0%</c:formatCode>
                <c:ptCount val="1"/>
                <c:pt idx="0">
                  <c:v>6.2700000000000006E-2</c:v>
                </c:pt>
              </c:numCache>
            </c:numRef>
          </c:bubbleSize>
          <c:bubble3D val="0"/>
          <c:extLst>
            <c:ext xmlns:c16="http://schemas.microsoft.com/office/drawing/2014/chart" uri="{C3380CC4-5D6E-409C-BE32-E72D297353CC}">
              <c16:uniqueId val="{0000000A-8045-400F-9133-021422A67FBB}"/>
            </c:ext>
          </c:extLst>
        </c:ser>
        <c:ser>
          <c:idx val="9"/>
          <c:order val="9"/>
          <c:tx>
            <c:strRef>
              <c:f>Drakenstein!$A$12</c:f>
              <c:strCache>
                <c:ptCount val="1"/>
                <c:pt idx="0">
                  <c:v>Mining and quarrying </c:v>
                </c:pt>
              </c:strCache>
            </c:strRef>
          </c:tx>
          <c:spPr>
            <a:solidFill>
              <a:srgbClr val="0070C0"/>
            </a:solidFill>
            <a:ln w="25400">
              <a:noFill/>
            </a:ln>
            <a:effectLst/>
          </c:spPr>
          <c:invertIfNegative val="0"/>
          <c:xVal>
            <c:numRef>
              <c:f>Drakenstein!$B$12</c:f>
              <c:numCache>
                <c:formatCode>0.0%</c:formatCode>
                <c:ptCount val="1"/>
                <c:pt idx="0">
                  <c:v>1.09E-2</c:v>
                </c:pt>
              </c:numCache>
            </c:numRef>
          </c:xVal>
          <c:yVal>
            <c:numRef>
              <c:f>Drakenstein!$C$12</c:f>
              <c:numCache>
                <c:formatCode>0.0%</c:formatCode>
                <c:ptCount val="1"/>
                <c:pt idx="0">
                  <c:v>0</c:v>
                </c:pt>
              </c:numCache>
            </c:numRef>
          </c:yVal>
          <c:bubbleSize>
            <c:numRef>
              <c:f>Drakenstein!$D$12</c:f>
              <c:numCache>
                <c:formatCode>0.0%</c:formatCode>
                <c:ptCount val="1"/>
                <c:pt idx="0">
                  <c:v>4.0000000000000002E-4</c:v>
                </c:pt>
              </c:numCache>
            </c:numRef>
          </c:bubbleSize>
          <c:bubble3D val="0"/>
          <c:extLst>
            <c:ext xmlns:c16="http://schemas.microsoft.com/office/drawing/2014/chart" uri="{C3380CC4-5D6E-409C-BE32-E72D297353CC}">
              <c16:uniqueId val="{0000000B-8045-400F-9133-021422A67FBB}"/>
            </c:ext>
          </c:extLst>
        </c:ser>
        <c:dLbls>
          <c:showLegendKey val="0"/>
          <c:showVal val="0"/>
          <c:showCatName val="0"/>
          <c:showSerName val="0"/>
          <c:showPercent val="0"/>
          <c:showBubbleSize val="0"/>
        </c:dLbls>
        <c:bubbleScale val="100"/>
        <c:showNegBubbles val="0"/>
        <c:axId val="734115391"/>
        <c:axId val="734113951"/>
      </c:bubbleChart>
      <c:valAx>
        <c:axId val="734115391"/>
        <c:scaling>
          <c:orientation val="minMax"/>
          <c:max val="8.0000000000000016E-2"/>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50" b="1" i="0" u="none" strike="noStrike" kern="1200" baseline="0">
                    <a:solidFill>
                      <a:sysClr val="windowText" lastClr="000000"/>
                    </a:solidFill>
                    <a:latin typeface="Century Gothic" panose="020B0502020202020204" pitchFamily="34" charset="0"/>
                    <a:ea typeface="+mn-ea"/>
                    <a:cs typeface="+mn-cs"/>
                  </a:defRPr>
                </a:pPr>
                <a:r>
                  <a:rPr lang="en-ZA" sz="1050" b="1" i="0" u="none" strike="noStrike" kern="1200" baseline="0" dirty="0">
                    <a:solidFill>
                      <a:sysClr val="windowText" lastClr="000000"/>
                    </a:solidFill>
                    <a:effectLst/>
                    <a:latin typeface="Century Gothic" panose="020B0502020202020204" pitchFamily="34" charset="0"/>
                  </a:rPr>
                  <a:t>GDP Growth </a:t>
                </a:r>
                <a:endParaRPr lang="en-ZA" sz="1050" b="1" dirty="0">
                  <a:solidFill>
                    <a:sysClr val="windowText" lastClr="000000"/>
                  </a:solidFill>
                  <a:latin typeface="Century Gothic" panose="020B0502020202020204" pitchFamily="34" charset="0"/>
                </a:endParaRPr>
              </a:p>
            </c:rich>
          </c:tx>
          <c:layout>
            <c:manualLayout>
              <c:xMode val="edge"/>
              <c:yMode val="edge"/>
              <c:x val="3.602439290331625E-2"/>
              <c:y val="0.45176935512843541"/>
            </c:manualLayout>
          </c:layout>
          <c:overlay val="0"/>
          <c:spPr>
            <a:noFill/>
            <a:ln>
              <a:noFill/>
            </a:ln>
            <a:effectLst/>
          </c:spPr>
        </c:title>
        <c:numFmt formatCode="0.0%" sourceLinked="1"/>
        <c:majorTickMark val="none"/>
        <c:minorTickMark val="none"/>
        <c:tickLblPos val="nextTo"/>
        <c:spPr>
          <a:noFill/>
          <a:ln w="19050" cap="flat" cmpd="sng" algn="ctr">
            <a:solidFill>
              <a:srgbClr val="595959"/>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entury Gothic" panose="020B0502020202020204" pitchFamily="34" charset="0"/>
                <a:ea typeface="+mn-ea"/>
                <a:cs typeface="+mn-cs"/>
              </a:defRPr>
            </a:pPr>
            <a:endParaRPr lang="en-US"/>
          </a:p>
        </c:txPr>
        <c:crossAx val="734113951"/>
        <c:crosses val="autoZero"/>
        <c:crossBetween val="midCat"/>
      </c:valAx>
      <c:valAx>
        <c:axId val="734113951"/>
        <c:scaling>
          <c:orientation val="minMax"/>
          <c:min val="-5.000000000000001E-2"/>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Century Gothic" panose="020B0502020202020204" pitchFamily="34" charset="0"/>
                    <a:ea typeface="+mn-ea"/>
                    <a:cs typeface="+mn-cs"/>
                  </a:defRPr>
                </a:pPr>
                <a:r>
                  <a:rPr lang="en-ZA" sz="1050" b="1" dirty="0">
                    <a:solidFill>
                      <a:sysClr val="windowText" lastClr="000000"/>
                    </a:solidFill>
                    <a:latin typeface="Century Gothic" panose="020B0502020202020204" pitchFamily="34" charset="0"/>
                  </a:rPr>
                  <a:t> Employment</a:t>
                </a:r>
                <a:r>
                  <a:rPr lang="en-ZA" sz="1050" b="1" baseline="0" dirty="0">
                    <a:solidFill>
                      <a:sysClr val="windowText" lastClr="000000"/>
                    </a:solidFill>
                    <a:latin typeface="Century Gothic" panose="020B0502020202020204" pitchFamily="34" charset="0"/>
                  </a:rPr>
                  <a:t> Growth</a:t>
                </a:r>
                <a:endParaRPr lang="en-ZA" sz="1050" b="1" dirty="0">
                  <a:solidFill>
                    <a:sysClr val="windowText" lastClr="000000"/>
                  </a:solidFill>
                  <a:latin typeface="Century Gothic" panose="020B0502020202020204" pitchFamily="34" charset="0"/>
                </a:endParaRPr>
              </a:p>
            </c:rich>
          </c:tx>
          <c:layout>
            <c:manualLayout>
              <c:xMode val="edge"/>
              <c:yMode val="edge"/>
              <c:x val="0.51298384710042211"/>
              <c:y val="0"/>
            </c:manualLayout>
          </c:layout>
          <c:overlay val="0"/>
          <c:spPr>
            <a:noFill/>
            <a:ln>
              <a:noFill/>
            </a:ln>
            <a:effectLst/>
          </c:spPr>
        </c:title>
        <c:numFmt formatCode="0%" sourceLinked="0"/>
        <c:majorTickMark val="none"/>
        <c:minorTickMark val="none"/>
        <c:tickLblPos val="nextTo"/>
        <c:spPr>
          <a:noFill/>
          <a:ln w="19050" cap="flat" cmpd="sng" algn="ctr">
            <a:solidFill>
              <a:srgbClr val="595959"/>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entury Gothic" panose="020B0502020202020204" pitchFamily="34" charset="0"/>
                <a:ea typeface="+mn-ea"/>
                <a:cs typeface="+mn-cs"/>
              </a:defRPr>
            </a:pPr>
            <a:endParaRPr lang="en-US"/>
          </a:p>
        </c:txPr>
        <c:crossAx val="734115391"/>
        <c:crosses val="autoZero"/>
        <c:crossBetween val="midCat"/>
      </c:valAx>
    </c:plotArea>
    <c:legend>
      <c:legendPos val="b"/>
      <c:layout>
        <c:manualLayout>
          <c:xMode val="edge"/>
          <c:yMode val="edge"/>
          <c:x val="2.8283929656225159E-3"/>
          <c:y val="0.74480209323011459"/>
          <c:w val="0.99516145111294574"/>
          <c:h val="0.25519803523771434"/>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Century Gothic" panose="020B0502020202020204" pitchFamily="34"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54486746438177"/>
          <c:y val="0.10189271076628249"/>
          <c:w val="0.79117617775304594"/>
          <c:h val="0.71006294421065808"/>
        </c:manualLayout>
      </c:layout>
      <c:barChart>
        <c:barDir val="col"/>
        <c:grouping val="clustered"/>
        <c:varyColors val="0"/>
        <c:ser>
          <c:idx val="0"/>
          <c:order val="0"/>
          <c:tx>
            <c:strRef>
              <c:f>Sheet1!$B$1</c:f>
              <c:strCache>
                <c:ptCount val="1"/>
                <c:pt idx="0">
                  <c:v>Number of TB patients</c:v>
                </c:pt>
              </c:strCache>
            </c:strRef>
          </c:tx>
          <c:spPr>
            <a:solidFill>
              <a:srgbClr val="35AB90"/>
            </a:solidFill>
            <a:ln>
              <a:noFill/>
            </a:ln>
            <a:effectLst>
              <a:outerShdw blurRad="57150" dist="19050" dir="5400000" algn="ctr" rotWithShape="0">
                <a:srgbClr val="000000">
                  <a:alpha val="63000"/>
                </a:srgbClr>
              </a:outerShdw>
            </a:effectLst>
          </c:spPr>
          <c:invertIfNegative val="0"/>
          <c:dLbls>
            <c:dLbl>
              <c:idx val="2"/>
              <c:layout>
                <c:manualLayout>
                  <c:x val="0"/>
                  <c:y val="0.12971019721788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0F-4220-A044-E4302503096D}"/>
                </c:ext>
              </c:extLst>
            </c:dLbl>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600" b="1" i="0" u="none" strike="noStrike" kern="1200" baseline="0">
                    <a:solidFill>
                      <a:schemeClr val="bg1"/>
                    </a:solidFill>
                    <a:effectLst>
                      <a:outerShdw blurRad="38100" dist="38100" dir="2700000" algn="tl">
                        <a:srgbClr val="000000">
                          <a:alpha val="43137"/>
                        </a:srgbClr>
                      </a:outerShdw>
                    </a:effectLst>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Sheet1!$B$2:$B$4</c:f>
              <c:numCache>
                <c:formatCode>0.0%</c:formatCode>
                <c:ptCount val="3"/>
                <c:pt idx="0">
                  <c:v>0.126</c:v>
                </c:pt>
                <c:pt idx="1">
                  <c:v>0.16</c:v>
                </c:pt>
                <c:pt idx="2">
                  <c:v>0.13800000000000001</c:v>
                </c:pt>
              </c:numCache>
            </c:numRef>
          </c:val>
          <c:extLst>
            <c:ext xmlns:c16="http://schemas.microsoft.com/office/drawing/2014/chart" uri="{C3380CC4-5D6E-409C-BE32-E72D297353CC}">
              <c16:uniqueId val="{00000003-57DB-4054-9DAE-0509B8A9C34C}"/>
            </c:ext>
          </c:extLst>
        </c:ser>
        <c:dLbls>
          <c:dLblPos val="inEnd"/>
          <c:showLegendKey val="0"/>
          <c:showVal val="1"/>
          <c:showCatName val="0"/>
          <c:showSerName val="0"/>
          <c:showPercent val="0"/>
          <c:showBubbleSize val="0"/>
        </c:dLbls>
        <c:gapWidth val="54"/>
        <c:axId val="250626400"/>
        <c:axId val="250623680"/>
      </c:barChart>
      <c:catAx>
        <c:axId val="250626400"/>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crossAx val="250623680"/>
        <c:crosses val="autoZero"/>
        <c:auto val="1"/>
        <c:lblAlgn val="ctr"/>
        <c:lblOffset val="100"/>
        <c:noMultiLvlLbl val="0"/>
      </c:catAx>
      <c:valAx>
        <c:axId val="250623680"/>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Century Gothic" panose="020B0502020202020204" pitchFamily="34" charset="0"/>
                <a:ea typeface="+mn-ea"/>
                <a:cs typeface="+mn-cs"/>
              </a:defRPr>
            </a:pPr>
            <a:endParaRPr lang="en-US"/>
          </a:p>
        </c:txPr>
        <c:crossAx val="250626400"/>
        <c:crosses val="autoZero"/>
        <c:crossBetween val="between"/>
      </c:valAx>
      <c:spPr>
        <a:gradFill flip="none" rotWithShape="1">
          <a:gsLst>
            <a:gs pos="0">
              <a:srgbClr val="C4D600">
                <a:tint val="66000"/>
                <a:satMod val="160000"/>
              </a:srgbClr>
            </a:gs>
            <a:gs pos="50000">
              <a:srgbClr val="C4D600">
                <a:tint val="44500"/>
                <a:satMod val="160000"/>
              </a:srgbClr>
            </a:gs>
            <a:gs pos="100000">
              <a:srgbClr val="C4D600">
                <a:tint val="23500"/>
                <a:satMod val="160000"/>
              </a:srgbClr>
            </a:gs>
          </a:gsLst>
          <a:path path="circle">
            <a:fillToRect t="100000" r="100000"/>
          </a:path>
          <a:tileRect l="-100000" b="-100000"/>
        </a:grad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84804728921776"/>
          <c:y val="2.2168056800857941E-2"/>
          <c:w val="0.76825051667784905"/>
          <c:h val="0.46962368510972152"/>
        </c:manualLayout>
      </c:layout>
      <c:barChart>
        <c:barDir val="col"/>
        <c:grouping val="clustered"/>
        <c:varyColors val="0"/>
        <c:ser>
          <c:idx val="0"/>
          <c:order val="0"/>
          <c:tx>
            <c:strRef>
              <c:f>Sheet1!$A$2</c:f>
              <c:strCache>
                <c:ptCount val="1"/>
                <c:pt idx="0">
                  <c:v>Garden Route</c:v>
                </c:pt>
              </c:strCache>
            </c:strRef>
          </c:tx>
          <c:spPr>
            <a:solidFill>
              <a:srgbClr val="8D6E97"/>
            </a:solidFill>
            <a:ln>
              <a:noFill/>
            </a:ln>
            <a:effectLst>
              <a:outerShdw blurRad="57150" dist="19050" dir="5400000" algn="ctr" rotWithShape="0">
                <a:srgbClr val="000000">
                  <a:alpha val="63000"/>
                </a:srgbClr>
              </a:outerShdw>
            </a:effectLst>
          </c:spPr>
          <c:invertIfNegative val="0"/>
          <c:cat>
            <c:strRef>
              <c:f>Sheet1!$B$1:$E$1</c:f>
              <c:strCache>
                <c:ptCount val="4"/>
                <c:pt idx="0">
                  <c:v>2023</c:v>
                </c:pt>
                <c:pt idx="1">
                  <c:v>2024</c:v>
                </c:pt>
                <c:pt idx="2">
                  <c:v>2025</c:v>
                </c:pt>
                <c:pt idx="3">
                  <c:v>2026</c:v>
                </c:pt>
              </c:strCache>
            </c:strRef>
          </c:cat>
          <c:val>
            <c:numRef>
              <c:f>Sheet1!$B$2:$E$2</c:f>
              <c:numCache>
                <c:formatCode>0.0%</c:formatCode>
                <c:ptCount val="4"/>
                <c:pt idx="0">
                  <c:v>0.02</c:v>
                </c:pt>
                <c:pt idx="1">
                  <c:v>8.0000000000000002E-3</c:v>
                </c:pt>
                <c:pt idx="2">
                  <c:v>1.0999999999999999E-2</c:v>
                </c:pt>
                <c:pt idx="3">
                  <c:v>1.0999999999999999E-2</c:v>
                </c:pt>
              </c:numCache>
            </c:numRef>
          </c:val>
          <c:extLst>
            <c:ext xmlns:c16="http://schemas.microsoft.com/office/drawing/2014/chart" uri="{C3380CC4-5D6E-409C-BE32-E72D297353CC}">
              <c16:uniqueId val="{00000000-407A-43F6-8FC1-7166C0A983C1}"/>
            </c:ext>
          </c:extLst>
        </c:ser>
        <c:ser>
          <c:idx val="1"/>
          <c:order val="1"/>
          <c:tx>
            <c:strRef>
              <c:f>Sheet1!$A$3</c:f>
              <c:strCache>
                <c:ptCount val="1"/>
                <c:pt idx="0">
                  <c:v>Oudtshoorn</c:v>
                </c:pt>
              </c:strCache>
            </c:strRef>
          </c:tx>
          <c:spPr>
            <a:solidFill>
              <a:srgbClr val="BDE31B"/>
            </a:solidFill>
            <a:ln>
              <a:noFill/>
            </a:ln>
            <a:effectLst>
              <a:outerShdw blurRad="57150" dist="19050" dir="5400000" algn="ctr" rotWithShape="0">
                <a:srgbClr val="000000">
                  <a:alpha val="63000"/>
                </a:srgbClr>
              </a:outerShdw>
            </a:effectLst>
          </c:spPr>
          <c:invertIfNegative val="0"/>
          <c:cat>
            <c:strRef>
              <c:f>Sheet1!$B$1:$E$1</c:f>
              <c:strCache>
                <c:ptCount val="4"/>
                <c:pt idx="0">
                  <c:v>2023</c:v>
                </c:pt>
                <c:pt idx="1">
                  <c:v>2024</c:v>
                </c:pt>
                <c:pt idx="2">
                  <c:v>2025</c:v>
                </c:pt>
                <c:pt idx="3">
                  <c:v>2026</c:v>
                </c:pt>
              </c:strCache>
            </c:strRef>
          </c:cat>
          <c:val>
            <c:numRef>
              <c:f>Sheet1!$B$3:$E$3</c:f>
              <c:numCache>
                <c:formatCode>0.0%</c:formatCode>
                <c:ptCount val="4"/>
                <c:pt idx="0">
                  <c:v>1.4999999999999999E-2</c:v>
                </c:pt>
                <c:pt idx="1">
                  <c:v>1.2E-2</c:v>
                </c:pt>
                <c:pt idx="2">
                  <c:v>1.2E-2</c:v>
                </c:pt>
                <c:pt idx="3">
                  <c:v>1.2E-2</c:v>
                </c:pt>
              </c:numCache>
            </c:numRef>
          </c:val>
          <c:extLst>
            <c:ext xmlns:c16="http://schemas.microsoft.com/office/drawing/2014/chart" uri="{C3380CC4-5D6E-409C-BE32-E72D297353CC}">
              <c16:uniqueId val="{00000001-407A-43F6-8FC1-7166C0A983C1}"/>
            </c:ext>
          </c:extLst>
        </c:ser>
        <c:dLbls>
          <c:showLegendKey val="0"/>
          <c:showVal val="0"/>
          <c:showCatName val="0"/>
          <c:showSerName val="0"/>
          <c:showPercent val="0"/>
          <c:showBubbleSize val="0"/>
        </c:dLbls>
        <c:gapWidth val="100"/>
        <c:overlap val="-24"/>
        <c:axId val="250623136"/>
        <c:axId val="250629664"/>
      </c:barChart>
      <c:catAx>
        <c:axId val="250623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50629664"/>
        <c:crosses val="autoZero"/>
        <c:auto val="1"/>
        <c:lblAlgn val="ctr"/>
        <c:lblOffset val="100"/>
        <c:noMultiLvlLbl val="0"/>
      </c:catAx>
      <c:valAx>
        <c:axId val="250629664"/>
        <c:scaling>
          <c:orientation val="minMax"/>
          <c:max val="2.0000000000000004E-2"/>
          <c:min val="0"/>
        </c:scaling>
        <c:delete val="0"/>
        <c:axPos val="l"/>
        <c:majorGridlines>
          <c:spPr>
            <a:ln w="9525" cap="flat" cmpd="sng" algn="ctr">
              <a:no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crossAx val="250623136"/>
        <c:crosses val="autoZero"/>
        <c:crossBetween val="between"/>
        <c:majorUnit val="5.000000000000001E-3"/>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solidFill>
                <a:latin typeface="Century Gothic" panose="020B0502020202020204" pitchFamily="34" charset="0"/>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entury Gothic" panose="020B0502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900" b="0" i="0" u="none" strike="noStrike" kern="1200" spc="0" baseline="0">
                <a:solidFill>
                  <a:schemeClr val="lt1"/>
                </a:solidFill>
                <a:latin typeface="Century Gothic" panose="020B0502020202020204" pitchFamily="34" charset="0"/>
                <a:ea typeface="+mn-ea"/>
                <a:cs typeface="+mn-cs"/>
              </a:defRPr>
            </a:pPr>
            <a:r>
              <a:rPr lang="en-US" sz="900" b="1" dirty="0">
                <a:solidFill>
                  <a:schemeClr val="lt1"/>
                </a:solidFill>
                <a:latin typeface="Century Gothic" panose="020B0502020202020204" pitchFamily="34" charset="0"/>
                <a:ea typeface="+mn-ea"/>
                <a:cs typeface="+mn-cs"/>
              </a:rPr>
              <a:t>Skill</a:t>
            </a:r>
            <a:r>
              <a:rPr lang="en-US" sz="900" b="1" baseline="0" dirty="0">
                <a:solidFill>
                  <a:schemeClr val="lt1"/>
                </a:solidFill>
                <a:latin typeface="Century Gothic" panose="020B0502020202020204" pitchFamily="34" charset="0"/>
                <a:ea typeface="+mn-ea"/>
                <a:cs typeface="+mn-cs"/>
              </a:rPr>
              <a:t> Level  per cent Contribution, 2023</a:t>
            </a:r>
            <a:endParaRPr lang="en-US" sz="900" b="1" dirty="0">
              <a:solidFill>
                <a:schemeClr val="bg1"/>
              </a:solidFill>
              <a:latin typeface="Century Gothic" panose="020B0502020202020204" pitchFamily="34" charset="0"/>
            </a:endParaRPr>
          </a:p>
        </c:rich>
      </c:tx>
      <c:layout>
        <c:manualLayout>
          <c:xMode val="edge"/>
          <c:yMode val="edge"/>
          <c:x val="7.317966153694979E-3"/>
          <c:y val="1.0006318006318007E-2"/>
        </c:manualLayout>
      </c:layout>
      <c:overlay val="0"/>
      <c:spPr>
        <a:solidFill>
          <a:srgbClr val="007DBA"/>
        </a:solidFill>
        <a:ln w="6350" cap="flat" cmpd="sng" algn="ctr">
          <a:noFill/>
          <a:prstDash val="solid"/>
          <a:miter lim="800000"/>
        </a:ln>
        <a:effectLst/>
      </c:spPr>
      <c:txPr>
        <a:bodyPr rot="0" spcFirstLastPara="1" vertOverflow="ellipsis" vert="horz" wrap="square" anchor="ctr" anchorCtr="1"/>
        <a:lstStyle/>
        <a:p>
          <a:pPr>
            <a:defRPr sz="900" b="0" i="0" u="none" strike="noStrike" kern="1200" spc="0" baseline="0">
              <a:solidFill>
                <a:schemeClr val="lt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
          <c:y val="0.1126858999231216"/>
          <c:w val="0.61146883151217546"/>
          <c:h val="0.87511863132348922"/>
        </c:manualLayout>
      </c:layout>
      <c:doughnutChart>
        <c:varyColors val="1"/>
        <c:ser>
          <c:idx val="0"/>
          <c:order val="0"/>
          <c:spPr>
            <a:solidFill>
              <a:srgbClr val="2E75B6"/>
            </a:solidFill>
          </c:spPr>
          <c:explosion val="1"/>
          <c:dPt>
            <c:idx val="0"/>
            <c:bubble3D val="0"/>
            <c:spPr>
              <a:solidFill>
                <a:srgbClr val="8FAD15"/>
              </a:solidFill>
              <a:ln w="19050">
                <a:solidFill>
                  <a:schemeClr val="lt1"/>
                </a:solidFill>
              </a:ln>
              <a:effectLst/>
            </c:spPr>
            <c:extLst>
              <c:ext xmlns:c16="http://schemas.microsoft.com/office/drawing/2014/chart" uri="{C3380CC4-5D6E-409C-BE32-E72D297353CC}">
                <c16:uniqueId val="{00000001-0AA9-418F-8095-CE6AC5BFDB91}"/>
              </c:ext>
            </c:extLst>
          </c:dPt>
          <c:dPt>
            <c:idx val="1"/>
            <c:bubble3D val="0"/>
            <c:spPr>
              <a:solidFill>
                <a:srgbClr val="C4D600"/>
              </a:solidFill>
              <a:ln w="19050">
                <a:solidFill>
                  <a:schemeClr val="lt1"/>
                </a:solidFill>
              </a:ln>
              <a:effectLst/>
            </c:spPr>
            <c:extLst>
              <c:ext xmlns:c16="http://schemas.microsoft.com/office/drawing/2014/chart" uri="{C3380CC4-5D6E-409C-BE32-E72D297353CC}">
                <c16:uniqueId val="{00000003-0AA9-418F-8095-CE6AC5BFDB91}"/>
              </c:ext>
            </c:extLst>
          </c:dPt>
          <c:dPt>
            <c:idx val="2"/>
            <c:bubble3D val="0"/>
            <c:spPr>
              <a:solidFill>
                <a:srgbClr val="8D6E97"/>
              </a:solidFill>
              <a:ln w="19050">
                <a:solidFill>
                  <a:schemeClr val="lt1"/>
                </a:solidFill>
              </a:ln>
              <a:effectLst/>
            </c:spPr>
            <c:extLst>
              <c:ext xmlns:c16="http://schemas.microsoft.com/office/drawing/2014/chart" uri="{C3380CC4-5D6E-409C-BE32-E72D297353CC}">
                <c16:uniqueId val="{00000005-0AA9-418F-8095-CE6AC5BFDB91}"/>
              </c:ext>
            </c:extLst>
          </c:dPt>
          <c:dPt>
            <c:idx val="3"/>
            <c:bubble3D val="0"/>
            <c:spPr>
              <a:solidFill>
                <a:srgbClr val="007DBA"/>
              </a:solidFill>
              <a:ln w="19050">
                <a:solidFill>
                  <a:schemeClr val="lt1"/>
                </a:solidFill>
              </a:ln>
              <a:effectLst/>
            </c:spPr>
            <c:extLst>
              <c:ext xmlns:c16="http://schemas.microsoft.com/office/drawing/2014/chart" uri="{C3380CC4-5D6E-409C-BE32-E72D297353CC}">
                <c16:uniqueId val="{00000007-5E45-49DC-9FE4-65E3F6F73B07}"/>
              </c:ext>
            </c:extLst>
          </c:dPt>
          <c:dLbls>
            <c:dLbl>
              <c:idx val="0"/>
              <c:layout>
                <c:manualLayout>
                  <c:x val="3.1912763412700454E-2"/>
                  <c:y val="2.08215311550871E-2"/>
                </c:manualLayout>
              </c:layout>
              <c:showLegendKey val="0"/>
              <c:showVal val="1"/>
              <c:showCatName val="0"/>
              <c:showSerName val="0"/>
              <c:showPercent val="0"/>
              <c:showBubbleSize val="0"/>
              <c:extLst>
                <c:ext xmlns:c15="http://schemas.microsoft.com/office/drawing/2012/chart" uri="{CE6537A1-D6FC-4f65-9D91-7224C49458BB}">
                  <c15:layout>
                    <c:manualLayout>
                      <c:w val="0.20746400615408009"/>
                      <c:h val="8.5811714826280264E-2"/>
                    </c:manualLayout>
                  </c15:layout>
                </c:ext>
                <c:ext xmlns:c16="http://schemas.microsoft.com/office/drawing/2014/chart" uri="{C3380CC4-5D6E-409C-BE32-E72D297353CC}">
                  <c16:uniqueId val="{00000001-0AA9-418F-8095-CE6AC5BFDB91}"/>
                </c:ext>
              </c:extLst>
            </c:dLbl>
            <c:dLbl>
              <c:idx val="1"/>
              <c:layout>
                <c:manualLayout>
                  <c:x val="-8.2032255470404925E-3"/>
                  <c:y val="1.0410851550274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A9-418F-8095-CE6AC5BFDB91}"/>
                </c:ext>
              </c:extLst>
            </c:dLbl>
            <c:dLbl>
              <c:idx val="3"/>
              <c:layout>
                <c:manualLayout>
                  <c:x val="-4.1016127735202463E-3"/>
                  <c:y val="-3.1232554650822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45-49DC-9FE4-65E3F6F73B0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Sheet1!$A$134:$A$137</c:f>
              <c:strCache>
                <c:ptCount val="4"/>
                <c:pt idx="0">
                  <c:v>Skilled</c:v>
                </c:pt>
                <c:pt idx="1">
                  <c:v>Semi-skilled</c:v>
                </c:pt>
                <c:pt idx="2">
                  <c:v>Low-skilled</c:v>
                </c:pt>
                <c:pt idx="3">
                  <c:v>Informal</c:v>
                </c:pt>
              </c:strCache>
            </c:strRef>
          </c:cat>
          <c:val>
            <c:numRef>
              <c:f>Sheet1!$B$134:$B$137</c:f>
              <c:numCache>
                <c:formatCode>0.00%</c:formatCode>
                <c:ptCount val="4"/>
                <c:pt idx="0">
                  <c:v>0.246</c:v>
                </c:pt>
                <c:pt idx="1">
                  <c:v>0.3</c:v>
                </c:pt>
                <c:pt idx="2">
                  <c:v>0.26500000000000001</c:v>
                </c:pt>
                <c:pt idx="3">
                  <c:v>0.19</c:v>
                </c:pt>
              </c:numCache>
            </c:numRef>
          </c:val>
          <c:extLst>
            <c:ext xmlns:c16="http://schemas.microsoft.com/office/drawing/2014/chart" uri="{C3380CC4-5D6E-409C-BE32-E72D297353CC}">
              <c16:uniqueId val="{00000006-0AA9-418F-8095-CE6AC5BFDB91}"/>
            </c:ext>
          </c:extLst>
        </c:ser>
        <c:dLbls>
          <c:showLegendKey val="0"/>
          <c:showVal val="1"/>
          <c:showCatName val="0"/>
          <c:showSerName val="0"/>
          <c:showPercent val="0"/>
          <c:showBubbleSize val="0"/>
          <c:showLeaderLines val="1"/>
        </c:dLbls>
        <c:firstSliceAng val="0"/>
        <c:holeSize val="26"/>
      </c:doughnutChart>
      <c:spPr>
        <a:noFill/>
        <a:ln>
          <a:noFill/>
        </a:ln>
        <a:effectLst/>
      </c:spPr>
    </c:plotArea>
    <c:legend>
      <c:legendPos val="b"/>
      <c:layout>
        <c:manualLayout>
          <c:xMode val="edge"/>
          <c:yMode val="edge"/>
          <c:x val="0.59257679139552688"/>
          <c:y val="0.16912042916944819"/>
          <c:w val="0.34179740422814914"/>
          <c:h val="0.666474510834070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64173228346456"/>
          <c:y val="4.463250400409214E-2"/>
          <c:w val="0.78635826771653539"/>
          <c:h val="0.29314247859592629"/>
        </c:manualLayout>
      </c:layout>
      <c:lineChart>
        <c:grouping val="standard"/>
        <c:varyColors val="0"/>
        <c:ser>
          <c:idx val="0"/>
          <c:order val="0"/>
          <c:tx>
            <c:strRef>
              <c:f>'[SEP_wage distribution.xlsx]GRD graph'!$C$2</c:f>
              <c:strCache>
                <c:ptCount val="1"/>
                <c:pt idx="0">
                  <c:v>Garden Route</c:v>
                </c:pt>
              </c:strCache>
            </c:strRef>
          </c:tx>
          <c:spPr>
            <a:ln w="28575" cap="rnd">
              <a:solidFill>
                <a:srgbClr val="001489"/>
              </a:solidFill>
              <a:round/>
            </a:ln>
            <a:effectLst/>
          </c:spPr>
          <c:marker>
            <c:symbol val="none"/>
          </c:marker>
          <c:cat>
            <c:strRef>
              <c:f>'[SEP_wage distribution.xlsx]GRD graph'!$D$1:$O$1</c:f>
              <c:strCache>
                <c:ptCount val="12"/>
                <c:pt idx="0">
                  <c:v>[0 - 400]</c:v>
                </c:pt>
                <c:pt idx="1">
                  <c:v>[400 - 800]</c:v>
                </c:pt>
                <c:pt idx="2">
                  <c:v>[800 - 1600]</c:v>
                </c:pt>
                <c:pt idx="3">
                  <c:v>[1600 - 3200]</c:v>
                </c:pt>
                <c:pt idx="4">
                  <c:v>[3200 - 6400]</c:v>
                </c:pt>
                <c:pt idx="5">
                  <c:v>[6400 -12800]</c:v>
                </c:pt>
                <c:pt idx="6">
                  <c:v>[12800 - 25600]</c:v>
                </c:pt>
                <c:pt idx="7">
                  <c:v>[25600 - 51200]</c:v>
                </c:pt>
                <c:pt idx="8">
                  <c:v>[51200 - 102400]</c:v>
                </c:pt>
                <c:pt idx="9">
                  <c:v>[102400 - 204800]</c:v>
                </c:pt>
                <c:pt idx="10">
                  <c:v>[204800 - 409600]</c:v>
                </c:pt>
                <c:pt idx="11">
                  <c:v>[409600 - 819200]</c:v>
                </c:pt>
              </c:strCache>
            </c:strRef>
          </c:cat>
          <c:val>
            <c:numRef>
              <c:f>'[SEP_wage distribution.xlsx]GRD graph'!$D$2:$O$2</c:f>
              <c:numCache>
                <c:formatCode>0.0%</c:formatCode>
                <c:ptCount val="12"/>
                <c:pt idx="0">
                  <c:v>8.9747204210130632E-3</c:v>
                </c:pt>
                <c:pt idx="1">
                  <c:v>1.5111361714124612E-2</c:v>
                </c:pt>
                <c:pt idx="2">
                  <c:v>2.7140306362184004E-2</c:v>
                </c:pt>
                <c:pt idx="3">
                  <c:v>7.6637534066347143E-2</c:v>
                </c:pt>
                <c:pt idx="4">
                  <c:v>0.3247533126585847</c:v>
                </c:pt>
                <c:pt idx="5">
                  <c:v>0.22478150549760362</c:v>
                </c:pt>
                <c:pt idx="6">
                  <c:v>0.17067004980734893</c:v>
                </c:pt>
                <c:pt idx="7">
                  <c:v>0.11354196034207312</c:v>
                </c:pt>
                <c:pt idx="8">
                  <c:v>3.2196222159571471E-2</c:v>
                </c:pt>
                <c:pt idx="9">
                  <c:v>5.7513391598533973E-3</c:v>
                </c:pt>
                <c:pt idx="10">
                  <c:v>4.4168781129593084E-4</c:v>
                </c:pt>
                <c:pt idx="11">
                  <c:v>2.6147312373225152E-4</c:v>
                </c:pt>
              </c:numCache>
            </c:numRef>
          </c:val>
          <c:smooth val="0"/>
          <c:extLst>
            <c:ext xmlns:c16="http://schemas.microsoft.com/office/drawing/2014/chart" uri="{C3380CC4-5D6E-409C-BE32-E72D297353CC}">
              <c16:uniqueId val="{00000000-2D90-4701-A63C-D29C202FD077}"/>
            </c:ext>
          </c:extLst>
        </c:ser>
        <c:ser>
          <c:idx val="1"/>
          <c:order val="1"/>
          <c:tx>
            <c:strRef>
              <c:f>'[SEP_wage distribution.xlsx]GRD graph'!$C$3</c:f>
              <c:strCache>
                <c:ptCount val="1"/>
                <c:pt idx="0">
                  <c:v>Kannaland</c:v>
                </c:pt>
              </c:strCache>
            </c:strRef>
          </c:tx>
          <c:spPr>
            <a:ln w="28575" cap="rnd">
              <a:solidFill>
                <a:srgbClr val="8D6E97"/>
              </a:solidFill>
              <a:round/>
            </a:ln>
            <a:effectLst/>
          </c:spPr>
          <c:marker>
            <c:symbol val="none"/>
          </c:marker>
          <c:cat>
            <c:strRef>
              <c:f>'[SEP_wage distribution.xlsx]GRD graph'!$D$1:$O$1</c:f>
              <c:strCache>
                <c:ptCount val="12"/>
                <c:pt idx="0">
                  <c:v>[0 - 400]</c:v>
                </c:pt>
                <c:pt idx="1">
                  <c:v>[400 - 800]</c:v>
                </c:pt>
                <c:pt idx="2">
                  <c:v>[800 - 1600]</c:v>
                </c:pt>
                <c:pt idx="3">
                  <c:v>[1600 - 3200]</c:v>
                </c:pt>
                <c:pt idx="4">
                  <c:v>[3200 - 6400]</c:v>
                </c:pt>
                <c:pt idx="5">
                  <c:v>[6400 -12800]</c:v>
                </c:pt>
                <c:pt idx="6">
                  <c:v>[12800 - 25600]</c:v>
                </c:pt>
                <c:pt idx="7">
                  <c:v>[25600 - 51200]</c:v>
                </c:pt>
                <c:pt idx="8">
                  <c:v>[51200 - 102400]</c:v>
                </c:pt>
                <c:pt idx="9">
                  <c:v>[102400 - 204800]</c:v>
                </c:pt>
                <c:pt idx="10">
                  <c:v>[204800 - 409600]</c:v>
                </c:pt>
                <c:pt idx="11">
                  <c:v>[409600 - 819200]</c:v>
                </c:pt>
              </c:strCache>
            </c:strRef>
          </c:cat>
          <c:val>
            <c:numRef>
              <c:f>'[SEP_wage distribution.xlsx]GRD graph'!$D$3:$O$3</c:f>
              <c:numCache>
                <c:formatCode>0.0%</c:formatCode>
                <c:ptCount val="12"/>
                <c:pt idx="0">
                  <c:v>5.8751902587519028E-2</c:v>
                </c:pt>
                <c:pt idx="1">
                  <c:v>4.3835616438356165E-2</c:v>
                </c:pt>
                <c:pt idx="2">
                  <c:v>0.11080669710806697</c:v>
                </c:pt>
                <c:pt idx="3">
                  <c:v>9.3455098934550992E-2</c:v>
                </c:pt>
                <c:pt idx="4">
                  <c:v>0.25692541856925416</c:v>
                </c:pt>
                <c:pt idx="5">
                  <c:v>0.17777777777777778</c:v>
                </c:pt>
                <c:pt idx="6">
                  <c:v>0.14216133942161338</c:v>
                </c:pt>
                <c:pt idx="7">
                  <c:v>9.3455098934550992E-2</c:v>
                </c:pt>
                <c:pt idx="8">
                  <c:v>1.9786910197869101E-2</c:v>
                </c:pt>
                <c:pt idx="9">
                  <c:v>3.0441400304414001E-3</c:v>
                </c:pt>
                <c:pt idx="10">
                  <c:v>0</c:v>
                </c:pt>
                <c:pt idx="11">
                  <c:v>0</c:v>
                </c:pt>
              </c:numCache>
            </c:numRef>
          </c:val>
          <c:smooth val="0"/>
          <c:extLst>
            <c:ext xmlns:c16="http://schemas.microsoft.com/office/drawing/2014/chart" uri="{C3380CC4-5D6E-409C-BE32-E72D297353CC}">
              <c16:uniqueId val="{00000001-2D90-4701-A63C-D29C202FD077}"/>
            </c:ext>
          </c:extLst>
        </c:ser>
        <c:ser>
          <c:idx val="2"/>
          <c:order val="2"/>
          <c:tx>
            <c:strRef>
              <c:f>'[SEP_wage distribution.xlsx]GRD graph'!$C$4</c:f>
              <c:strCache>
                <c:ptCount val="1"/>
                <c:pt idx="0">
                  <c:v>Hessequa</c:v>
                </c:pt>
              </c:strCache>
            </c:strRef>
          </c:tx>
          <c:spPr>
            <a:ln w="28575" cap="rnd">
              <a:solidFill>
                <a:srgbClr val="C4D600"/>
              </a:solidFill>
              <a:round/>
            </a:ln>
            <a:effectLst/>
          </c:spPr>
          <c:marker>
            <c:symbol val="none"/>
          </c:marker>
          <c:cat>
            <c:strRef>
              <c:f>'[SEP_wage distribution.xlsx]GRD graph'!$D$1:$O$1</c:f>
              <c:strCache>
                <c:ptCount val="12"/>
                <c:pt idx="0">
                  <c:v>[0 - 400]</c:v>
                </c:pt>
                <c:pt idx="1">
                  <c:v>[400 - 800]</c:v>
                </c:pt>
                <c:pt idx="2">
                  <c:v>[800 - 1600]</c:v>
                </c:pt>
                <c:pt idx="3">
                  <c:v>[1600 - 3200]</c:v>
                </c:pt>
                <c:pt idx="4">
                  <c:v>[3200 - 6400]</c:v>
                </c:pt>
                <c:pt idx="5">
                  <c:v>[6400 -12800]</c:v>
                </c:pt>
                <c:pt idx="6">
                  <c:v>[12800 - 25600]</c:v>
                </c:pt>
                <c:pt idx="7">
                  <c:v>[25600 - 51200]</c:v>
                </c:pt>
                <c:pt idx="8">
                  <c:v>[51200 - 102400]</c:v>
                </c:pt>
                <c:pt idx="9">
                  <c:v>[102400 - 204800]</c:v>
                </c:pt>
                <c:pt idx="10">
                  <c:v>[204800 - 409600]</c:v>
                </c:pt>
                <c:pt idx="11">
                  <c:v>[409600 - 819200]</c:v>
                </c:pt>
              </c:strCache>
            </c:strRef>
          </c:cat>
          <c:val>
            <c:numRef>
              <c:f>'[SEP_wage distribution.xlsx]GRD graph'!$D$4:$O$4</c:f>
              <c:numCache>
                <c:formatCode>0.0%</c:formatCode>
                <c:ptCount val="12"/>
                <c:pt idx="0">
                  <c:v>6.1712522499357166E-3</c:v>
                </c:pt>
                <c:pt idx="1">
                  <c:v>1.2985343275906404E-2</c:v>
                </c:pt>
                <c:pt idx="2">
                  <c:v>3.1370532270506554E-2</c:v>
                </c:pt>
                <c:pt idx="3">
                  <c:v>7.4826433530470554E-2</c:v>
                </c:pt>
                <c:pt idx="4">
                  <c:v>0.39058884031884805</c:v>
                </c:pt>
                <c:pt idx="5">
                  <c:v>0.22075083569040885</c:v>
                </c:pt>
                <c:pt idx="6">
                  <c:v>0.14091025970686552</c:v>
                </c:pt>
                <c:pt idx="7">
                  <c:v>0.10182566212393931</c:v>
                </c:pt>
                <c:pt idx="8">
                  <c:v>1.851375674980715E-2</c:v>
                </c:pt>
                <c:pt idx="9">
                  <c:v>2.0570840833119054E-3</c:v>
                </c:pt>
                <c:pt idx="10">
                  <c:v>0</c:v>
                </c:pt>
                <c:pt idx="11">
                  <c:v>1.8560027411732792E-4</c:v>
                </c:pt>
              </c:numCache>
            </c:numRef>
          </c:val>
          <c:smooth val="0"/>
          <c:extLst>
            <c:ext xmlns:c16="http://schemas.microsoft.com/office/drawing/2014/chart" uri="{C3380CC4-5D6E-409C-BE32-E72D297353CC}">
              <c16:uniqueId val="{00000002-2D90-4701-A63C-D29C202FD077}"/>
            </c:ext>
          </c:extLst>
        </c:ser>
        <c:ser>
          <c:idx val="3"/>
          <c:order val="3"/>
          <c:tx>
            <c:strRef>
              <c:f>'[SEP_wage distribution.xlsx]GRD graph'!$C$5</c:f>
              <c:strCache>
                <c:ptCount val="1"/>
                <c:pt idx="0">
                  <c:v>Mossel Bay</c:v>
                </c:pt>
              </c:strCache>
            </c:strRef>
          </c:tx>
          <c:spPr>
            <a:ln w="28575" cap="rnd">
              <a:solidFill>
                <a:srgbClr val="FFC600"/>
              </a:solidFill>
              <a:round/>
            </a:ln>
            <a:effectLst/>
          </c:spPr>
          <c:marker>
            <c:symbol val="none"/>
          </c:marker>
          <c:cat>
            <c:strRef>
              <c:f>'[SEP_wage distribution.xlsx]GRD graph'!$D$1:$O$1</c:f>
              <c:strCache>
                <c:ptCount val="12"/>
                <c:pt idx="0">
                  <c:v>[0 - 400]</c:v>
                </c:pt>
                <c:pt idx="1">
                  <c:v>[400 - 800]</c:v>
                </c:pt>
                <c:pt idx="2">
                  <c:v>[800 - 1600]</c:v>
                </c:pt>
                <c:pt idx="3">
                  <c:v>[1600 - 3200]</c:v>
                </c:pt>
                <c:pt idx="4">
                  <c:v>[3200 - 6400]</c:v>
                </c:pt>
                <c:pt idx="5">
                  <c:v>[6400 -12800]</c:v>
                </c:pt>
                <c:pt idx="6">
                  <c:v>[12800 - 25600]</c:v>
                </c:pt>
                <c:pt idx="7">
                  <c:v>[25600 - 51200]</c:v>
                </c:pt>
                <c:pt idx="8">
                  <c:v>[51200 - 102400]</c:v>
                </c:pt>
                <c:pt idx="9">
                  <c:v>[102400 - 204800]</c:v>
                </c:pt>
                <c:pt idx="10">
                  <c:v>[204800 - 409600]</c:v>
                </c:pt>
                <c:pt idx="11">
                  <c:v>[409600 - 819200]</c:v>
                </c:pt>
              </c:strCache>
            </c:strRef>
          </c:cat>
          <c:val>
            <c:numRef>
              <c:f>'[SEP_wage distribution.xlsx]GRD graph'!$D$5:$O$5</c:f>
              <c:numCache>
                <c:formatCode>0.0%</c:formatCode>
                <c:ptCount val="12"/>
                <c:pt idx="0">
                  <c:v>4.4725072349381745E-3</c:v>
                </c:pt>
                <c:pt idx="1">
                  <c:v>1.0470928702972901E-2</c:v>
                </c:pt>
                <c:pt idx="2">
                  <c:v>2.0047355958958169E-2</c:v>
                </c:pt>
                <c:pt idx="3">
                  <c:v>7.3506971849513283E-2</c:v>
                </c:pt>
                <c:pt idx="4">
                  <c:v>0.29213364903972638</c:v>
                </c:pt>
                <c:pt idx="5">
                  <c:v>0.2689292291502236</c:v>
                </c:pt>
                <c:pt idx="6">
                  <c:v>0.16053670086819258</c:v>
                </c:pt>
                <c:pt idx="7">
                  <c:v>0.1161273349118653</c:v>
                </c:pt>
                <c:pt idx="8">
                  <c:v>4.5356485135490662E-2</c:v>
                </c:pt>
                <c:pt idx="9">
                  <c:v>8.4188371481189166E-3</c:v>
                </c:pt>
                <c:pt idx="10">
                  <c:v>0</c:v>
                </c:pt>
                <c:pt idx="11">
                  <c:v>6.6468515243864204E-4</c:v>
                </c:pt>
              </c:numCache>
            </c:numRef>
          </c:val>
          <c:smooth val="0"/>
          <c:extLst>
            <c:ext xmlns:c16="http://schemas.microsoft.com/office/drawing/2014/chart" uri="{C3380CC4-5D6E-409C-BE32-E72D297353CC}">
              <c16:uniqueId val="{00000003-2D90-4701-A63C-D29C202FD077}"/>
            </c:ext>
          </c:extLst>
        </c:ser>
        <c:ser>
          <c:idx val="4"/>
          <c:order val="4"/>
          <c:tx>
            <c:strRef>
              <c:f>'[SEP_wage distribution.xlsx]GRD graph'!$C$6</c:f>
              <c:strCache>
                <c:ptCount val="1"/>
                <c:pt idx="0">
                  <c:v>Bitou</c:v>
                </c:pt>
              </c:strCache>
            </c:strRef>
          </c:tx>
          <c:spPr>
            <a:ln w="28575" cap="rnd">
              <a:solidFill>
                <a:srgbClr val="007DBA"/>
              </a:solidFill>
              <a:round/>
            </a:ln>
            <a:effectLst/>
          </c:spPr>
          <c:marker>
            <c:symbol val="none"/>
          </c:marker>
          <c:cat>
            <c:strRef>
              <c:f>'[SEP_wage distribution.xlsx]GRD graph'!$D$1:$O$1</c:f>
              <c:strCache>
                <c:ptCount val="12"/>
                <c:pt idx="0">
                  <c:v>[0 - 400]</c:v>
                </c:pt>
                <c:pt idx="1">
                  <c:v>[400 - 800]</c:v>
                </c:pt>
                <c:pt idx="2">
                  <c:v>[800 - 1600]</c:v>
                </c:pt>
                <c:pt idx="3">
                  <c:v>[1600 - 3200]</c:v>
                </c:pt>
                <c:pt idx="4">
                  <c:v>[3200 - 6400]</c:v>
                </c:pt>
                <c:pt idx="5">
                  <c:v>[6400 -12800]</c:v>
                </c:pt>
                <c:pt idx="6">
                  <c:v>[12800 - 25600]</c:v>
                </c:pt>
                <c:pt idx="7">
                  <c:v>[25600 - 51200]</c:v>
                </c:pt>
                <c:pt idx="8">
                  <c:v>[51200 - 102400]</c:v>
                </c:pt>
                <c:pt idx="9">
                  <c:v>[102400 - 204800]</c:v>
                </c:pt>
                <c:pt idx="10">
                  <c:v>[204800 - 409600]</c:v>
                </c:pt>
                <c:pt idx="11">
                  <c:v>[409600 - 819200]</c:v>
                </c:pt>
              </c:strCache>
            </c:strRef>
          </c:cat>
          <c:val>
            <c:numRef>
              <c:f>'[SEP_wage distribution.xlsx]GRD graph'!$D$6:$O$6</c:f>
              <c:numCache>
                <c:formatCode>0.0%</c:formatCode>
                <c:ptCount val="12"/>
                <c:pt idx="0">
                  <c:v>4.6882919412062846E-3</c:v>
                </c:pt>
                <c:pt idx="1">
                  <c:v>8.2361885453623926E-3</c:v>
                </c:pt>
                <c:pt idx="2">
                  <c:v>2.2047643182970096E-2</c:v>
                </c:pt>
                <c:pt idx="3">
                  <c:v>9.1611758743030916E-2</c:v>
                </c:pt>
                <c:pt idx="4">
                  <c:v>0.34883426254434868</c:v>
                </c:pt>
                <c:pt idx="5">
                  <c:v>0.2320070957932083</c:v>
                </c:pt>
                <c:pt idx="6">
                  <c:v>0.16155600608210846</c:v>
                </c:pt>
                <c:pt idx="7">
                  <c:v>9.7693867207298529E-2</c:v>
                </c:pt>
                <c:pt idx="8">
                  <c:v>2.6989356310187531E-2</c:v>
                </c:pt>
                <c:pt idx="9">
                  <c:v>6.3355296502787635E-3</c:v>
                </c:pt>
                <c:pt idx="10">
                  <c:v>0</c:v>
                </c:pt>
                <c:pt idx="11">
                  <c:v>0</c:v>
                </c:pt>
              </c:numCache>
            </c:numRef>
          </c:val>
          <c:smooth val="0"/>
          <c:extLst>
            <c:ext xmlns:c16="http://schemas.microsoft.com/office/drawing/2014/chart" uri="{C3380CC4-5D6E-409C-BE32-E72D297353CC}">
              <c16:uniqueId val="{00000004-2D90-4701-A63C-D29C202FD077}"/>
            </c:ext>
          </c:extLst>
        </c:ser>
        <c:ser>
          <c:idx val="5"/>
          <c:order val="5"/>
          <c:tx>
            <c:strRef>
              <c:f>'[SEP_wage distribution.xlsx]GRD graph'!$C$7</c:f>
              <c:strCache>
                <c:ptCount val="1"/>
                <c:pt idx="0">
                  <c:v>George</c:v>
                </c:pt>
              </c:strCache>
            </c:strRef>
          </c:tx>
          <c:spPr>
            <a:ln w="28575" cap="rnd">
              <a:solidFill>
                <a:srgbClr val="7FA9AE"/>
              </a:solidFill>
              <a:round/>
            </a:ln>
            <a:effectLst/>
          </c:spPr>
          <c:marker>
            <c:symbol val="none"/>
          </c:marker>
          <c:cat>
            <c:strRef>
              <c:f>'[SEP_wage distribution.xlsx]GRD graph'!$D$1:$O$1</c:f>
              <c:strCache>
                <c:ptCount val="12"/>
                <c:pt idx="0">
                  <c:v>[0 - 400]</c:v>
                </c:pt>
                <c:pt idx="1">
                  <c:v>[400 - 800]</c:v>
                </c:pt>
                <c:pt idx="2">
                  <c:v>[800 - 1600]</c:v>
                </c:pt>
                <c:pt idx="3">
                  <c:v>[1600 - 3200]</c:v>
                </c:pt>
                <c:pt idx="4">
                  <c:v>[3200 - 6400]</c:v>
                </c:pt>
                <c:pt idx="5">
                  <c:v>[6400 -12800]</c:v>
                </c:pt>
                <c:pt idx="6">
                  <c:v>[12800 - 25600]</c:v>
                </c:pt>
                <c:pt idx="7">
                  <c:v>[25600 - 51200]</c:v>
                </c:pt>
                <c:pt idx="8">
                  <c:v>[51200 - 102400]</c:v>
                </c:pt>
                <c:pt idx="9">
                  <c:v>[102400 - 204800]</c:v>
                </c:pt>
                <c:pt idx="10">
                  <c:v>[204800 - 409600]</c:v>
                </c:pt>
                <c:pt idx="11">
                  <c:v>[409600 - 819200]</c:v>
                </c:pt>
              </c:strCache>
            </c:strRef>
          </c:cat>
          <c:val>
            <c:numRef>
              <c:f>'[SEP_wage distribution.xlsx]GRD graph'!$D$7:$O$7</c:f>
              <c:numCache>
                <c:formatCode>0.0%</c:formatCode>
                <c:ptCount val="12"/>
                <c:pt idx="0">
                  <c:v>7.7616657371258595E-3</c:v>
                </c:pt>
                <c:pt idx="1">
                  <c:v>1.345510317902956E-2</c:v>
                </c:pt>
                <c:pt idx="2">
                  <c:v>2.1611823759063023E-2</c:v>
                </c:pt>
                <c:pt idx="3">
                  <c:v>7.5408997955010229E-2</c:v>
                </c:pt>
                <c:pt idx="4">
                  <c:v>0.31595092024539878</c:v>
                </c:pt>
                <c:pt idx="5">
                  <c:v>0.2214630972299684</c:v>
                </c:pt>
                <c:pt idx="6">
                  <c:v>0.18202732849972114</c:v>
                </c:pt>
                <c:pt idx="7">
                  <c:v>0.12091002044989775</c:v>
                </c:pt>
                <c:pt idx="8">
                  <c:v>3.4160624651422195E-2</c:v>
                </c:pt>
                <c:pt idx="9">
                  <c:v>6.15820784532441E-3</c:v>
                </c:pt>
                <c:pt idx="10">
                  <c:v>1.0922104480386688E-3</c:v>
                </c:pt>
                <c:pt idx="11">
                  <c:v>0</c:v>
                </c:pt>
              </c:numCache>
            </c:numRef>
          </c:val>
          <c:smooth val="0"/>
          <c:extLst>
            <c:ext xmlns:c16="http://schemas.microsoft.com/office/drawing/2014/chart" uri="{C3380CC4-5D6E-409C-BE32-E72D297353CC}">
              <c16:uniqueId val="{00000005-2D90-4701-A63C-D29C202FD077}"/>
            </c:ext>
          </c:extLst>
        </c:ser>
        <c:ser>
          <c:idx val="6"/>
          <c:order val="6"/>
          <c:tx>
            <c:strRef>
              <c:f>'[SEP_wage distribution.xlsx]GRD graph'!$C$8</c:f>
              <c:strCache>
                <c:ptCount val="1"/>
                <c:pt idx="0">
                  <c:v>Oudtshoorn</c:v>
                </c:pt>
              </c:strCache>
            </c:strRef>
          </c:tx>
          <c:spPr>
            <a:ln w="28575" cap="rnd">
              <a:solidFill>
                <a:schemeClr val="accent1">
                  <a:lumMod val="60000"/>
                </a:schemeClr>
              </a:solidFill>
              <a:round/>
            </a:ln>
            <a:effectLst/>
          </c:spPr>
          <c:marker>
            <c:symbol val="none"/>
          </c:marker>
          <c:cat>
            <c:strRef>
              <c:f>'[SEP_wage distribution.xlsx]GRD graph'!$D$1:$O$1</c:f>
              <c:strCache>
                <c:ptCount val="12"/>
                <c:pt idx="0">
                  <c:v>[0 - 400]</c:v>
                </c:pt>
                <c:pt idx="1">
                  <c:v>[400 - 800]</c:v>
                </c:pt>
                <c:pt idx="2">
                  <c:v>[800 - 1600]</c:v>
                </c:pt>
                <c:pt idx="3">
                  <c:v>[1600 - 3200]</c:v>
                </c:pt>
                <c:pt idx="4">
                  <c:v>[3200 - 6400]</c:v>
                </c:pt>
                <c:pt idx="5">
                  <c:v>[6400 -12800]</c:v>
                </c:pt>
                <c:pt idx="6">
                  <c:v>[12800 - 25600]</c:v>
                </c:pt>
                <c:pt idx="7">
                  <c:v>[25600 - 51200]</c:v>
                </c:pt>
                <c:pt idx="8">
                  <c:v>[51200 - 102400]</c:v>
                </c:pt>
                <c:pt idx="9">
                  <c:v>[102400 - 204800]</c:v>
                </c:pt>
                <c:pt idx="10">
                  <c:v>[204800 - 409600]</c:v>
                </c:pt>
                <c:pt idx="11">
                  <c:v>[409600 - 819200]</c:v>
                </c:pt>
              </c:strCache>
            </c:strRef>
          </c:cat>
          <c:val>
            <c:numRef>
              <c:f>'[SEP_wage distribution.xlsx]GRD graph'!$D$8:$O$8</c:f>
              <c:numCache>
                <c:formatCode>0.0%</c:formatCode>
                <c:ptCount val="12"/>
                <c:pt idx="0">
                  <c:v>1.4271733811776219E-2</c:v>
                </c:pt>
                <c:pt idx="1">
                  <c:v>2.2916326863480673E-2</c:v>
                </c:pt>
                <c:pt idx="2">
                  <c:v>3.7595824498450496E-2</c:v>
                </c:pt>
                <c:pt idx="3">
                  <c:v>7.9269287228837054E-2</c:v>
                </c:pt>
                <c:pt idx="4">
                  <c:v>0.35981079758603818</c:v>
                </c:pt>
                <c:pt idx="5">
                  <c:v>0.18178111237970968</c:v>
                </c:pt>
                <c:pt idx="6">
                  <c:v>0.16489969009949437</c:v>
                </c:pt>
                <c:pt idx="7">
                  <c:v>0.11131952373185451</c:v>
                </c:pt>
                <c:pt idx="8">
                  <c:v>2.413961833306149E-2</c:v>
                </c:pt>
                <c:pt idx="9">
                  <c:v>3.9960854672973414E-3</c:v>
                </c:pt>
                <c:pt idx="10">
                  <c:v>0</c:v>
                </c:pt>
                <c:pt idx="11">
                  <c:v>0</c:v>
                </c:pt>
              </c:numCache>
            </c:numRef>
          </c:val>
          <c:smooth val="0"/>
          <c:extLst>
            <c:ext xmlns:c16="http://schemas.microsoft.com/office/drawing/2014/chart" uri="{C3380CC4-5D6E-409C-BE32-E72D297353CC}">
              <c16:uniqueId val="{00000006-2D90-4701-A63C-D29C202FD077}"/>
            </c:ext>
          </c:extLst>
        </c:ser>
        <c:ser>
          <c:idx val="7"/>
          <c:order val="7"/>
          <c:tx>
            <c:strRef>
              <c:f>'[SEP_wage distribution.xlsx]GRD graph'!$C$9</c:f>
              <c:strCache>
                <c:ptCount val="1"/>
                <c:pt idx="0">
                  <c:v>Knysna</c:v>
                </c:pt>
              </c:strCache>
            </c:strRef>
          </c:tx>
          <c:spPr>
            <a:ln w="28575" cap="rnd">
              <a:solidFill>
                <a:schemeClr val="accent2">
                  <a:lumMod val="60000"/>
                </a:schemeClr>
              </a:solidFill>
              <a:round/>
            </a:ln>
            <a:effectLst/>
          </c:spPr>
          <c:marker>
            <c:symbol val="none"/>
          </c:marker>
          <c:cat>
            <c:strRef>
              <c:f>'[SEP_wage distribution.xlsx]GRD graph'!$D$1:$O$1</c:f>
              <c:strCache>
                <c:ptCount val="12"/>
                <c:pt idx="0">
                  <c:v>[0 - 400]</c:v>
                </c:pt>
                <c:pt idx="1">
                  <c:v>[400 - 800]</c:v>
                </c:pt>
                <c:pt idx="2">
                  <c:v>[800 - 1600]</c:v>
                </c:pt>
                <c:pt idx="3">
                  <c:v>[1600 - 3200]</c:v>
                </c:pt>
                <c:pt idx="4">
                  <c:v>[3200 - 6400]</c:v>
                </c:pt>
                <c:pt idx="5">
                  <c:v>[6400 -12800]</c:v>
                </c:pt>
                <c:pt idx="6">
                  <c:v>[12800 - 25600]</c:v>
                </c:pt>
                <c:pt idx="7">
                  <c:v>[25600 - 51200]</c:v>
                </c:pt>
                <c:pt idx="8">
                  <c:v>[51200 - 102400]</c:v>
                </c:pt>
                <c:pt idx="9">
                  <c:v>[102400 - 204800]</c:v>
                </c:pt>
                <c:pt idx="10">
                  <c:v>[204800 - 409600]</c:v>
                </c:pt>
                <c:pt idx="11">
                  <c:v>[409600 - 819200]</c:v>
                </c:pt>
              </c:strCache>
            </c:strRef>
          </c:cat>
          <c:val>
            <c:numRef>
              <c:f>'[SEP_wage distribution.xlsx]GRD graph'!$D$9:$O$9</c:f>
              <c:numCache>
                <c:formatCode>0.0%</c:formatCode>
                <c:ptCount val="12"/>
                <c:pt idx="0">
                  <c:v>6.308908482821526E-3</c:v>
                </c:pt>
                <c:pt idx="1">
                  <c:v>1.8166615992702948E-2</c:v>
                </c:pt>
                <c:pt idx="2">
                  <c:v>2.5387655822438432E-2</c:v>
                </c:pt>
                <c:pt idx="3">
                  <c:v>7.0614168440255393E-2</c:v>
                </c:pt>
                <c:pt idx="4">
                  <c:v>0.33155974460322285</c:v>
                </c:pt>
                <c:pt idx="5">
                  <c:v>0.22172392824566739</c:v>
                </c:pt>
                <c:pt idx="6">
                  <c:v>0.18371845545758589</c:v>
                </c:pt>
                <c:pt idx="7">
                  <c:v>0.10922772879294619</c:v>
                </c:pt>
                <c:pt idx="8">
                  <c:v>2.8580115536637276E-2</c:v>
                </c:pt>
                <c:pt idx="9">
                  <c:v>4.712678625722104E-3</c:v>
                </c:pt>
                <c:pt idx="10">
                  <c:v>0</c:v>
                </c:pt>
                <c:pt idx="11">
                  <c:v>0</c:v>
                </c:pt>
              </c:numCache>
            </c:numRef>
          </c:val>
          <c:smooth val="0"/>
          <c:extLst>
            <c:ext xmlns:c16="http://schemas.microsoft.com/office/drawing/2014/chart" uri="{C3380CC4-5D6E-409C-BE32-E72D297353CC}">
              <c16:uniqueId val="{00000007-2D90-4701-A63C-D29C202FD077}"/>
            </c:ext>
          </c:extLst>
        </c:ser>
        <c:dLbls>
          <c:showLegendKey val="0"/>
          <c:showVal val="0"/>
          <c:showCatName val="0"/>
          <c:showSerName val="0"/>
          <c:showPercent val="0"/>
          <c:showBubbleSize val="0"/>
        </c:dLbls>
        <c:smooth val="0"/>
        <c:axId val="2061146431"/>
        <c:axId val="2061708783"/>
      </c:lineChart>
      <c:catAx>
        <c:axId val="206114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61708783"/>
        <c:crosses val="autoZero"/>
        <c:auto val="1"/>
        <c:lblAlgn val="ctr"/>
        <c:lblOffset val="100"/>
        <c:noMultiLvlLbl val="0"/>
      </c:catAx>
      <c:valAx>
        <c:axId val="20617087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61146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8707674041602"/>
          <c:y val="6.6669593702037983E-2"/>
          <c:w val="0.85494866467261832"/>
          <c:h val="0.70432106778250347"/>
        </c:manualLayout>
      </c:layout>
      <c:lineChart>
        <c:grouping val="standard"/>
        <c:varyColors val="0"/>
        <c:ser>
          <c:idx val="0"/>
          <c:order val="0"/>
          <c:tx>
            <c:strRef>
              <c:f>Sheet1!$A$219</c:f>
              <c:strCache>
                <c:ptCount val="1"/>
                <c:pt idx="0">
                  <c:v>Garden Route District</c:v>
                </c:pt>
              </c:strCache>
            </c:strRef>
          </c:tx>
          <c:spPr>
            <a:ln w="12700" cap="rnd">
              <a:solidFill>
                <a:srgbClr val="8FAD15"/>
              </a:solidFill>
              <a:round/>
            </a:ln>
            <a:effectLst/>
          </c:spPr>
          <c:marker>
            <c:symbol val="circle"/>
            <c:size val="5"/>
            <c:spPr>
              <a:solidFill>
                <a:srgbClr val="8FAD15"/>
              </a:solidFill>
              <a:ln w="9525">
                <a:solidFill>
                  <a:srgbClr val="8FAD15"/>
                </a:solidFill>
              </a:ln>
              <a:effectLst/>
            </c:spPr>
          </c:marker>
          <c:dPt>
            <c:idx val="3"/>
            <c:marker>
              <c:symbol val="circle"/>
              <c:size val="5"/>
              <c:spPr>
                <a:solidFill>
                  <a:srgbClr val="8FAD15"/>
                </a:solidFill>
                <a:ln w="9525">
                  <a:solidFill>
                    <a:srgbClr val="8FAD15"/>
                  </a:solidFill>
                </a:ln>
                <a:effectLst/>
              </c:spPr>
            </c:marker>
            <c:bubble3D val="0"/>
            <c:spPr>
              <a:ln w="12700" cap="rnd">
                <a:solidFill>
                  <a:srgbClr val="8FAD15"/>
                </a:solidFill>
                <a:round/>
              </a:ln>
              <a:effectLst/>
            </c:spPr>
            <c:extLst>
              <c:ext xmlns:c16="http://schemas.microsoft.com/office/drawing/2014/chart" uri="{C3380CC4-5D6E-409C-BE32-E72D297353CC}">
                <c16:uniqueId val="{00000001-4267-4220-926A-F0F3475F8DDC}"/>
              </c:ext>
            </c:extLst>
          </c:dPt>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rgbClr val="8FAD15"/>
                    </a:solidFill>
                    <a:latin typeface="Century Gothic" panose="020B050202020202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Sheet1!$B$218:$F$218</c:f>
              <c:numCache>
                <c:formatCode>General</c:formatCode>
                <c:ptCount val="5"/>
                <c:pt idx="0">
                  <c:v>2019</c:v>
                </c:pt>
                <c:pt idx="1">
                  <c:v>2020</c:v>
                </c:pt>
                <c:pt idx="2">
                  <c:v>2021</c:v>
                </c:pt>
                <c:pt idx="3">
                  <c:v>2022</c:v>
                </c:pt>
                <c:pt idx="4">
                  <c:v>2023</c:v>
                </c:pt>
              </c:numCache>
            </c:numRef>
          </c:cat>
          <c:val>
            <c:numRef>
              <c:f>Sheet1!$B$219:$F$219</c:f>
              <c:numCache>
                <c:formatCode>_-* #\ ##0.0_-;\-* #\ ##0.0_-;_-* "-"??_-;_-@_-</c:formatCode>
                <c:ptCount val="5"/>
                <c:pt idx="0">
                  <c:v>22.4541446081084</c:v>
                </c:pt>
                <c:pt idx="1">
                  <c:v>22.642426208419401</c:v>
                </c:pt>
                <c:pt idx="2">
                  <c:v>28.9678550499486</c:v>
                </c:pt>
                <c:pt idx="3">
                  <c:v>28.018351729560798</c:v>
                </c:pt>
                <c:pt idx="4">
                  <c:v>24.5816665741199</c:v>
                </c:pt>
              </c:numCache>
            </c:numRef>
          </c:val>
          <c:smooth val="0"/>
          <c:extLst>
            <c:ext xmlns:c16="http://schemas.microsoft.com/office/drawing/2014/chart" uri="{C3380CC4-5D6E-409C-BE32-E72D297353CC}">
              <c16:uniqueId val="{00000002-4267-4220-926A-F0F3475F8DDC}"/>
            </c:ext>
          </c:extLst>
        </c:ser>
        <c:ser>
          <c:idx val="1"/>
          <c:order val="1"/>
          <c:tx>
            <c:strRef>
              <c:f>Sheet1!$A$220</c:f>
              <c:strCache>
                <c:ptCount val="1"/>
                <c:pt idx="0">
                  <c:v>Oudtshoorn</c:v>
                </c:pt>
              </c:strCache>
            </c:strRef>
          </c:tx>
          <c:spPr>
            <a:ln w="15875" cap="rnd">
              <a:solidFill>
                <a:srgbClr val="8D6E97"/>
              </a:solidFill>
              <a:round/>
            </a:ln>
            <a:effectLst/>
          </c:spPr>
          <c:marker>
            <c:symbol val="circle"/>
            <c:size val="5"/>
            <c:spPr>
              <a:solidFill>
                <a:srgbClr val="8D6E97"/>
              </a:solidFill>
              <a:ln w="9525">
                <a:solidFill>
                  <a:srgbClr val="8D6E97"/>
                </a:solidFill>
              </a:ln>
              <a:effectLst/>
            </c:spPr>
          </c:marker>
          <c:dLbls>
            <c:dLbl>
              <c:idx val="1"/>
              <c:spPr>
                <a:noFill/>
                <a:ln>
                  <a:noFill/>
                </a:ln>
                <a:effectLst/>
              </c:spPr>
              <c:txPr>
                <a:bodyPr rot="0" spcFirstLastPara="1" vertOverflow="ellipsis" vert="horz" wrap="square" lIns="38100" tIns="19050" rIns="38100" bIns="19050" anchor="ctr" anchorCtr="1">
                  <a:noAutofit/>
                </a:bodyPr>
                <a:lstStyle/>
                <a:p>
                  <a:pPr>
                    <a:defRPr sz="600" b="1" i="0" u="none" strike="noStrike" kern="1200" baseline="0">
                      <a:solidFill>
                        <a:srgbClr val="8D6E97"/>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0.11596214004973129"/>
                      <c:h val="9.1958018485770593E-2"/>
                    </c:manualLayout>
                  </c15:layout>
                </c:ext>
                <c:ext xmlns:c16="http://schemas.microsoft.com/office/drawing/2014/chart" uri="{C3380CC4-5D6E-409C-BE32-E72D297353CC}">
                  <c16:uniqueId val="{00000003-4267-4220-926A-F0F3475F8DDC}"/>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rgbClr val="8D6E97"/>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Sheet1!$B$218:$F$218</c:f>
              <c:numCache>
                <c:formatCode>General</c:formatCode>
                <c:ptCount val="5"/>
                <c:pt idx="0">
                  <c:v>2019</c:v>
                </c:pt>
                <c:pt idx="1">
                  <c:v>2020</c:v>
                </c:pt>
                <c:pt idx="2">
                  <c:v>2021</c:v>
                </c:pt>
                <c:pt idx="3">
                  <c:v>2022</c:v>
                </c:pt>
                <c:pt idx="4">
                  <c:v>2023</c:v>
                </c:pt>
              </c:numCache>
            </c:numRef>
          </c:cat>
          <c:val>
            <c:numRef>
              <c:f>Sheet1!$B$220:$F$220</c:f>
              <c:numCache>
                <c:formatCode>_-* #\ ##0.0_-;\-* #\ ##0.0_-;_-* "-"??_-;_-@_-</c:formatCode>
                <c:ptCount val="5"/>
                <c:pt idx="0">
                  <c:v>28.9385531354182</c:v>
                </c:pt>
                <c:pt idx="1">
                  <c:v>29.655178880072899</c:v>
                </c:pt>
                <c:pt idx="2">
                  <c:v>37.326369248199398</c:v>
                </c:pt>
                <c:pt idx="3">
                  <c:v>36.569061995504001</c:v>
                </c:pt>
                <c:pt idx="4">
                  <c:v>32.391448061543997</c:v>
                </c:pt>
              </c:numCache>
            </c:numRef>
          </c:val>
          <c:smooth val="0"/>
          <c:extLst>
            <c:ext xmlns:c16="http://schemas.microsoft.com/office/drawing/2014/chart" uri="{C3380CC4-5D6E-409C-BE32-E72D297353CC}">
              <c16:uniqueId val="{00000004-4267-4220-926A-F0F3475F8DDC}"/>
            </c:ext>
          </c:extLst>
        </c:ser>
        <c:dLbls>
          <c:showLegendKey val="0"/>
          <c:showVal val="0"/>
          <c:showCatName val="0"/>
          <c:showSerName val="0"/>
          <c:showPercent val="0"/>
          <c:showBubbleSize val="0"/>
        </c:dLbls>
        <c:marker val="1"/>
        <c:smooth val="0"/>
        <c:axId val="2014380752"/>
        <c:axId val="2014376176"/>
      </c:lineChart>
      <c:catAx>
        <c:axId val="201438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Century Gothic" panose="020B0502020202020204" pitchFamily="34" charset="0"/>
                <a:ea typeface="+mn-ea"/>
                <a:cs typeface="+mn-cs"/>
              </a:defRPr>
            </a:pPr>
            <a:endParaRPr lang="en-US"/>
          </a:p>
        </c:txPr>
        <c:crossAx val="2014376176"/>
        <c:crosses val="autoZero"/>
        <c:auto val="1"/>
        <c:lblAlgn val="ctr"/>
        <c:lblOffset val="100"/>
        <c:noMultiLvlLbl val="0"/>
      </c:catAx>
      <c:valAx>
        <c:axId val="2014376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Century Gothic" panose="020B0502020202020204" pitchFamily="34" charset="0"/>
                <a:ea typeface="+mn-ea"/>
                <a:cs typeface="+mn-cs"/>
              </a:defRPr>
            </a:pPr>
            <a:endParaRPr lang="en-US"/>
          </a:p>
        </c:txPr>
        <c:crossAx val="201438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161186101108242E-2"/>
          <c:y val="0.1186124824011327"/>
          <c:w val="0.85453263216470032"/>
          <c:h val="0.75152677637101695"/>
        </c:manualLayout>
      </c:layout>
      <c:bubbleChart>
        <c:varyColors val="0"/>
        <c:ser>
          <c:idx val="0"/>
          <c:order val="0"/>
          <c:tx>
            <c:strRef>
              <c:f>GRD!$A$3</c:f>
              <c:strCache>
                <c:ptCount val="1"/>
                <c:pt idx="0">
                  <c:v>Kannaland</c:v>
                </c:pt>
              </c:strCache>
            </c:strRef>
          </c:tx>
          <c:spPr>
            <a:solidFill>
              <a:srgbClr val="008CD2">
                <a:alpha val="83922"/>
              </a:srgbClr>
            </a:solidFill>
            <a:ln w="25400">
              <a:noFill/>
            </a:ln>
          </c:spPr>
          <c:invertIfNegative val="0"/>
          <c:dPt>
            <c:idx val="0"/>
            <c:invertIfNegative val="0"/>
            <c:bubble3D val="0"/>
            <c:spPr>
              <a:solidFill>
                <a:srgbClr val="008CD2">
                  <a:alpha val="83922"/>
                </a:srgbClr>
              </a:solidFill>
              <a:ln w="25400"/>
            </c:spPr>
            <c:extLst>
              <c:ext xmlns:c16="http://schemas.microsoft.com/office/drawing/2014/chart" uri="{C3380CC4-5D6E-409C-BE32-E72D297353CC}">
                <c16:uniqueId val="{00000001-CEC5-432C-924F-A5F5A7494409}"/>
              </c:ext>
            </c:extLst>
          </c:dPt>
          <c:dLbls>
            <c:dLbl>
              <c:idx val="0"/>
              <c:layout>
                <c:manualLayout>
                  <c:x val="-2.6242481115892877E-2"/>
                  <c:y val="2.529059289513555E-2"/>
                </c:manualLayout>
              </c:layout>
              <c:tx>
                <c:rich>
                  <a:bodyPr rot="0" spcFirstLastPara="1" vertOverflow="ellipsis" vert="horz" wrap="square" lIns="38100" tIns="19050" rIns="38100" bIns="19050" anchor="ctr" anchorCtr="1">
                    <a:spAutoFit/>
                  </a:bodyPr>
                  <a:lstStyle/>
                  <a:p>
                    <a:pPr>
                      <a:defRPr sz="500" b="1" i="0" u="none" strike="noStrike" kern="1200" baseline="0">
                        <a:solidFill>
                          <a:srgbClr val="008CD2"/>
                        </a:solidFill>
                        <a:latin typeface="Roboto" panose="02000000000000000000" pitchFamily="2" charset="0"/>
                        <a:ea typeface="Roboto" panose="02000000000000000000" pitchFamily="2" charset="0"/>
                        <a:cs typeface="Roboto" panose="02000000000000000000" pitchFamily="2" charset="0"/>
                      </a:defRPr>
                    </a:pPr>
                    <a:fld id="{8A2C773D-BC75-477F-896A-E6BA39E72C83}" type="SERIESNAME">
                      <a:rPr lang="en-US"/>
                      <a:pPr>
                        <a:defRPr sz="500" b="1" i="0" u="none" strike="noStrike" kern="1200" baseline="0">
                          <a:solidFill>
                            <a:srgbClr val="008CD2"/>
                          </a:solidFill>
                          <a:latin typeface="Roboto" panose="02000000000000000000" pitchFamily="2" charset="0"/>
                          <a:ea typeface="Roboto" panose="02000000000000000000" pitchFamily="2" charset="0"/>
                          <a:cs typeface="Roboto" panose="02000000000000000000" pitchFamily="2" charset="0"/>
                        </a:defRPr>
                      </a:pPr>
                      <a:t>[SERIES NAME]</a:t>
                    </a:fld>
                    <a:r>
                      <a:rPr lang="en-US" baseline="0" dirty="0"/>
                      <a:t>
5 065</a:t>
                    </a:r>
                  </a:p>
                </c:rich>
              </c:tx>
              <c:spPr>
                <a:noFill/>
                <a:ln>
                  <a:noFill/>
                </a:ln>
                <a:effectLst/>
              </c:spPr>
              <c:showLegendKey val="0"/>
              <c:showVal val="0"/>
              <c:showCatName val="0"/>
              <c:showSerName val="1"/>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CEC5-432C-924F-A5F5A7494409}"/>
                </c:ext>
              </c:extLst>
            </c:dLbl>
            <c:spPr>
              <a:noFill/>
              <a:ln>
                <a:noFill/>
              </a:ln>
              <a:effectLst/>
            </c:spPr>
            <c:txPr>
              <a:bodyPr wrap="square" lIns="38100" tIns="19050" rIns="38100" bIns="19050" anchor="ctr">
                <a:spAutoFit/>
              </a:bodyPr>
              <a:lstStyle/>
              <a:p>
                <a:pPr>
                  <a:defRPr sz="500">
                    <a:solidFill>
                      <a:srgbClr val="008CD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GRD!$K$4</c:f>
              <c:numCache>
                <c:formatCode>0.0%</c:formatCode>
                <c:ptCount val="1"/>
                <c:pt idx="0">
                  <c:v>1.2703095549554817E-4</c:v>
                </c:pt>
              </c:numCache>
            </c:numRef>
          </c:xVal>
          <c:yVal>
            <c:numRef>
              <c:f>GRD!$K$31</c:f>
              <c:numCache>
                <c:formatCode>0.0%</c:formatCode>
                <c:ptCount val="1"/>
                <c:pt idx="0">
                  <c:v>-1.4297548061055163E-2</c:v>
                </c:pt>
              </c:numCache>
            </c:numRef>
          </c:yVal>
          <c:bubbleSize>
            <c:numRef>
              <c:f>GRD!$C$31</c:f>
              <c:numCache>
                <c:formatCode>_-* #\ ##0_-;\-* #\ ##0_-;_-* "-"??_-;_-@_-</c:formatCode>
                <c:ptCount val="1"/>
                <c:pt idx="0">
                  <c:v>5217.0488811071154</c:v>
                </c:pt>
              </c:numCache>
            </c:numRef>
          </c:bubbleSize>
          <c:bubble3D val="0"/>
          <c:extLst>
            <c:ext xmlns:c16="http://schemas.microsoft.com/office/drawing/2014/chart" uri="{C3380CC4-5D6E-409C-BE32-E72D297353CC}">
              <c16:uniqueId val="{00000002-CEC5-432C-924F-A5F5A7494409}"/>
            </c:ext>
          </c:extLst>
        </c:ser>
        <c:ser>
          <c:idx val="1"/>
          <c:order val="1"/>
          <c:tx>
            <c:strRef>
              <c:f>GRD!$A$4</c:f>
              <c:strCache>
                <c:ptCount val="1"/>
                <c:pt idx="0">
                  <c:v>Hessequa</c:v>
                </c:pt>
              </c:strCache>
            </c:strRef>
          </c:tx>
          <c:spPr>
            <a:solidFill>
              <a:srgbClr val="890C58"/>
            </a:solidFill>
            <a:ln w="25400"/>
          </c:spPr>
          <c:invertIfNegative val="0"/>
          <c:dPt>
            <c:idx val="0"/>
            <c:invertIfNegative val="0"/>
            <c:bubble3D val="0"/>
            <c:spPr>
              <a:solidFill>
                <a:srgbClr val="890C58"/>
              </a:solidFill>
              <a:ln w="25400">
                <a:noFill/>
              </a:ln>
              <a:effectLst/>
            </c:spPr>
            <c:extLst>
              <c:ext xmlns:c16="http://schemas.microsoft.com/office/drawing/2014/chart" uri="{C3380CC4-5D6E-409C-BE32-E72D297353CC}">
                <c16:uniqueId val="{00000004-CEC5-432C-924F-A5F5A7494409}"/>
              </c:ext>
            </c:extLst>
          </c:dPt>
          <c:dLbls>
            <c:dLbl>
              <c:idx val="0"/>
              <c:layout>
                <c:manualLayout>
                  <c:x val="-2.9991406989591862E-2"/>
                  <c:y val="2.0232474316108515E-2"/>
                </c:manualLayout>
              </c:layout>
              <c:tx>
                <c:rich>
                  <a:bodyPr/>
                  <a:lstStyle/>
                  <a:p>
                    <a:fld id="{FBF1C380-05CE-41E1-A85A-19E86CF95BAF}" type="SERIESNAME">
                      <a:rPr lang="en-US"/>
                      <a:pPr/>
                      <a:t>[SERIES NAME]</a:t>
                    </a:fld>
                    <a:r>
                      <a:rPr lang="en-US" baseline="0" dirty="0"/>
                      <a:t>
15 875</a:t>
                    </a:r>
                  </a:p>
                </c:rich>
              </c:tx>
              <c:showLegendKey val="0"/>
              <c:showVal val="0"/>
              <c:showCatName val="0"/>
              <c:showSerName val="1"/>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CEC5-432C-924F-A5F5A7494409}"/>
                </c:ext>
              </c:extLst>
            </c:dLbl>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rgbClr val="890C58"/>
                    </a:solidFill>
                    <a:latin typeface="Roboto" panose="02000000000000000000" pitchFamily="2" charset="0"/>
                    <a:ea typeface="Roboto" panose="02000000000000000000" pitchFamily="2" charset="0"/>
                    <a:cs typeface="Roboto" panose="02000000000000000000" pitchFamily="2" charset="0"/>
                  </a:defRPr>
                </a:pPr>
                <a:endParaRPr lang="en-US"/>
              </a:p>
            </c:txP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ext>
            </c:extLst>
          </c:dLbls>
          <c:xVal>
            <c:numRef>
              <c:f>GRD!$K$4</c:f>
              <c:numCache>
                <c:formatCode>0.0%</c:formatCode>
                <c:ptCount val="1"/>
                <c:pt idx="0">
                  <c:v>1.2703095549554817E-4</c:v>
                </c:pt>
              </c:numCache>
            </c:numRef>
          </c:xVal>
          <c:yVal>
            <c:numRef>
              <c:f>GRD!$K$32</c:f>
              <c:numCache>
                <c:formatCode>0.0%</c:formatCode>
                <c:ptCount val="1"/>
                <c:pt idx="0">
                  <c:v>7.6640898566396063E-3</c:v>
                </c:pt>
              </c:numCache>
            </c:numRef>
          </c:yVal>
          <c:bubbleSize>
            <c:numRef>
              <c:f>GRD!$C$32</c:f>
              <c:numCache>
                <c:formatCode>_-* #\ ##0_-;\-* #\ ##0_-;_-* "-"??_-;_-@_-</c:formatCode>
                <c:ptCount val="1"/>
                <c:pt idx="0">
                  <c:v>15626.483024624755</c:v>
                </c:pt>
              </c:numCache>
            </c:numRef>
          </c:bubbleSize>
          <c:bubble3D val="0"/>
          <c:extLst>
            <c:ext xmlns:c16="http://schemas.microsoft.com/office/drawing/2014/chart" uri="{C3380CC4-5D6E-409C-BE32-E72D297353CC}">
              <c16:uniqueId val="{00000005-CEC5-432C-924F-A5F5A7494409}"/>
            </c:ext>
          </c:extLst>
        </c:ser>
        <c:ser>
          <c:idx val="2"/>
          <c:order val="2"/>
          <c:tx>
            <c:strRef>
              <c:f>GRD!$A$5</c:f>
              <c:strCache>
                <c:ptCount val="1"/>
                <c:pt idx="0">
                  <c:v>Mossel Bay</c:v>
                </c:pt>
              </c:strCache>
            </c:strRef>
          </c:tx>
          <c:spPr>
            <a:ln w="25400">
              <a:noFill/>
            </a:ln>
          </c:spPr>
          <c:invertIfNegative val="0"/>
          <c:dLbls>
            <c:dLbl>
              <c:idx val="0"/>
              <c:layout>
                <c:manualLayout>
                  <c:x val="-0.14067298237680129"/>
                  <c:y val="-0.13358451339505301"/>
                </c:manualLayout>
              </c:layout>
              <c:tx>
                <c:rich>
                  <a:bodyPr/>
                  <a:lstStyle/>
                  <a:p>
                    <a:r>
                      <a:rPr lang="en-US" dirty="0"/>
                      <a:t>Mossel Bay</a:t>
                    </a:r>
                  </a:p>
                  <a:p>
                    <a:r>
                      <a:rPr lang="en-US" dirty="0"/>
                      <a:t>32 272</a:t>
                    </a:r>
                  </a:p>
                </c:rich>
              </c:tx>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6-CEC5-432C-924F-A5F5A7494409}"/>
                </c:ext>
              </c:extLst>
            </c:dLbl>
            <c:spPr>
              <a:solidFill>
                <a:schemeClr val="bg1"/>
              </a:solidFill>
              <a:ln>
                <a:noFill/>
              </a:ln>
              <a:effectLst/>
            </c:spPr>
            <c:txPr>
              <a:bodyPr rot="0" spcFirstLastPara="1" vertOverflow="ellipsis" vert="horz" wrap="square" lIns="38100" tIns="19050" rIns="38100" bIns="19050" anchor="ctr" anchorCtr="0">
                <a:spAutoFit/>
              </a:bodyPr>
              <a:lstStyle/>
              <a:p>
                <a:pPr algn="ctr">
                  <a:defRPr lang="en-US" sz="500" b="1" i="0" u="none" strike="noStrike" kern="1200" baseline="0">
                    <a:solidFill>
                      <a:srgbClr val="BDE31B"/>
                    </a:solidFill>
                    <a:latin typeface="Roboto" panose="02000000000000000000" pitchFamily="2" charset="0"/>
                    <a:ea typeface="Roboto" panose="02000000000000000000" pitchFamily="2" charset="0"/>
                    <a:cs typeface="Roboto" panose="02000000000000000000" pitchFamily="2" charset="0"/>
                  </a:defRPr>
                </a:pPr>
                <a:endParaRPr lang="en-US"/>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15:leaderLines>
                  <c:spPr>
                    <a:ln w="9525" cap="flat" cmpd="sng" algn="ctr">
                      <a:noFill/>
                      <a:round/>
                    </a:ln>
                    <a:effectLst/>
                  </c:spPr>
                </c15:leaderLines>
              </c:ext>
            </c:extLst>
          </c:dLbls>
          <c:xVal>
            <c:numRef>
              <c:f>GRD!$K$5</c:f>
              <c:numCache>
                <c:formatCode>0.0%</c:formatCode>
                <c:ptCount val="1"/>
                <c:pt idx="0">
                  <c:v>7.5774788183761085E-3</c:v>
                </c:pt>
              </c:numCache>
            </c:numRef>
          </c:xVal>
          <c:yVal>
            <c:numRef>
              <c:f>GRD!$K$33</c:f>
              <c:numCache>
                <c:formatCode>0.0%</c:formatCode>
                <c:ptCount val="1"/>
                <c:pt idx="0">
                  <c:v>1.7514889501446775E-2</c:v>
                </c:pt>
              </c:numCache>
            </c:numRef>
          </c:yVal>
          <c:bubbleSize>
            <c:numRef>
              <c:f>GRD!$C$37</c:f>
              <c:numCache>
                <c:formatCode>_-* #\ ##0_-;\-* #\ ##0_-;_-* "-"??_-;_-@_-</c:formatCode>
                <c:ptCount val="1"/>
                <c:pt idx="0">
                  <c:v>24444.227334189243</c:v>
                </c:pt>
              </c:numCache>
            </c:numRef>
          </c:bubbleSize>
          <c:bubble3D val="0"/>
          <c:extLst>
            <c:ext xmlns:c16="http://schemas.microsoft.com/office/drawing/2014/chart" uri="{C3380CC4-5D6E-409C-BE32-E72D297353CC}">
              <c16:uniqueId val="{00000007-CEC5-432C-924F-A5F5A7494409}"/>
            </c:ext>
          </c:extLst>
        </c:ser>
        <c:ser>
          <c:idx val="3"/>
          <c:order val="3"/>
          <c:tx>
            <c:strRef>
              <c:f>GRD!$A$9</c:f>
              <c:strCache>
                <c:ptCount val="1"/>
                <c:pt idx="0">
                  <c:v>Knysna</c:v>
                </c:pt>
              </c:strCache>
            </c:strRef>
          </c:tx>
          <c:spPr>
            <a:solidFill>
              <a:srgbClr val="8D6E97"/>
            </a:solidFill>
            <a:ln w="25400"/>
          </c:spPr>
          <c:invertIfNegative val="0"/>
          <c:dPt>
            <c:idx val="0"/>
            <c:invertIfNegative val="0"/>
            <c:bubble3D val="0"/>
            <c:spPr>
              <a:solidFill>
                <a:srgbClr val="8D6E97"/>
              </a:solidFill>
              <a:ln w="25400">
                <a:noFill/>
              </a:ln>
              <a:effectLst/>
            </c:spPr>
            <c:extLst>
              <c:ext xmlns:c16="http://schemas.microsoft.com/office/drawing/2014/chart" uri="{C3380CC4-5D6E-409C-BE32-E72D297353CC}">
                <c16:uniqueId val="{00000009-CEC5-432C-924F-A5F5A7494409}"/>
              </c:ext>
            </c:extLst>
          </c:dPt>
          <c:dLbls>
            <c:dLbl>
              <c:idx val="0"/>
              <c:layout>
                <c:manualLayout>
                  <c:x val="-5.9982813979183723E-2"/>
                  <c:y val="-8.09298972644341E-2"/>
                </c:manualLayout>
              </c:layout>
              <c:tx>
                <c:rich>
                  <a:bodyPr/>
                  <a:lstStyle/>
                  <a:p>
                    <a:fld id="{453E2213-7BB7-4547-9E98-8B8B471119C3}" type="SERIESNAME">
                      <a:rPr lang="en-US"/>
                      <a:pPr/>
                      <a:t>[SERIES NAME]</a:t>
                    </a:fld>
                    <a:r>
                      <a:rPr lang="en-US" baseline="0" dirty="0"/>
                      <a:t>
25 919</a:t>
                    </a:r>
                  </a:p>
                </c:rich>
              </c:tx>
              <c:showLegendKey val="0"/>
              <c:showVal val="0"/>
              <c:showCatName val="0"/>
              <c:showSerName val="1"/>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CEC5-432C-924F-A5F5A7494409}"/>
                </c:ext>
              </c:extLst>
            </c:dLbl>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rgbClr val="8D6E97"/>
                    </a:solidFill>
                    <a:latin typeface="Roboto" panose="02000000000000000000" pitchFamily="2" charset="0"/>
                    <a:ea typeface="Roboto" panose="02000000000000000000" pitchFamily="2" charset="0"/>
                    <a:cs typeface="Roboto" panose="02000000000000000000" pitchFamily="2" charset="0"/>
                  </a:defRPr>
                </a:pPr>
                <a:endParaRPr lang="en-US"/>
              </a:p>
            </c:txP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ext>
            </c:extLst>
          </c:dLbls>
          <c:xVal>
            <c:numRef>
              <c:f>GRD!$K$9</c:f>
              <c:numCache>
                <c:formatCode>0.0%</c:formatCode>
                <c:ptCount val="1"/>
                <c:pt idx="0">
                  <c:v>1.0052010325815243E-2</c:v>
                </c:pt>
              </c:numCache>
            </c:numRef>
          </c:xVal>
          <c:yVal>
            <c:numRef>
              <c:f>GRD!$K$37</c:f>
              <c:numCache>
                <c:formatCode>0.0%</c:formatCode>
                <c:ptCount val="1"/>
                <c:pt idx="0">
                  <c:v>1.9661210964801171E-2</c:v>
                </c:pt>
              </c:numCache>
            </c:numRef>
          </c:yVal>
          <c:bubbleSize>
            <c:numRef>
              <c:f>GRD!$C$37</c:f>
              <c:numCache>
                <c:formatCode>_-* #\ ##0_-;\-* #\ ##0_-;_-* "-"??_-;_-@_-</c:formatCode>
                <c:ptCount val="1"/>
                <c:pt idx="0">
                  <c:v>24444.227334189243</c:v>
                </c:pt>
              </c:numCache>
            </c:numRef>
          </c:bubbleSize>
          <c:bubble3D val="0"/>
          <c:extLst>
            <c:ext xmlns:c16="http://schemas.microsoft.com/office/drawing/2014/chart" uri="{C3380CC4-5D6E-409C-BE32-E72D297353CC}">
              <c16:uniqueId val="{0000000A-CEC5-432C-924F-A5F5A7494409}"/>
            </c:ext>
          </c:extLst>
        </c:ser>
        <c:ser>
          <c:idx val="5"/>
          <c:order val="4"/>
          <c:tx>
            <c:strRef>
              <c:f>GRD!$A$33</c:f>
              <c:strCache>
                <c:ptCount val="1"/>
                <c:pt idx="0">
                  <c:v>Mossel Bay</c:v>
                </c:pt>
              </c:strCache>
            </c:strRef>
          </c:tx>
          <c:spPr>
            <a:solidFill>
              <a:srgbClr val="BDE31B"/>
            </a:solidFill>
            <a:ln w="25400">
              <a:noFill/>
            </a:ln>
          </c:spPr>
          <c:invertIfNegative val="0"/>
          <c:dPt>
            <c:idx val="0"/>
            <c:invertIfNegative val="0"/>
            <c:bubble3D val="0"/>
            <c:extLst>
              <c:ext xmlns:c16="http://schemas.microsoft.com/office/drawing/2014/chart" uri="{C3380CC4-5D6E-409C-BE32-E72D297353CC}">
                <c16:uniqueId val="{0000000B-CEC5-432C-924F-A5F5A7494409}"/>
              </c:ext>
            </c:extLst>
          </c:dPt>
          <c:xVal>
            <c:numRef>
              <c:f>GRD!$K$5</c:f>
              <c:numCache>
                <c:formatCode>0.0%</c:formatCode>
                <c:ptCount val="1"/>
                <c:pt idx="0">
                  <c:v>7.5774788183761085E-3</c:v>
                </c:pt>
              </c:numCache>
            </c:numRef>
          </c:xVal>
          <c:yVal>
            <c:numRef>
              <c:f>GRD!$K$33</c:f>
              <c:numCache>
                <c:formatCode>0.0%</c:formatCode>
                <c:ptCount val="1"/>
                <c:pt idx="0">
                  <c:v>1.7514889501446775E-2</c:v>
                </c:pt>
              </c:numCache>
            </c:numRef>
          </c:yVal>
          <c:bubbleSize>
            <c:numRef>
              <c:f>GRD!$C$33</c:f>
              <c:numCache>
                <c:formatCode>_-* #\ ##0_-;\-* #\ ##0_-;_-* "-"??_-;_-@_-</c:formatCode>
                <c:ptCount val="1"/>
                <c:pt idx="0">
                  <c:v>31158.79417280449</c:v>
                </c:pt>
              </c:numCache>
            </c:numRef>
          </c:bubbleSize>
          <c:bubble3D val="0"/>
          <c:extLst>
            <c:ext xmlns:c16="http://schemas.microsoft.com/office/drawing/2014/chart" uri="{C3380CC4-5D6E-409C-BE32-E72D297353CC}">
              <c16:uniqueId val="{0000000C-CEC5-432C-924F-A5F5A7494409}"/>
            </c:ext>
          </c:extLst>
        </c:ser>
        <c:ser>
          <c:idx val="6"/>
          <c:order val="5"/>
          <c:tx>
            <c:strRef>
              <c:f>GRD!$A$6</c:f>
              <c:strCache>
                <c:ptCount val="1"/>
                <c:pt idx="0">
                  <c:v>George</c:v>
                </c:pt>
              </c:strCache>
            </c:strRef>
          </c:tx>
          <c:spPr>
            <a:solidFill>
              <a:srgbClr val="007DBA"/>
            </a:solidFill>
            <a:ln w="25400"/>
          </c:spPr>
          <c:invertIfNegative val="0"/>
          <c:dPt>
            <c:idx val="0"/>
            <c:invertIfNegative val="0"/>
            <c:bubble3D val="0"/>
            <c:spPr>
              <a:solidFill>
                <a:srgbClr val="007DBA"/>
              </a:solidFill>
              <a:ln w="25400">
                <a:noFill/>
              </a:ln>
            </c:spPr>
            <c:extLst>
              <c:ext xmlns:c16="http://schemas.microsoft.com/office/drawing/2014/chart" uri="{C3380CC4-5D6E-409C-BE32-E72D297353CC}">
                <c16:uniqueId val="{0000000E-CEC5-432C-924F-A5F5A7494409}"/>
              </c:ext>
            </c:extLst>
          </c:dPt>
          <c:dLbls>
            <c:dLbl>
              <c:idx val="0"/>
              <c:layout>
                <c:manualLayout>
                  <c:x val="-2.4913531172318776E-2"/>
                  <c:y val="7.2596746474750229E-2"/>
                </c:manualLayout>
              </c:layout>
              <c:tx>
                <c:rich>
                  <a:bodyPr/>
                  <a:lstStyle/>
                  <a:p>
                    <a:fld id="{D76E2289-43E6-4B49-B665-C33688BCE41D}" type="SERIESNAME">
                      <a:rPr lang="en-US"/>
                      <a:pPr/>
                      <a:t>[SERIES NAME]</a:t>
                    </a:fld>
                    <a:r>
                      <a:rPr lang="en-US" baseline="0" dirty="0"/>
                      <a:t>
64 634</a:t>
                    </a:r>
                  </a:p>
                </c:rich>
              </c:tx>
              <c:dLblPos val="r"/>
              <c:showLegendKey val="0"/>
              <c:showVal val="0"/>
              <c:showCatName val="0"/>
              <c:showSerName val="1"/>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CEC5-432C-924F-A5F5A7494409}"/>
                </c:ext>
              </c:extLst>
            </c:dLbl>
            <c:spPr>
              <a:noFill/>
              <a:ln>
                <a:noFill/>
              </a:ln>
              <a:effectLst/>
            </c:spPr>
            <c:txPr>
              <a:bodyPr wrap="square" lIns="38100" tIns="19050" rIns="38100" bIns="19050" anchor="ctr">
                <a:spAutoFit/>
              </a:bodyPr>
              <a:lstStyle/>
              <a:p>
                <a:pPr>
                  <a:defRPr sz="500" b="1">
                    <a:solidFill>
                      <a:srgbClr val="007DBA"/>
                    </a:solidFill>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0"/>
              </c:ext>
            </c:extLst>
          </c:dLbls>
          <c:xVal>
            <c:numRef>
              <c:f>GRD!$K$34</c:f>
              <c:numCache>
                <c:formatCode>0.0%</c:formatCode>
                <c:ptCount val="1"/>
                <c:pt idx="0">
                  <c:v>2.0661249687530799E-2</c:v>
                </c:pt>
              </c:numCache>
            </c:numRef>
          </c:xVal>
          <c:yVal>
            <c:numRef>
              <c:f>GRD!$K$34</c:f>
              <c:numCache>
                <c:formatCode>0.0%</c:formatCode>
                <c:ptCount val="1"/>
                <c:pt idx="0">
                  <c:v>2.0661249687530799E-2</c:v>
                </c:pt>
              </c:numCache>
            </c:numRef>
          </c:yVal>
          <c:bubbleSize>
            <c:numRef>
              <c:f>GRD!$C$34</c:f>
              <c:numCache>
                <c:formatCode>_-* #\ ##0_-;\-* #\ ##0_-;_-* "-"??_-;_-@_-</c:formatCode>
                <c:ptCount val="1"/>
                <c:pt idx="0">
                  <c:v>62040.831172880484</c:v>
                </c:pt>
              </c:numCache>
            </c:numRef>
          </c:bubbleSize>
          <c:bubble3D val="0"/>
          <c:extLst>
            <c:ext xmlns:c16="http://schemas.microsoft.com/office/drawing/2014/chart" uri="{C3380CC4-5D6E-409C-BE32-E72D297353CC}">
              <c16:uniqueId val="{0000000F-CEC5-432C-924F-A5F5A7494409}"/>
            </c:ext>
          </c:extLst>
        </c:ser>
        <c:ser>
          <c:idx val="7"/>
          <c:order val="6"/>
          <c:tx>
            <c:strRef>
              <c:f>GRD!$A$35</c:f>
              <c:strCache>
                <c:ptCount val="1"/>
                <c:pt idx="0">
                  <c:v>Oudtshoorn</c:v>
                </c:pt>
              </c:strCache>
            </c:strRef>
          </c:tx>
          <c:spPr>
            <a:solidFill>
              <a:srgbClr val="B9A5BF"/>
            </a:solidFill>
            <a:ln w="25400"/>
          </c:spPr>
          <c:invertIfNegative val="0"/>
          <c:dPt>
            <c:idx val="0"/>
            <c:invertIfNegative val="0"/>
            <c:bubble3D val="0"/>
            <c:spPr>
              <a:solidFill>
                <a:srgbClr val="B9A5BF"/>
              </a:solidFill>
              <a:ln w="25400">
                <a:noFill/>
              </a:ln>
            </c:spPr>
            <c:extLst>
              <c:ext xmlns:c16="http://schemas.microsoft.com/office/drawing/2014/chart" uri="{C3380CC4-5D6E-409C-BE32-E72D297353CC}">
                <c16:uniqueId val="{00000011-CEC5-432C-924F-A5F5A7494409}"/>
              </c:ext>
            </c:extLst>
          </c:dPt>
          <c:dLbls>
            <c:dLbl>
              <c:idx val="0"/>
              <c:layout>
                <c:manualLayout>
                  <c:x val="-0.213688774800842"/>
                  <c:y val="-4.0464948632217029E-2"/>
                </c:manualLayout>
              </c:layout>
              <c:tx>
                <c:rich>
                  <a:bodyPr/>
                  <a:lstStyle/>
                  <a:p>
                    <a:fld id="{21A5305D-D1E0-4C02-B886-CC0BD953B66B}" type="SERIESNAME">
                      <a:rPr lang="en-US"/>
                      <a:pPr/>
                      <a:t>[SERIES NAME]</a:t>
                    </a:fld>
                    <a:r>
                      <a:rPr lang="en-US" baseline="0" dirty="0"/>
                      <a:t>
20 669</a:t>
                    </a:r>
                  </a:p>
                </c:rich>
              </c:tx>
              <c:showLegendKey val="0"/>
              <c:showVal val="0"/>
              <c:showCatName val="0"/>
              <c:showSerName val="1"/>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CEC5-432C-924F-A5F5A7494409}"/>
                </c:ext>
              </c:extLst>
            </c:dLbl>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rgbClr val="B9A5BF"/>
                    </a:solidFill>
                    <a:latin typeface="Roboto" panose="02000000000000000000" pitchFamily="2" charset="0"/>
                    <a:ea typeface="Roboto" panose="02000000000000000000" pitchFamily="2" charset="0"/>
                    <a:cs typeface="Roboto" panose="02000000000000000000" pitchFamily="2" charset="0"/>
                  </a:defRPr>
                </a:pPr>
                <a:endParaRPr lang="en-US"/>
              </a:p>
            </c:txP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ext>
            </c:extLst>
          </c:dLbls>
          <c:xVal>
            <c:numRef>
              <c:f>GRD!$K$7</c:f>
              <c:numCache>
                <c:formatCode>0.0%</c:formatCode>
                <c:ptCount val="1"/>
                <c:pt idx="0">
                  <c:v>-6.0188565679302666E-3</c:v>
                </c:pt>
              </c:numCache>
            </c:numRef>
          </c:xVal>
          <c:yVal>
            <c:numRef>
              <c:f>GRD!$K$35</c:f>
              <c:numCache>
                <c:formatCode>0.0%</c:formatCode>
                <c:ptCount val="1"/>
                <c:pt idx="0">
                  <c:v>1.191254017786078E-3</c:v>
                </c:pt>
              </c:numCache>
            </c:numRef>
          </c:yVal>
          <c:bubbleSize>
            <c:numRef>
              <c:f>GRD!$C$35</c:f>
              <c:numCache>
                <c:formatCode>_-* #\ ##0_-;\-* #\ ##0_-;_-* "-"??_-;_-@_-</c:formatCode>
                <c:ptCount val="1"/>
                <c:pt idx="0">
                  <c:v>20626.156648938977</c:v>
                </c:pt>
              </c:numCache>
            </c:numRef>
          </c:bubbleSize>
          <c:bubble3D val="0"/>
          <c:extLst>
            <c:ext xmlns:c16="http://schemas.microsoft.com/office/drawing/2014/chart" uri="{C3380CC4-5D6E-409C-BE32-E72D297353CC}">
              <c16:uniqueId val="{00000012-CEC5-432C-924F-A5F5A7494409}"/>
            </c:ext>
          </c:extLst>
        </c:ser>
        <c:ser>
          <c:idx val="8"/>
          <c:order val="7"/>
          <c:tx>
            <c:strRef>
              <c:f>GRD!$A$8</c:f>
              <c:strCache>
                <c:ptCount val="1"/>
                <c:pt idx="0">
                  <c:v>Bitou</c:v>
                </c:pt>
              </c:strCache>
            </c:strRef>
          </c:tx>
          <c:spPr>
            <a:solidFill>
              <a:srgbClr val="34AB8F"/>
            </a:solidFill>
            <a:ln w="25400"/>
          </c:spPr>
          <c:invertIfNegative val="0"/>
          <c:dPt>
            <c:idx val="0"/>
            <c:invertIfNegative val="0"/>
            <c:bubble3D val="0"/>
            <c:spPr>
              <a:solidFill>
                <a:srgbClr val="34AB8F"/>
              </a:solidFill>
              <a:ln w="25400">
                <a:noFill/>
              </a:ln>
            </c:spPr>
            <c:extLst>
              <c:ext xmlns:c16="http://schemas.microsoft.com/office/drawing/2014/chart" uri="{C3380CC4-5D6E-409C-BE32-E72D297353CC}">
                <c16:uniqueId val="{00000014-CEC5-432C-924F-A5F5A7494409}"/>
              </c:ext>
            </c:extLst>
          </c:dPt>
          <c:dLbls>
            <c:dLbl>
              <c:idx val="0"/>
              <c:layout>
                <c:manualLayout>
                  <c:x val="-4.5165405856648751E-2"/>
                  <c:y val="6.2847322482938756E-2"/>
                </c:manualLayout>
              </c:layout>
              <c:tx>
                <c:rich>
                  <a:bodyPr/>
                  <a:lstStyle/>
                  <a:p>
                    <a:fld id="{918C64E3-D6AF-43C9-9E01-24752E748B20}" type="SERIESNAME">
                      <a:rPr lang="en-US"/>
                      <a:pPr/>
                      <a:t>[SERIES NAME]</a:t>
                    </a:fld>
                    <a:r>
                      <a:rPr lang="en-US" baseline="0" dirty="0"/>
                      <a:t>
26 330</a:t>
                    </a:r>
                  </a:p>
                </c:rich>
              </c:tx>
              <c:dLblPos val="r"/>
              <c:showLegendKey val="0"/>
              <c:showVal val="0"/>
              <c:showCatName val="0"/>
              <c:showSerName val="1"/>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CEC5-432C-924F-A5F5A7494409}"/>
                </c:ext>
              </c:extLst>
            </c:dLbl>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rgbClr val="34AB8F"/>
                    </a:solidFill>
                    <a:latin typeface="Roboto" panose="02000000000000000000" pitchFamily="2" charset="0"/>
                    <a:ea typeface="Roboto" panose="02000000000000000000" pitchFamily="2" charset="0"/>
                    <a:cs typeface="Roboto" panose="02000000000000000000" pitchFamily="2" charset="0"/>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0"/>
              </c:ext>
            </c:extLst>
          </c:dLbls>
          <c:xVal>
            <c:numRef>
              <c:f>GRD!$K$8</c:f>
              <c:numCache>
                <c:formatCode>0.0%</c:formatCode>
                <c:ptCount val="1"/>
                <c:pt idx="0">
                  <c:v>2.908397166114237E-2</c:v>
                </c:pt>
              </c:numCache>
            </c:numRef>
          </c:xVal>
          <c:yVal>
            <c:numRef>
              <c:f>GRD!$K$36</c:f>
              <c:numCache>
                <c:formatCode>0.0%</c:formatCode>
                <c:ptCount val="1"/>
                <c:pt idx="0">
                  <c:v>4.0607787120491581E-2</c:v>
                </c:pt>
              </c:numCache>
            </c:numRef>
          </c:yVal>
          <c:bubbleSize>
            <c:numRef>
              <c:f>GRD!$C$36</c:f>
              <c:numCache>
                <c:formatCode>_-* #\ ##0_-;\-* #\ ##0_-;_-* "-"??_-;_-@_-</c:formatCode>
                <c:ptCount val="1"/>
                <c:pt idx="0">
                  <c:v>24327.887558033581</c:v>
                </c:pt>
              </c:numCache>
            </c:numRef>
          </c:bubbleSize>
          <c:bubble3D val="0"/>
          <c:extLst>
            <c:ext xmlns:c16="http://schemas.microsoft.com/office/drawing/2014/chart" uri="{C3380CC4-5D6E-409C-BE32-E72D297353CC}">
              <c16:uniqueId val="{00000015-CEC5-432C-924F-A5F5A7494409}"/>
            </c:ext>
          </c:extLst>
        </c:ser>
        <c:dLbls>
          <c:showLegendKey val="0"/>
          <c:showVal val="0"/>
          <c:showCatName val="0"/>
          <c:showSerName val="0"/>
          <c:showPercent val="0"/>
          <c:showBubbleSize val="0"/>
        </c:dLbls>
        <c:bubbleScale val="100"/>
        <c:showNegBubbles val="0"/>
        <c:axId val="371003167"/>
        <c:axId val="371000287"/>
      </c:bubbleChart>
      <c:valAx>
        <c:axId val="371003167"/>
        <c:scaling>
          <c:orientation val="minMax"/>
        </c:scaling>
        <c:delete val="0"/>
        <c:axPos val="b"/>
        <c:title>
          <c:tx>
            <c:rich>
              <a:bodyPr rot="0" spcFirstLastPara="1" vertOverflow="ellipsis" vert="horz" wrap="square" anchor="ctr" anchorCtr="1"/>
              <a:lstStyle/>
              <a:p>
                <a:pPr>
                  <a:defRPr sz="400" b="0" i="0" u="none" strike="noStrike" kern="1200" baseline="0">
                    <a:solidFill>
                      <a:srgbClr val="595959"/>
                    </a:solidFill>
                    <a:latin typeface="Roboto" panose="02000000000000000000" pitchFamily="2" charset="0"/>
                    <a:ea typeface="Roboto" panose="02000000000000000000" pitchFamily="2" charset="0"/>
                    <a:cs typeface="Roboto" panose="02000000000000000000" pitchFamily="2" charset="0"/>
                  </a:defRPr>
                </a:pPr>
                <a:r>
                  <a:rPr lang="en-US" sz="400">
                    <a:solidFill>
                      <a:srgbClr val="595959"/>
                    </a:solidFill>
                  </a:rPr>
                  <a:t>Population growth 2022 -2023</a:t>
                </a:r>
              </a:p>
            </c:rich>
          </c:tx>
          <c:layout>
            <c:manualLayout>
              <c:xMode val="edge"/>
              <c:yMode val="edge"/>
              <c:x val="0.70342247413167347"/>
              <c:y val="0.54463391368937986"/>
            </c:manualLayout>
          </c:layout>
          <c:overlay val="0"/>
          <c:spPr>
            <a:noFill/>
            <a:ln>
              <a:noFill/>
            </a:ln>
            <a:effectLst/>
          </c:spPr>
        </c:title>
        <c:numFmt formatCode="0.0%"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solidFill>
                <a:latin typeface="Century Gothic" panose="020B0502020202020204" pitchFamily="34" charset="0"/>
                <a:ea typeface="Roboto" panose="02000000000000000000" pitchFamily="2" charset="0"/>
                <a:cs typeface="Roboto" panose="02000000000000000000" pitchFamily="2" charset="0"/>
              </a:defRPr>
            </a:pPr>
            <a:endParaRPr lang="en-US"/>
          </a:p>
        </c:txPr>
        <c:crossAx val="371000287"/>
        <c:crosses val="autoZero"/>
        <c:crossBetween val="midCat"/>
      </c:valAx>
      <c:valAx>
        <c:axId val="371000287"/>
        <c:scaling>
          <c:orientation val="minMax"/>
        </c:scaling>
        <c:delete val="0"/>
        <c:axPos val="l"/>
        <c:title>
          <c:tx>
            <c:rich>
              <a:bodyPr rot="-5400000" spcFirstLastPara="1" vertOverflow="ellipsis" vert="horz" wrap="square" anchor="ctr" anchorCtr="1"/>
              <a:lstStyle/>
              <a:p>
                <a:pPr>
                  <a:defRPr sz="400" b="0" i="0" u="none" strike="noStrike" kern="1200" baseline="0">
                    <a:solidFill>
                      <a:srgbClr val="595959"/>
                    </a:solidFill>
                    <a:latin typeface="Roboto" panose="02000000000000000000" pitchFamily="2" charset="0"/>
                    <a:ea typeface="Roboto" panose="02000000000000000000" pitchFamily="2" charset="0"/>
                    <a:cs typeface="Roboto" panose="02000000000000000000" pitchFamily="2" charset="0"/>
                  </a:defRPr>
                </a:pPr>
                <a:r>
                  <a:rPr lang="en-US" sz="400">
                    <a:solidFill>
                      <a:srgbClr val="595959"/>
                    </a:solidFill>
                  </a:rPr>
                  <a:t>Household growth 2022 - 2023</a:t>
                </a:r>
              </a:p>
            </c:rich>
          </c:tx>
          <c:layout>
            <c:manualLayout>
              <c:xMode val="edge"/>
              <c:yMode val="edge"/>
              <c:x val="0.37091134616843541"/>
              <c:y val="0.11208591632597384"/>
            </c:manualLayout>
          </c:layout>
          <c:overlay val="0"/>
          <c:spPr>
            <a:noFill/>
            <a:ln>
              <a:noFill/>
            </a:ln>
            <a:effectLst/>
          </c:spPr>
        </c:title>
        <c:numFmt formatCode="0.0%"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solidFill>
                <a:latin typeface="Century Gothic" panose="020B0502020202020204" pitchFamily="34" charset="0"/>
                <a:ea typeface="Roboto" panose="02000000000000000000" pitchFamily="2" charset="0"/>
                <a:cs typeface="Roboto" panose="02000000000000000000" pitchFamily="2" charset="0"/>
              </a:defRPr>
            </a:pPr>
            <a:endParaRPr lang="en-US"/>
          </a:p>
        </c:txPr>
        <c:crossAx val="371003167"/>
        <c:crosses val="autoZero"/>
        <c:crossBetween val="midCat"/>
      </c:valAx>
    </c:plotArea>
    <c:plotVisOnly val="1"/>
    <c:dispBlanksAs val="gap"/>
    <c:showDLblsOverMax val="0"/>
    <c:extLst/>
  </c:chart>
  <c:spPr>
    <a:noFill/>
    <a:ln w="9525" cap="flat" cmpd="sng" algn="ctr">
      <a:noFill/>
      <a:round/>
    </a:ln>
    <a:effectLst/>
  </c:spPr>
  <c:txPr>
    <a:bodyPr/>
    <a:lstStyle/>
    <a:p>
      <a:pPr>
        <a:defRPr>
          <a:solidFill>
            <a:schemeClr val="tx1"/>
          </a:solidFill>
          <a:latin typeface="Roboto" panose="02000000000000000000" pitchFamily="2" charset="0"/>
          <a:ea typeface="Roboto" panose="02000000000000000000" pitchFamily="2" charset="0"/>
          <a:cs typeface="Roboto" panose="02000000000000000000" pitchFamily="2"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Century Gothic" panose="020B0502020202020204" pitchFamily="34" charset="0"/>
                <a:ea typeface="+mn-ea"/>
                <a:cs typeface="+mn-cs"/>
              </a:defRPr>
            </a:pPr>
            <a:r>
              <a:rPr lang="en-US" sz="1100" b="1">
                <a:solidFill>
                  <a:schemeClr val="tx1"/>
                </a:solidFill>
              </a:rPr>
              <a:t>MALES</a:t>
            </a:r>
          </a:p>
        </c:rich>
      </c:tx>
      <c:layout>
        <c:manualLayout>
          <c:xMode val="edge"/>
          <c:yMode val="edge"/>
          <c:x val="0.73873526928221223"/>
          <c:y val="8.0097434359346659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20021063883850732"/>
          <c:y val="0.16537912785596756"/>
          <c:w val="0.73972189364666296"/>
          <c:h val="0.73206672403595763"/>
        </c:manualLayout>
      </c:layout>
      <c:barChart>
        <c:barDir val="bar"/>
        <c:grouping val="clustered"/>
        <c:varyColors val="0"/>
        <c:ser>
          <c:idx val="0"/>
          <c:order val="0"/>
          <c:spPr>
            <a:solidFill>
              <a:schemeClr val="accent1"/>
            </a:solidFill>
            <a:ln>
              <a:noFill/>
            </a:ln>
            <a:effectLst/>
          </c:spPr>
          <c:invertIfNegative val="0"/>
          <c:val>
            <c:numRef>
              <c:f>'Garden Route'!$B$138:$B$153</c:f>
              <c:numCache>
                <c:formatCode>0</c:formatCode>
                <c:ptCount val="16"/>
                <c:pt idx="0">
                  <c:v>3824.6257468680183</c:v>
                </c:pt>
                <c:pt idx="1">
                  <c:v>4160.655657021719</c:v>
                </c:pt>
                <c:pt idx="2">
                  <c:v>4935.1044176227188</c:v>
                </c:pt>
                <c:pt idx="3">
                  <c:v>4802.9352567407686</c:v>
                </c:pt>
                <c:pt idx="4">
                  <c:v>3252.1015289469037</c:v>
                </c:pt>
                <c:pt idx="5">
                  <c:v>2679.2475509079031</c:v>
                </c:pt>
                <c:pt idx="6">
                  <c:v>2651.9255655537295</c:v>
                </c:pt>
                <c:pt idx="7">
                  <c:v>3451.0840418568332</c:v>
                </c:pt>
                <c:pt idx="8">
                  <c:v>2751.5012776956728</c:v>
                </c:pt>
                <c:pt idx="9">
                  <c:v>2146.1576244061553</c:v>
                </c:pt>
                <c:pt idx="10">
                  <c:v>2545.6196043814421</c:v>
                </c:pt>
                <c:pt idx="11">
                  <c:v>2204.8541219071108</c:v>
                </c:pt>
                <c:pt idx="12">
                  <c:v>1566.1553470732006</c:v>
                </c:pt>
                <c:pt idx="13">
                  <c:v>1407.2332522391876</c:v>
                </c:pt>
                <c:pt idx="14">
                  <c:v>726.51195292683349</c:v>
                </c:pt>
                <c:pt idx="15">
                  <c:v>1429.5890805463941</c:v>
                </c:pt>
              </c:numCache>
            </c:numRef>
          </c:val>
          <c:extLst>
            <c:ext xmlns:c16="http://schemas.microsoft.com/office/drawing/2014/chart" uri="{C3380CC4-5D6E-409C-BE32-E72D297353CC}">
              <c16:uniqueId val="{00000000-35C5-4013-A89B-C1AF7D3D438B}"/>
            </c:ext>
          </c:extLst>
        </c:ser>
        <c:dLbls>
          <c:showLegendKey val="0"/>
          <c:showVal val="0"/>
          <c:showCatName val="0"/>
          <c:showSerName val="0"/>
          <c:showPercent val="0"/>
          <c:showBubbleSize val="0"/>
        </c:dLbls>
        <c:gapWidth val="182"/>
        <c:axId val="2031663872"/>
        <c:axId val="2031655232"/>
      </c:barChart>
      <c:catAx>
        <c:axId val="2031663872"/>
        <c:scaling>
          <c:orientation val="minMax"/>
        </c:scaling>
        <c:delete val="1"/>
        <c:axPos val="r"/>
        <c:majorTickMark val="none"/>
        <c:minorTickMark val="none"/>
        <c:tickLblPos val="nextTo"/>
        <c:crossAx val="2031655232"/>
        <c:crosses val="autoZero"/>
        <c:auto val="1"/>
        <c:lblAlgn val="ctr"/>
        <c:lblOffset val="100"/>
        <c:noMultiLvlLbl val="0"/>
      </c:catAx>
      <c:valAx>
        <c:axId val="2031655232"/>
        <c:scaling>
          <c:orientation val="maxMin"/>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2031663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Century Gothic" panose="020B0502020202020204" pitchFamily="34" charset="0"/>
                <a:ea typeface="+mn-ea"/>
                <a:cs typeface="+mn-cs"/>
              </a:defRPr>
            </a:pPr>
            <a:r>
              <a:rPr lang="en-US" sz="1100" b="1">
                <a:solidFill>
                  <a:schemeClr val="tx1"/>
                </a:solidFill>
              </a:rPr>
              <a:t>FEMALES</a:t>
            </a:r>
          </a:p>
        </c:rich>
      </c:tx>
      <c:layout>
        <c:manualLayout>
          <c:xMode val="edge"/>
          <c:yMode val="edge"/>
          <c:x val="3.1381370837905355E-2"/>
          <c:y val="2.9074814228344129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5.0446343779677112E-2"/>
          <c:y val="0.12423407917383822"/>
          <c:w val="0.86120217562163348"/>
          <c:h val="0.79274262403946494"/>
        </c:manualLayout>
      </c:layout>
      <c:barChart>
        <c:barDir val="bar"/>
        <c:grouping val="clustered"/>
        <c:varyColors val="0"/>
        <c:ser>
          <c:idx val="0"/>
          <c:order val="0"/>
          <c:spPr>
            <a:solidFill>
              <a:srgbClr val="890C58"/>
            </a:solidFill>
            <a:ln>
              <a:noFill/>
            </a:ln>
            <a:effectLst/>
          </c:spPr>
          <c:invertIfNegative val="0"/>
          <c:val>
            <c:numRef>
              <c:f>'Garden Route'!$C$138:$C$153</c:f>
              <c:numCache>
                <c:formatCode>0</c:formatCode>
                <c:ptCount val="16"/>
                <c:pt idx="0">
                  <c:v>3757.3515117469324</c:v>
                </c:pt>
                <c:pt idx="1">
                  <c:v>4048.0252529306431</c:v>
                </c:pt>
                <c:pt idx="2">
                  <c:v>4809.6723104671491</c:v>
                </c:pt>
                <c:pt idx="3">
                  <c:v>4187.6762897961653</c:v>
                </c:pt>
                <c:pt idx="4">
                  <c:v>3071.0097356186375</c:v>
                </c:pt>
                <c:pt idx="5">
                  <c:v>2794.5615853133368</c:v>
                </c:pt>
                <c:pt idx="6">
                  <c:v>2938.2590298818877</c:v>
                </c:pt>
                <c:pt idx="7">
                  <c:v>3853.9690243597947</c:v>
                </c:pt>
                <c:pt idx="8">
                  <c:v>2809.7901003352968</c:v>
                </c:pt>
                <c:pt idx="9">
                  <c:v>2777.6883491872809</c:v>
                </c:pt>
                <c:pt idx="10">
                  <c:v>2901.977057468614</c:v>
                </c:pt>
                <c:pt idx="11">
                  <c:v>2984.2469087749446</c:v>
                </c:pt>
                <c:pt idx="12">
                  <c:v>2344.8009165363378</c:v>
                </c:pt>
                <c:pt idx="13">
                  <c:v>1820.5836421138613</c:v>
                </c:pt>
                <c:pt idx="14">
                  <c:v>1377.9213164009584</c:v>
                </c:pt>
                <c:pt idx="15">
                  <c:v>2125.2711294834749</c:v>
                </c:pt>
              </c:numCache>
            </c:numRef>
          </c:val>
          <c:extLst>
            <c:ext xmlns:c16="http://schemas.microsoft.com/office/drawing/2014/chart" uri="{C3380CC4-5D6E-409C-BE32-E72D297353CC}">
              <c16:uniqueId val="{00000000-A713-4B16-8F74-141E87329FA5}"/>
            </c:ext>
          </c:extLst>
        </c:ser>
        <c:dLbls>
          <c:showLegendKey val="0"/>
          <c:showVal val="0"/>
          <c:showCatName val="0"/>
          <c:showSerName val="0"/>
          <c:showPercent val="0"/>
          <c:showBubbleSize val="0"/>
        </c:dLbls>
        <c:gapWidth val="182"/>
        <c:axId val="2031674912"/>
        <c:axId val="2031663392"/>
      </c:barChart>
      <c:catAx>
        <c:axId val="2031674912"/>
        <c:scaling>
          <c:orientation val="minMax"/>
        </c:scaling>
        <c:delete val="1"/>
        <c:axPos val="l"/>
        <c:numFmt formatCode="General" sourceLinked="1"/>
        <c:majorTickMark val="none"/>
        <c:minorTickMark val="none"/>
        <c:tickLblPos val="nextTo"/>
        <c:crossAx val="2031663392"/>
        <c:crosses val="autoZero"/>
        <c:auto val="1"/>
        <c:lblAlgn val="ctr"/>
        <c:lblOffset val="100"/>
        <c:noMultiLvlLbl val="0"/>
      </c:catAx>
      <c:valAx>
        <c:axId val="20316633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316749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3655023532282"/>
          <c:y val="5.7129794230504204E-2"/>
          <c:w val="0.86861953241982737"/>
          <c:h val="0.57139772519546606"/>
        </c:manualLayout>
      </c:layout>
      <c:barChart>
        <c:barDir val="col"/>
        <c:grouping val="clustered"/>
        <c:varyColors val="0"/>
        <c:ser>
          <c:idx val="0"/>
          <c:order val="0"/>
          <c:tx>
            <c:strRef>
              <c:f>enrolment!$B$34</c:f>
              <c:strCache>
                <c:ptCount val="1"/>
                <c:pt idx="0">
                  <c:v>2020</c:v>
                </c:pt>
              </c:strCache>
            </c:strRef>
          </c:tx>
          <c:spPr>
            <a:solidFill>
              <a:srgbClr val="A67C96"/>
            </a:solidFill>
            <a:ln>
              <a:noFill/>
            </a:ln>
            <a:effectLst/>
          </c:spPr>
          <c:invertIfNegative val="0"/>
          <c:cat>
            <c:strRef>
              <c:f>enrolment!$A$35:$A$42</c:f>
              <c:strCache>
                <c:ptCount val="8"/>
                <c:pt idx="0">
                  <c:v>Garden Route District</c:v>
                </c:pt>
                <c:pt idx="1">
                  <c:v>Kannaland</c:v>
                </c:pt>
                <c:pt idx="2">
                  <c:v>Hessequa</c:v>
                </c:pt>
                <c:pt idx="3">
                  <c:v>Mossel Bay</c:v>
                </c:pt>
                <c:pt idx="4">
                  <c:v>George</c:v>
                </c:pt>
                <c:pt idx="5">
                  <c:v>Oudtshoorn</c:v>
                </c:pt>
                <c:pt idx="6">
                  <c:v>Bitou</c:v>
                </c:pt>
                <c:pt idx="7">
                  <c:v>Knysna</c:v>
                </c:pt>
              </c:strCache>
            </c:strRef>
          </c:cat>
          <c:val>
            <c:numRef>
              <c:f>enrolment!$B$35:$B$42</c:f>
              <c:numCache>
                <c:formatCode>_-* #,##0_-;\-* #,##0_-;_-* "-"??_-;_-@_-</c:formatCode>
                <c:ptCount val="8"/>
                <c:pt idx="0">
                  <c:v>108744</c:v>
                </c:pt>
                <c:pt idx="1">
                  <c:v>4793</c:v>
                </c:pt>
                <c:pt idx="2">
                  <c:v>8635</c:v>
                </c:pt>
                <c:pt idx="3">
                  <c:v>17458</c:v>
                </c:pt>
                <c:pt idx="4">
                  <c:v>37367</c:v>
                </c:pt>
                <c:pt idx="5">
                  <c:v>18898</c:v>
                </c:pt>
                <c:pt idx="6">
                  <c:v>8723</c:v>
                </c:pt>
                <c:pt idx="7">
                  <c:v>12870</c:v>
                </c:pt>
              </c:numCache>
            </c:numRef>
          </c:val>
          <c:extLst>
            <c:ext xmlns:c16="http://schemas.microsoft.com/office/drawing/2014/chart" uri="{C3380CC4-5D6E-409C-BE32-E72D297353CC}">
              <c16:uniqueId val="{00000000-104F-4262-B572-7D872075FC5C}"/>
            </c:ext>
          </c:extLst>
        </c:ser>
        <c:ser>
          <c:idx val="1"/>
          <c:order val="1"/>
          <c:tx>
            <c:strRef>
              <c:f>enrolment!$C$34</c:f>
              <c:strCache>
                <c:ptCount val="1"/>
                <c:pt idx="0">
                  <c:v>2021</c:v>
                </c:pt>
              </c:strCache>
            </c:strRef>
          </c:tx>
          <c:spPr>
            <a:solidFill>
              <a:srgbClr val="7FA9AE"/>
            </a:solidFill>
            <a:ln>
              <a:noFill/>
            </a:ln>
            <a:effectLst/>
          </c:spPr>
          <c:invertIfNegative val="0"/>
          <c:cat>
            <c:strRef>
              <c:f>enrolment!$A$35:$A$42</c:f>
              <c:strCache>
                <c:ptCount val="8"/>
                <c:pt idx="0">
                  <c:v>Garden Route District</c:v>
                </c:pt>
                <c:pt idx="1">
                  <c:v>Kannaland</c:v>
                </c:pt>
                <c:pt idx="2">
                  <c:v>Hessequa</c:v>
                </c:pt>
                <c:pt idx="3">
                  <c:v>Mossel Bay</c:v>
                </c:pt>
                <c:pt idx="4">
                  <c:v>George</c:v>
                </c:pt>
                <c:pt idx="5">
                  <c:v>Oudtshoorn</c:v>
                </c:pt>
                <c:pt idx="6">
                  <c:v>Bitou</c:v>
                </c:pt>
                <c:pt idx="7">
                  <c:v>Knysna</c:v>
                </c:pt>
              </c:strCache>
            </c:strRef>
          </c:cat>
          <c:val>
            <c:numRef>
              <c:f>enrolment!$C$35:$C$42</c:f>
              <c:numCache>
                <c:formatCode>_-* #,##0_-;\-* #,##0_-;_-* "-"??_-;_-@_-</c:formatCode>
                <c:ptCount val="8"/>
                <c:pt idx="0">
                  <c:v>110610</c:v>
                </c:pt>
                <c:pt idx="1">
                  <c:v>4890</c:v>
                </c:pt>
                <c:pt idx="2">
                  <c:v>8595</c:v>
                </c:pt>
                <c:pt idx="3">
                  <c:v>17893</c:v>
                </c:pt>
                <c:pt idx="4">
                  <c:v>38065</c:v>
                </c:pt>
                <c:pt idx="5">
                  <c:v>19158</c:v>
                </c:pt>
                <c:pt idx="6">
                  <c:v>8910</c:v>
                </c:pt>
                <c:pt idx="7">
                  <c:v>13099</c:v>
                </c:pt>
              </c:numCache>
            </c:numRef>
          </c:val>
          <c:extLst>
            <c:ext xmlns:c16="http://schemas.microsoft.com/office/drawing/2014/chart" uri="{C3380CC4-5D6E-409C-BE32-E72D297353CC}">
              <c16:uniqueId val="{00000001-104F-4262-B572-7D872075FC5C}"/>
            </c:ext>
          </c:extLst>
        </c:ser>
        <c:ser>
          <c:idx val="2"/>
          <c:order val="2"/>
          <c:tx>
            <c:strRef>
              <c:f>enrolment!$D$34</c:f>
              <c:strCache>
                <c:ptCount val="1"/>
                <c:pt idx="0">
                  <c:v>2022</c:v>
                </c:pt>
              </c:strCache>
            </c:strRef>
          </c:tx>
          <c:spPr>
            <a:solidFill>
              <a:srgbClr val="007DBA"/>
            </a:solidFill>
            <a:ln>
              <a:noFill/>
            </a:ln>
            <a:effectLst/>
          </c:spPr>
          <c:invertIfNegative val="0"/>
          <c:cat>
            <c:strRef>
              <c:f>enrolment!$A$35:$A$42</c:f>
              <c:strCache>
                <c:ptCount val="8"/>
                <c:pt idx="0">
                  <c:v>Garden Route District</c:v>
                </c:pt>
                <c:pt idx="1">
                  <c:v>Kannaland</c:v>
                </c:pt>
                <c:pt idx="2">
                  <c:v>Hessequa</c:v>
                </c:pt>
                <c:pt idx="3">
                  <c:v>Mossel Bay</c:v>
                </c:pt>
                <c:pt idx="4">
                  <c:v>George</c:v>
                </c:pt>
                <c:pt idx="5">
                  <c:v>Oudtshoorn</c:v>
                </c:pt>
                <c:pt idx="6">
                  <c:v>Bitou</c:v>
                </c:pt>
                <c:pt idx="7">
                  <c:v>Knysna</c:v>
                </c:pt>
              </c:strCache>
            </c:strRef>
          </c:cat>
          <c:val>
            <c:numRef>
              <c:f>enrolment!$D$35:$D$42</c:f>
              <c:numCache>
                <c:formatCode>_-* #,##0_-;\-* #,##0_-;_-* "-"??_-;_-@_-</c:formatCode>
                <c:ptCount val="8"/>
                <c:pt idx="0">
                  <c:v>111336</c:v>
                </c:pt>
                <c:pt idx="1">
                  <c:v>4958</c:v>
                </c:pt>
                <c:pt idx="2">
                  <c:v>8591</c:v>
                </c:pt>
                <c:pt idx="3">
                  <c:v>18079</c:v>
                </c:pt>
                <c:pt idx="4">
                  <c:v>38458</c:v>
                </c:pt>
                <c:pt idx="5">
                  <c:v>19175</c:v>
                </c:pt>
                <c:pt idx="6">
                  <c:v>8941</c:v>
                </c:pt>
                <c:pt idx="7">
                  <c:v>13134</c:v>
                </c:pt>
              </c:numCache>
            </c:numRef>
          </c:val>
          <c:extLst>
            <c:ext xmlns:c16="http://schemas.microsoft.com/office/drawing/2014/chart" uri="{C3380CC4-5D6E-409C-BE32-E72D297353CC}">
              <c16:uniqueId val="{00000002-104F-4262-B572-7D872075FC5C}"/>
            </c:ext>
          </c:extLst>
        </c:ser>
        <c:ser>
          <c:idx val="3"/>
          <c:order val="3"/>
          <c:tx>
            <c:strRef>
              <c:f>enrolment!$E$34</c:f>
              <c:strCache>
                <c:ptCount val="1"/>
                <c:pt idx="0">
                  <c:v>2023</c:v>
                </c:pt>
              </c:strCache>
            </c:strRef>
          </c:tx>
          <c:spPr>
            <a:solidFill>
              <a:srgbClr val="8FAD02"/>
            </a:solidFill>
            <a:ln>
              <a:noFill/>
            </a:ln>
            <a:effectLst/>
          </c:spPr>
          <c:invertIfNegative val="0"/>
          <c:cat>
            <c:strRef>
              <c:f>enrolment!$A$35:$A$42</c:f>
              <c:strCache>
                <c:ptCount val="8"/>
                <c:pt idx="0">
                  <c:v>Garden Route District</c:v>
                </c:pt>
                <c:pt idx="1">
                  <c:v>Kannaland</c:v>
                </c:pt>
                <c:pt idx="2">
                  <c:v>Hessequa</c:v>
                </c:pt>
                <c:pt idx="3">
                  <c:v>Mossel Bay</c:v>
                </c:pt>
                <c:pt idx="4">
                  <c:v>George</c:v>
                </c:pt>
                <c:pt idx="5">
                  <c:v>Oudtshoorn</c:v>
                </c:pt>
                <c:pt idx="6">
                  <c:v>Bitou</c:v>
                </c:pt>
                <c:pt idx="7">
                  <c:v>Knysna</c:v>
                </c:pt>
              </c:strCache>
            </c:strRef>
          </c:cat>
          <c:val>
            <c:numRef>
              <c:f>enrolment!$E$35:$E$42</c:f>
              <c:numCache>
                <c:formatCode>_-* #,##0_-;\-* #,##0_-;_-* "-"??_-;_-@_-</c:formatCode>
                <c:ptCount val="8"/>
                <c:pt idx="0">
                  <c:v>111872</c:v>
                </c:pt>
                <c:pt idx="1">
                  <c:v>4922</c:v>
                </c:pt>
                <c:pt idx="2">
                  <c:v>8638</c:v>
                </c:pt>
                <c:pt idx="3">
                  <c:v>18413</c:v>
                </c:pt>
                <c:pt idx="4">
                  <c:v>38580</c:v>
                </c:pt>
                <c:pt idx="5">
                  <c:v>19027</c:v>
                </c:pt>
                <c:pt idx="6">
                  <c:v>9052</c:v>
                </c:pt>
                <c:pt idx="7">
                  <c:v>13240</c:v>
                </c:pt>
              </c:numCache>
            </c:numRef>
          </c:val>
          <c:extLst>
            <c:ext xmlns:c16="http://schemas.microsoft.com/office/drawing/2014/chart" uri="{C3380CC4-5D6E-409C-BE32-E72D297353CC}">
              <c16:uniqueId val="{00000003-104F-4262-B572-7D872075FC5C}"/>
            </c:ext>
          </c:extLst>
        </c:ser>
        <c:dLbls>
          <c:showLegendKey val="0"/>
          <c:showVal val="0"/>
          <c:showCatName val="0"/>
          <c:showSerName val="0"/>
          <c:showPercent val="0"/>
          <c:showBubbleSize val="0"/>
        </c:dLbls>
        <c:gapWidth val="219"/>
        <c:overlap val="-27"/>
        <c:axId val="759534207"/>
        <c:axId val="2105723344"/>
      </c:barChart>
      <c:catAx>
        <c:axId val="75953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105723344"/>
        <c:crosses val="autoZero"/>
        <c:auto val="1"/>
        <c:lblAlgn val="ctr"/>
        <c:lblOffset val="100"/>
        <c:noMultiLvlLbl val="0"/>
      </c:catAx>
      <c:valAx>
        <c:axId val="210572334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0&quot;??_-;_-@_-"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crossAx val="75953420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600" b="0" i="0" u="none" strike="noStrike" kern="1200" baseline="0">
                <a:solidFill>
                  <a:schemeClr val="tx1"/>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800">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434425535517738"/>
          <c:y val="0.12579510205852368"/>
          <c:w val="0.79221488442976873"/>
          <c:h val="0.87420510626627801"/>
        </c:manualLayout>
      </c:layout>
      <c:bar3DChart>
        <c:barDir val="bar"/>
        <c:grouping val="percentStacked"/>
        <c:varyColors val="0"/>
        <c:ser>
          <c:idx val="0"/>
          <c:order val="0"/>
          <c:tx>
            <c:strRef>
              <c:f>'Learner retention'!$B$34</c:f>
              <c:strCache>
                <c:ptCount val="1"/>
                <c:pt idx="0">
                  <c:v>2020</c:v>
                </c:pt>
              </c:strCache>
            </c:strRef>
          </c:tx>
          <c:spPr>
            <a:solidFill>
              <a:srgbClr val="8FAD15"/>
            </a:solidFill>
            <a:ln>
              <a:noFill/>
            </a:ln>
            <a:effectLst/>
            <a:sp3d/>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'Learner retention'!$A$35:$A$42</c:f>
              <c:strCache>
                <c:ptCount val="8"/>
                <c:pt idx="0">
                  <c:v>Garden Route</c:v>
                </c:pt>
                <c:pt idx="1">
                  <c:v>Kannaland</c:v>
                </c:pt>
                <c:pt idx="2">
                  <c:v>Hessequa</c:v>
                </c:pt>
                <c:pt idx="3">
                  <c:v>Mossel Bay</c:v>
                </c:pt>
                <c:pt idx="4">
                  <c:v>George</c:v>
                </c:pt>
                <c:pt idx="5">
                  <c:v>Oudtshoorn</c:v>
                </c:pt>
                <c:pt idx="6">
                  <c:v>Bitou</c:v>
                </c:pt>
                <c:pt idx="7">
                  <c:v>Knysna</c:v>
                </c:pt>
              </c:strCache>
            </c:strRef>
          </c:cat>
          <c:val>
            <c:numRef>
              <c:f>'Learner retention'!$B$35:$B$42</c:f>
              <c:numCache>
                <c:formatCode>0.0%</c:formatCode>
                <c:ptCount val="8"/>
                <c:pt idx="0">
                  <c:v>0.67600000000000005</c:v>
                </c:pt>
                <c:pt idx="1">
                  <c:v>0.54800000000000004</c:v>
                </c:pt>
                <c:pt idx="2">
                  <c:v>0.69399999999999995</c:v>
                </c:pt>
                <c:pt idx="3">
                  <c:v>0.69</c:v>
                </c:pt>
                <c:pt idx="4">
                  <c:v>0.72</c:v>
                </c:pt>
                <c:pt idx="5">
                  <c:v>0.69099999999999995</c:v>
                </c:pt>
                <c:pt idx="6">
                  <c:v>0.65300000000000002</c:v>
                </c:pt>
                <c:pt idx="7">
                  <c:v>0.55000000000000004</c:v>
                </c:pt>
              </c:numCache>
            </c:numRef>
          </c:val>
          <c:extLst>
            <c:ext xmlns:c16="http://schemas.microsoft.com/office/drawing/2014/chart" uri="{C3380CC4-5D6E-409C-BE32-E72D297353CC}">
              <c16:uniqueId val="{00000000-0AFA-481F-ABD8-9B74FE428B1D}"/>
            </c:ext>
          </c:extLst>
        </c:ser>
        <c:ser>
          <c:idx val="1"/>
          <c:order val="1"/>
          <c:tx>
            <c:strRef>
              <c:f>'Learner retention'!$C$34</c:f>
              <c:strCache>
                <c:ptCount val="1"/>
                <c:pt idx="0">
                  <c:v>2021</c:v>
                </c:pt>
              </c:strCache>
            </c:strRef>
          </c:tx>
          <c:spPr>
            <a:solidFill>
              <a:srgbClr val="A67C96"/>
            </a:solidFill>
            <a:ln>
              <a:noFill/>
            </a:ln>
            <a:effectLst/>
            <a:sp3d/>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'Learner retention'!$A$35:$A$42</c:f>
              <c:strCache>
                <c:ptCount val="8"/>
                <c:pt idx="0">
                  <c:v>Garden Route</c:v>
                </c:pt>
                <c:pt idx="1">
                  <c:v>Kannaland</c:v>
                </c:pt>
                <c:pt idx="2">
                  <c:v>Hessequa</c:v>
                </c:pt>
                <c:pt idx="3">
                  <c:v>Mossel Bay</c:v>
                </c:pt>
                <c:pt idx="4">
                  <c:v>George</c:v>
                </c:pt>
                <c:pt idx="5">
                  <c:v>Oudtshoorn</c:v>
                </c:pt>
                <c:pt idx="6">
                  <c:v>Bitou</c:v>
                </c:pt>
                <c:pt idx="7">
                  <c:v>Knysna</c:v>
                </c:pt>
              </c:strCache>
            </c:strRef>
          </c:cat>
          <c:val>
            <c:numRef>
              <c:f>'Learner retention'!$C$35:$C$42</c:f>
              <c:numCache>
                <c:formatCode>0.0%</c:formatCode>
                <c:ptCount val="8"/>
                <c:pt idx="0">
                  <c:v>0.72</c:v>
                </c:pt>
                <c:pt idx="1">
                  <c:v>0.58399999999999996</c:v>
                </c:pt>
                <c:pt idx="2">
                  <c:v>0.72199999999999998</c:v>
                </c:pt>
                <c:pt idx="3">
                  <c:v>0.77800000000000002</c:v>
                </c:pt>
                <c:pt idx="4">
                  <c:v>0.753</c:v>
                </c:pt>
                <c:pt idx="5">
                  <c:v>0.73599999999999999</c:v>
                </c:pt>
                <c:pt idx="6">
                  <c:v>0.66100000000000003</c:v>
                </c:pt>
                <c:pt idx="7">
                  <c:v>0.625</c:v>
                </c:pt>
              </c:numCache>
            </c:numRef>
          </c:val>
          <c:extLst>
            <c:ext xmlns:c16="http://schemas.microsoft.com/office/drawing/2014/chart" uri="{C3380CC4-5D6E-409C-BE32-E72D297353CC}">
              <c16:uniqueId val="{00000001-0AFA-481F-ABD8-9B74FE428B1D}"/>
            </c:ext>
          </c:extLst>
        </c:ser>
        <c:ser>
          <c:idx val="2"/>
          <c:order val="2"/>
          <c:tx>
            <c:strRef>
              <c:f>'Learner retention'!$D$34</c:f>
              <c:strCache>
                <c:ptCount val="1"/>
                <c:pt idx="0">
                  <c:v>2022</c:v>
                </c:pt>
              </c:strCache>
            </c:strRef>
          </c:tx>
          <c:spPr>
            <a:solidFill>
              <a:srgbClr val="007DBA"/>
            </a:solidFill>
            <a:ln>
              <a:noFill/>
            </a:ln>
            <a:effectLst/>
            <a:sp3d/>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'Learner retention'!$A$35:$A$42</c:f>
              <c:strCache>
                <c:ptCount val="8"/>
                <c:pt idx="0">
                  <c:v>Garden Route</c:v>
                </c:pt>
                <c:pt idx="1">
                  <c:v>Kannaland</c:v>
                </c:pt>
                <c:pt idx="2">
                  <c:v>Hessequa</c:v>
                </c:pt>
                <c:pt idx="3">
                  <c:v>Mossel Bay</c:v>
                </c:pt>
                <c:pt idx="4">
                  <c:v>George</c:v>
                </c:pt>
                <c:pt idx="5">
                  <c:v>Oudtshoorn</c:v>
                </c:pt>
                <c:pt idx="6">
                  <c:v>Bitou</c:v>
                </c:pt>
                <c:pt idx="7">
                  <c:v>Knysna</c:v>
                </c:pt>
              </c:strCache>
            </c:strRef>
          </c:cat>
          <c:val>
            <c:numRef>
              <c:f>'Learner retention'!$D$35:$D$42</c:f>
              <c:numCache>
                <c:formatCode>0.0%</c:formatCode>
                <c:ptCount val="8"/>
                <c:pt idx="0">
                  <c:v>0.73699999999999999</c:v>
                </c:pt>
                <c:pt idx="1">
                  <c:v>0.60099999999999998</c:v>
                </c:pt>
                <c:pt idx="2">
                  <c:v>0.66400000000000003</c:v>
                </c:pt>
                <c:pt idx="3">
                  <c:v>0.77200000000000002</c:v>
                </c:pt>
                <c:pt idx="4">
                  <c:v>0.78100000000000003</c:v>
                </c:pt>
                <c:pt idx="5">
                  <c:v>0.73799999999999999</c:v>
                </c:pt>
                <c:pt idx="6">
                  <c:v>0.69399999999999995</c:v>
                </c:pt>
                <c:pt idx="7">
                  <c:v>0.67400000000000004</c:v>
                </c:pt>
              </c:numCache>
            </c:numRef>
          </c:val>
          <c:extLst>
            <c:ext xmlns:c16="http://schemas.microsoft.com/office/drawing/2014/chart" uri="{C3380CC4-5D6E-409C-BE32-E72D297353CC}">
              <c16:uniqueId val="{00000002-0AFA-481F-ABD8-9B74FE428B1D}"/>
            </c:ext>
          </c:extLst>
        </c:ser>
        <c:ser>
          <c:idx val="3"/>
          <c:order val="3"/>
          <c:tx>
            <c:strRef>
              <c:f>'Learner retention'!$E$34</c:f>
              <c:strCache>
                <c:ptCount val="1"/>
                <c:pt idx="0">
                  <c:v>2023</c:v>
                </c:pt>
              </c:strCache>
            </c:strRef>
          </c:tx>
          <c:spPr>
            <a:solidFill>
              <a:srgbClr val="35AB90"/>
            </a:solidFill>
            <a:ln>
              <a:noFill/>
            </a:ln>
            <a:effectLst/>
            <a:sp3d/>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'Learner retention'!$A$35:$A$42</c:f>
              <c:strCache>
                <c:ptCount val="8"/>
                <c:pt idx="0">
                  <c:v>Garden Route</c:v>
                </c:pt>
                <c:pt idx="1">
                  <c:v>Kannaland</c:v>
                </c:pt>
                <c:pt idx="2">
                  <c:v>Hessequa</c:v>
                </c:pt>
                <c:pt idx="3">
                  <c:v>Mossel Bay</c:v>
                </c:pt>
                <c:pt idx="4">
                  <c:v>George</c:v>
                </c:pt>
                <c:pt idx="5">
                  <c:v>Oudtshoorn</c:v>
                </c:pt>
                <c:pt idx="6">
                  <c:v>Bitou</c:v>
                </c:pt>
                <c:pt idx="7">
                  <c:v>Knysna</c:v>
                </c:pt>
              </c:strCache>
            </c:strRef>
          </c:cat>
          <c:val>
            <c:numRef>
              <c:f>'Learner retention'!$E$35:$E$42</c:f>
              <c:numCache>
                <c:formatCode>0.0%</c:formatCode>
                <c:ptCount val="8"/>
                <c:pt idx="0">
                  <c:v>0.71699999999999997</c:v>
                </c:pt>
                <c:pt idx="1">
                  <c:v>0.625</c:v>
                </c:pt>
                <c:pt idx="2">
                  <c:v>0.70299999999999996</c:v>
                </c:pt>
                <c:pt idx="3">
                  <c:v>0.749</c:v>
                </c:pt>
                <c:pt idx="4">
                  <c:v>0.73799999999999999</c:v>
                </c:pt>
                <c:pt idx="5">
                  <c:v>0.71699999999999997</c:v>
                </c:pt>
                <c:pt idx="6">
                  <c:v>0.66</c:v>
                </c:pt>
                <c:pt idx="7">
                  <c:v>0.68300000000000005</c:v>
                </c:pt>
              </c:numCache>
            </c:numRef>
          </c:val>
          <c:extLst>
            <c:ext xmlns:c16="http://schemas.microsoft.com/office/drawing/2014/chart" uri="{C3380CC4-5D6E-409C-BE32-E72D297353CC}">
              <c16:uniqueId val="{00000003-0AFA-481F-ABD8-9B74FE428B1D}"/>
            </c:ext>
          </c:extLst>
        </c:ser>
        <c:dLbls>
          <c:showLegendKey val="0"/>
          <c:showVal val="0"/>
          <c:showCatName val="0"/>
          <c:showSerName val="0"/>
          <c:showPercent val="0"/>
          <c:showBubbleSize val="0"/>
        </c:dLbls>
        <c:gapWidth val="150"/>
        <c:shape val="box"/>
        <c:axId val="1360618511"/>
        <c:axId val="1689733440"/>
        <c:axId val="0"/>
      </c:bar3DChart>
      <c:catAx>
        <c:axId val="13606185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50" b="0" i="0" u="none" strike="noStrike" kern="1200" baseline="0">
                <a:solidFill>
                  <a:schemeClr val="tx1"/>
                </a:solidFill>
                <a:latin typeface="Century Gothic" panose="020B0502020202020204" pitchFamily="34" charset="0"/>
                <a:ea typeface="+mn-ea"/>
                <a:cs typeface="+mn-cs"/>
              </a:defRPr>
            </a:pPr>
            <a:endParaRPr lang="en-US"/>
          </a:p>
        </c:txPr>
        <c:crossAx val="1689733440"/>
        <c:crosses val="autoZero"/>
        <c:auto val="1"/>
        <c:lblAlgn val="ctr"/>
        <c:lblOffset val="100"/>
        <c:noMultiLvlLbl val="0"/>
      </c:catAx>
      <c:valAx>
        <c:axId val="168973344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60618511"/>
        <c:crosses val="autoZero"/>
        <c:crossBetween val="between"/>
      </c:valAx>
      <c:spPr>
        <a:noFill/>
        <a:ln>
          <a:noFill/>
        </a:ln>
        <a:effectLst/>
      </c:spPr>
    </c:plotArea>
    <c:legend>
      <c:legendPos val="t"/>
      <c:layout>
        <c:manualLayout>
          <c:xMode val="edge"/>
          <c:yMode val="edge"/>
          <c:x val="0.1948802188851062"/>
          <c:y val="4.430359428211969E-2"/>
          <c:w val="0.78280665845151309"/>
          <c:h val="9.152990173748942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434425535517738"/>
          <c:y val="0.10484721301849081"/>
          <c:w val="0.79221488442976873"/>
          <c:h val="0.86936648170160924"/>
        </c:manualLayout>
      </c:layout>
      <c:bar3DChart>
        <c:barDir val="bar"/>
        <c:grouping val="percentStacked"/>
        <c:varyColors val="0"/>
        <c:ser>
          <c:idx val="0"/>
          <c:order val="0"/>
          <c:tx>
            <c:strRef>
              <c:f>'Matric pass rate'!$B$34</c:f>
              <c:strCache>
                <c:ptCount val="1"/>
                <c:pt idx="0">
                  <c:v>2020</c:v>
                </c:pt>
              </c:strCache>
            </c:strRef>
          </c:tx>
          <c:spPr>
            <a:solidFill>
              <a:srgbClr val="8FAD15"/>
            </a:solidFill>
            <a:ln>
              <a:noFill/>
            </a:ln>
            <a:effectLst/>
            <a:sp3d/>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'Matric pass rate'!$A$35:$A$42</c:f>
              <c:strCache>
                <c:ptCount val="8"/>
                <c:pt idx="0">
                  <c:v>Garden Route</c:v>
                </c:pt>
                <c:pt idx="1">
                  <c:v>Kannaland</c:v>
                </c:pt>
                <c:pt idx="2">
                  <c:v>Hessequa</c:v>
                </c:pt>
                <c:pt idx="3">
                  <c:v>Mossel Bay</c:v>
                </c:pt>
                <c:pt idx="4">
                  <c:v>George</c:v>
                </c:pt>
                <c:pt idx="5">
                  <c:v>Oudtshoorn</c:v>
                </c:pt>
                <c:pt idx="6">
                  <c:v>Bitou</c:v>
                </c:pt>
                <c:pt idx="7">
                  <c:v>Knysna</c:v>
                </c:pt>
              </c:strCache>
            </c:strRef>
          </c:cat>
          <c:val>
            <c:numRef>
              <c:f>'Matric pass rate'!$B$35:$B$42</c:f>
              <c:numCache>
                <c:formatCode>0.0%</c:formatCode>
                <c:ptCount val="8"/>
                <c:pt idx="0">
                  <c:v>0.80100000000000005</c:v>
                </c:pt>
                <c:pt idx="1">
                  <c:v>0.79100000000000004</c:v>
                </c:pt>
                <c:pt idx="2">
                  <c:v>0.92400000000000004</c:v>
                </c:pt>
                <c:pt idx="3">
                  <c:v>0.79700000000000004</c:v>
                </c:pt>
                <c:pt idx="4">
                  <c:v>0.77900000000000003</c:v>
                </c:pt>
                <c:pt idx="5">
                  <c:v>0.78400000000000003</c:v>
                </c:pt>
                <c:pt idx="6">
                  <c:v>0.80900000000000005</c:v>
                </c:pt>
                <c:pt idx="7">
                  <c:v>0.81299999999999994</c:v>
                </c:pt>
              </c:numCache>
            </c:numRef>
          </c:val>
          <c:extLst>
            <c:ext xmlns:c16="http://schemas.microsoft.com/office/drawing/2014/chart" uri="{C3380CC4-5D6E-409C-BE32-E72D297353CC}">
              <c16:uniqueId val="{00000000-C6A9-4926-8896-3828F29DE293}"/>
            </c:ext>
          </c:extLst>
        </c:ser>
        <c:ser>
          <c:idx val="1"/>
          <c:order val="1"/>
          <c:tx>
            <c:strRef>
              <c:f>'Matric pass rate'!$C$34</c:f>
              <c:strCache>
                <c:ptCount val="1"/>
                <c:pt idx="0">
                  <c:v>2021</c:v>
                </c:pt>
              </c:strCache>
            </c:strRef>
          </c:tx>
          <c:spPr>
            <a:solidFill>
              <a:srgbClr val="A67C96"/>
            </a:solidFill>
            <a:ln>
              <a:noFill/>
            </a:ln>
            <a:effectLst/>
            <a:sp3d/>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'Matric pass rate'!$A$35:$A$42</c:f>
              <c:strCache>
                <c:ptCount val="8"/>
                <c:pt idx="0">
                  <c:v>Garden Route</c:v>
                </c:pt>
                <c:pt idx="1">
                  <c:v>Kannaland</c:v>
                </c:pt>
                <c:pt idx="2">
                  <c:v>Hessequa</c:v>
                </c:pt>
                <c:pt idx="3">
                  <c:v>Mossel Bay</c:v>
                </c:pt>
                <c:pt idx="4">
                  <c:v>George</c:v>
                </c:pt>
                <c:pt idx="5">
                  <c:v>Oudtshoorn</c:v>
                </c:pt>
                <c:pt idx="6">
                  <c:v>Bitou</c:v>
                </c:pt>
                <c:pt idx="7">
                  <c:v>Knysna</c:v>
                </c:pt>
              </c:strCache>
            </c:strRef>
          </c:cat>
          <c:val>
            <c:numRef>
              <c:f>'Matric pass rate'!$C$35:$C$42</c:f>
              <c:numCache>
                <c:formatCode>0.0%</c:formatCode>
                <c:ptCount val="8"/>
                <c:pt idx="0">
                  <c:v>0.84399999999999997</c:v>
                </c:pt>
                <c:pt idx="1">
                  <c:v>0.86799999999999999</c:v>
                </c:pt>
                <c:pt idx="2">
                  <c:v>0.96199999999999997</c:v>
                </c:pt>
                <c:pt idx="3">
                  <c:v>0.84599999999999997</c:v>
                </c:pt>
                <c:pt idx="4">
                  <c:v>0.84299999999999997</c:v>
                </c:pt>
                <c:pt idx="5">
                  <c:v>0.84</c:v>
                </c:pt>
                <c:pt idx="6">
                  <c:v>0.79500000000000004</c:v>
                </c:pt>
                <c:pt idx="7">
                  <c:v>0.79</c:v>
                </c:pt>
              </c:numCache>
            </c:numRef>
          </c:val>
          <c:extLst>
            <c:ext xmlns:c16="http://schemas.microsoft.com/office/drawing/2014/chart" uri="{C3380CC4-5D6E-409C-BE32-E72D297353CC}">
              <c16:uniqueId val="{00000001-C6A9-4926-8896-3828F29DE293}"/>
            </c:ext>
          </c:extLst>
        </c:ser>
        <c:ser>
          <c:idx val="2"/>
          <c:order val="2"/>
          <c:tx>
            <c:strRef>
              <c:f>'Matric pass rate'!$D$34</c:f>
              <c:strCache>
                <c:ptCount val="1"/>
                <c:pt idx="0">
                  <c:v>2022</c:v>
                </c:pt>
              </c:strCache>
            </c:strRef>
          </c:tx>
          <c:spPr>
            <a:solidFill>
              <a:srgbClr val="007DBA"/>
            </a:solidFill>
            <a:ln>
              <a:noFill/>
            </a:ln>
            <a:effectLst/>
            <a:sp3d/>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'Matric pass rate'!$A$35:$A$42</c:f>
              <c:strCache>
                <c:ptCount val="8"/>
                <c:pt idx="0">
                  <c:v>Garden Route</c:v>
                </c:pt>
                <c:pt idx="1">
                  <c:v>Kannaland</c:v>
                </c:pt>
                <c:pt idx="2">
                  <c:v>Hessequa</c:v>
                </c:pt>
                <c:pt idx="3">
                  <c:v>Mossel Bay</c:v>
                </c:pt>
                <c:pt idx="4">
                  <c:v>George</c:v>
                </c:pt>
                <c:pt idx="5">
                  <c:v>Oudtshoorn</c:v>
                </c:pt>
                <c:pt idx="6">
                  <c:v>Bitou</c:v>
                </c:pt>
                <c:pt idx="7">
                  <c:v>Knysna</c:v>
                </c:pt>
              </c:strCache>
            </c:strRef>
          </c:cat>
          <c:val>
            <c:numRef>
              <c:f>'Matric pass rate'!$D$35:$D$42</c:f>
              <c:numCache>
                <c:formatCode>0.0%</c:formatCode>
                <c:ptCount val="8"/>
                <c:pt idx="0">
                  <c:v>0.83799999999999997</c:v>
                </c:pt>
                <c:pt idx="1">
                  <c:v>0.85799999999999998</c:v>
                </c:pt>
                <c:pt idx="2">
                  <c:v>0.92800000000000005</c:v>
                </c:pt>
                <c:pt idx="3">
                  <c:v>0.86799999999999999</c:v>
                </c:pt>
                <c:pt idx="4">
                  <c:v>0.81200000000000006</c:v>
                </c:pt>
                <c:pt idx="5">
                  <c:v>0.83899999999999997</c:v>
                </c:pt>
                <c:pt idx="6">
                  <c:v>0.85799999999999998</c:v>
                </c:pt>
                <c:pt idx="7">
                  <c:v>0.81</c:v>
                </c:pt>
              </c:numCache>
            </c:numRef>
          </c:val>
          <c:extLst>
            <c:ext xmlns:c16="http://schemas.microsoft.com/office/drawing/2014/chart" uri="{C3380CC4-5D6E-409C-BE32-E72D297353CC}">
              <c16:uniqueId val="{00000002-C6A9-4926-8896-3828F29DE293}"/>
            </c:ext>
          </c:extLst>
        </c:ser>
        <c:ser>
          <c:idx val="3"/>
          <c:order val="3"/>
          <c:tx>
            <c:strRef>
              <c:f>'Matric pass rate'!$E$34</c:f>
              <c:strCache>
                <c:ptCount val="1"/>
                <c:pt idx="0">
                  <c:v>2023</c:v>
                </c:pt>
              </c:strCache>
            </c:strRef>
          </c:tx>
          <c:spPr>
            <a:solidFill>
              <a:srgbClr val="35AB90"/>
            </a:solidFill>
            <a:ln>
              <a:noFill/>
            </a:ln>
            <a:effectLst/>
            <a:sp3d/>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'Matric pass rate'!$A$35:$A$42</c:f>
              <c:strCache>
                <c:ptCount val="8"/>
                <c:pt idx="0">
                  <c:v>Garden Route</c:v>
                </c:pt>
                <c:pt idx="1">
                  <c:v>Kannaland</c:v>
                </c:pt>
                <c:pt idx="2">
                  <c:v>Hessequa</c:v>
                </c:pt>
                <c:pt idx="3">
                  <c:v>Mossel Bay</c:v>
                </c:pt>
                <c:pt idx="4">
                  <c:v>George</c:v>
                </c:pt>
                <c:pt idx="5">
                  <c:v>Oudtshoorn</c:v>
                </c:pt>
                <c:pt idx="6">
                  <c:v>Bitou</c:v>
                </c:pt>
                <c:pt idx="7">
                  <c:v>Knysna</c:v>
                </c:pt>
              </c:strCache>
            </c:strRef>
          </c:cat>
          <c:val>
            <c:numRef>
              <c:f>'Matric pass rate'!$E$35:$E$42</c:f>
              <c:numCache>
                <c:formatCode>0.0%</c:formatCode>
                <c:ptCount val="8"/>
                <c:pt idx="0">
                  <c:v>0.85799999999999998</c:v>
                </c:pt>
                <c:pt idx="1">
                  <c:v>0.84699999999999998</c:v>
                </c:pt>
                <c:pt idx="2">
                  <c:v>0.95399999999999996</c:v>
                </c:pt>
                <c:pt idx="3">
                  <c:v>0.90700000000000003</c:v>
                </c:pt>
                <c:pt idx="4">
                  <c:v>0.85899999999999999</c:v>
                </c:pt>
                <c:pt idx="5">
                  <c:v>0.80700000000000005</c:v>
                </c:pt>
                <c:pt idx="6">
                  <c:v>0.85499999999999998</c:v>
                </c:pt>
                <c:pt idx="7">
                  <c:v>0.8</c:v>
                </c:pt>
              </c:numCache>
            </c:numRef>
          </c:val>
          <c:extLst>
            <c:ext xmlns:c16="http://schemas.microsoft.com/office/drawing/2014/chart" uri="{C3380CC4-5D6E-409C-BE32-E72D297353CC}">
              <c16:uniqueId val="{00000003-C6A9-4926-8896-3828F29DE293}"/>
            </c:ext>
          </c:extLst>
        </c:ser>
        <c:dLbls>
          <c:showLegendKey val="0"/>
          <c:showVal val="0"/>
          <c:showCatName val="0"/>
          <c:showSerName val="0"/>
          <c:showPercent val="0"/>
          <c:showBubbleSize val="0"/>
        </c:dLbls>
        <c:gapWidth val="150"/>
        <c:shape val="box"/>
        <c:axId val="1360618511"/>
        <c:axId val="1689733440"/>
        <c:axId val="0"/>
      </c:bar3DChart>
      <c:catAx>
        <c:axId val="13606185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50" b="0" i="0" u="none" strike="noStrike" kern="1200" baseline="0">
                <a:solidFill>
                  <a:schemeClr val="tx1"/>
                </a:solidFill>
                <a:latin typeface="Century Gothic" panose="020B0502020202020204" pitchFamily="34" charset="0"/>
                <a:ea typeface="+mn-ea"/>
                <a:cs typeface="+mn-cs"/>
              </a:defRPr>
            </a:pPr>
            <a:endParaRPr lang="en-US"/>
          </a:p>
        </c:txPr>
        <c:crossAx val="1689733440"/>
        <c:crosses val="autoZero"/>
        <c:auto val="1"/>
        <c:lblAlgn val="ctr"/>
        <c:lblOffset val="100"/>
        <c:noMultiLvlLbl val="0"/>
      </c:catAx>
      <c:valAx>
        <c:axId val="168973344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60618511"/>
        <c:crosses val="autoZero"/>
        <c:crossBetween val="between"/>
      </c:valAx>
      <c:spPr>
        <a:noFill/>
        <a:ln>
          <a:noFill/>
        </a:ln>
        <a:effectLst/>
      </c:spPr>
    </c:plotArea>
    <c:legend>
      <c:legendPos val="t"/>
      <c:layout>
        <c:manualLayout>
          <c:xMode val="edge"/>
          <c:yMode val="edge"/>
          <c:x val="0.18855396135173053"/>
          <c:y val="2.8592482689997669E-2"/>
          <c:w val="0.78280665845151309"/>
          <c:h val="9.152990173748942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79958094436787"/>
          <c:y val="6.1440471760226704E-2"/>
          <c:w val="0.65791497314363589"/>
          <c:h val="0.59197238795899088"/>
        </c:manualLayout>
      </c:layout>
      <c:barChart>
        <c:barDir val="bar"/>
        <c:grouping val="stacked"/>
        <c:varyColors val="0"/>
        <c:ser>
          <c:idx val="0"/>
          <c:order val="0"/>
          <c:tx>
            <c:strRef>
              <c:f>'subject results'!$B$221</c:f>
              <c:strCache>
                <c:ptCount val="1"/>
                <c:pt idx="0">
                  <c:v> Achieved at 40% </c:v>
                </c:pt>
              </c:strCache>
            </c:strRef>
          </c:tx>
          <c:spPr>
            <a:solidFill>
              <a:srgbClr val="70B947"/>
            </a:solidFill>
            <a:ln>
              <a:noFill/>
            </a:ln>
            <a:effectLst/>
          </c:spPr>
          <c:invertIfNegative val="0"/>
          <c:cat>
            <c:strRef>
              <c:f>'subject results'!$A$222:$A$227</c:f>
              <c:strCache>
                <c:ptCount val="6"/>
                <c:pt idx="0">
                  <c:v>Afrikaans Home Language</c:v>
                </c:pt>
                <c:pt idx="1">
                  <c:v>English Home Language</c:v>
                </c:pt>
                <c:pt idx="2">
                  <c:v>IsiXhosa Home Language</c:v>
                </c:pt>
                <c:pt idx="3">
                  <c:v>Mathematical Literacy</c:v>
                </c:pt>
                <c:pt idx="4">
                  <c:v>Mathematics</c:v>
                </c:pt>
                <c:pt idx="5">
                  <c:v>Physical Sciences</c:v>
                </c:pt>
              </c:strCache>
            </c:strRef>
          </c:cat>
          <c:val>
            <c:numRef>
              <c:f>'subject results'!$B$222:$B$227</c:f>
              <c:numCache>
                <c:formatCode>_-* #,##0_-;\-* #,##0_-;_-* "-"??_-;_-@_-</c:formatCode>
                <c:ptCount val="6"/>
                <c:pt idx="0">
                  <c:v>837</c:v>
                </c:pt>
                <c:pt idx="1">
                  <c:v>69</c:v>
                </c:pt>
                <c:pt idx="2">
                  <c:v>65</c:v>
                </c:pt>
                <c:pt idx="3">
                  <c:v>384</c:v>
                </c:pt>
                <c:pt idx="4">
                  <c:v>92</c:v>
                </c:pt>
                <c:pt idx="5">
                  <c:v>47</c:v>
                </c:pt>
              </c:numCache>
            </c:numRef>
          </c:val>
          <c:extLst>
            <c:ext xmlns:c16="http://schemas.microsoft.com/office/drawing/2014/chart" uri="{C3380CC4-5D6E-409C-BE32-E72D297353CC}">
              <c16:uniqueId val="{00000000-57FD-4A56-AB26-0DBF8F474D3B}"/>
            </c:ext>
          </c:extLst>
        </c:ser>
        <c:ser>
          <c:idx val="1"/>
          <c:order val="1"/>
          <c:tx>
            <c:strRef>
              <c:f>'subject results'!$C$221</c:f>
              <c:strCache>
                <c:ptCount val="1"/>
                <c:pt idx="0">
                  <c:v> Achieved at 30% - not shown for Home Languages </c:v>
                </c:pt>
              </c:strCache>
            </c:strRef>
          </c:tx>
          <c:spPr>
            <a:solidFill>
              <a:srgbClr val="68A042"/>
            </a:solidFill>
            <a:ln>
              <a:noFill/>
            </a:ln>
            <a:effectLst/>
          </c:spPr>
          <c:invertIfNegative val="0"/>
          <c:cat>
            <c:strRef>
              <c:f>'subject results'!$A$222:$A$227</c:f>
              <c:strCache>
                <c:ptCount val="6"/>
                <c:pt idx="0">
                  <c:v>Afrikaans Home Language</c:v>
                </c:pt>
                <c:pt idx="1">
                  <c:v>English Home Language</c:v>
                </c:pt>
                <c:pt idx="2">
                  <c:v>IsiXhosa Home Language</c:v>
                </c:pt>
                <c:pt idx="3">
                  <c:v>Mathematical Literacy</c:v>
                </c:pt>
                <c:pt idx="4">
                  <c:v>Mathematics</c:v>
                </c:pt>
                <c:pt idx="5">
                  <c:v>Physical Sciences</c:v>
                </c:pt>
              </c:strCache>
            </c:strRef>
          </c:cat>
          <c:val>
            <c:numRef>
              <c:f>'subject results'!$C$222:$C$227</c:f>
              <c:numCache>
                <c:formatCode>General</c:formatCode>
                <c:ptCount val="6"/>
                <c:pt idx="3" formatCode="_-* #,##0_-;\-* #,##0_-;_-* &quot;-&quot;??_-;_-@_-">
                  <c:v>177</c:v>
                </c:pt>
                <c:pt idx="4" formatCode="_-* #,##0_-;\-* #,##0_-;_-* &quot;-&quot;??_-;_-@_-">
                  <c:v>26</c:v>
                </c:pt>
                <c:pt idx="5" formatCode="_-* #,##0_-;\-* #,##0_-;_-* &quot;-&quot;??_-;_-@_-">
                  <c:v>15</c:v>
                </c:pt>
              </c:numCache>
            </c:numRef>
          </c:val>
          <c:extLst>
            <c:ext xmlns:c16="http://schemas.microsoft.com/office/drawing/2014/chart" uri="{C3380CC4-5D6E-409C-BE32-E72D297353CC}">
              <c16:uniqueId val="{00000001-57FD-4A56-AB26-0DBF8F474D3B}"/>
            </c:ext>
          </c:extLst>
        </c:ser>
        <c:ser>
          <c:idx val="2"/>
          <c:order val="2"/>
          <c:tx>
            <c:strRef>
              <c:f>'subject results'!$D$221</c:f>
              <c:strCache>
                <c:ptCount val="1"/>
                <c:pt idx="0">
                  <c:v> Achieved below 40% for Home Languages
Achieved below 30% for Maths Lit, Maths, Physics </c:v>
                </c:pt>
              </c:strCache>
            </c:strRef>
          </c:tx>
          <c:spPr>
            <a:solidFill>
              <a:srgbClr val="A67C96"/>
            </a:solidFill>
            <a:ln>
              <a:noFill/>
            </a:ln>
            <a:effectLst/>
          </c:spPr>
          <c:invertIfNegative val="0"/>
          <c:cat>
            <c:strRef>
              <c:f>'subject results'!$A$222:$A$227</c:f>
              <c:strCache>
                <c:ptCount val="6"/>
                <c:pt idx="0">
                  <c:v>Afrikaans Home Language</c:v>
                </c:pt>
                <c:pt idx="1">
                  <c:v>English Home Language</c:v>
                </c:pt>
                <c:pt idx="2">
                  <c:v>IsiXhosa Home Language</c:v>
                </c:pt>
                <c:pt idx="3">
                  <c:v>Mathematical Literacy</c:v>
                </c:pt>
                <c:pt idx="4">
                  <c:v>Mathematics</c:v>
                </c:pt>
                <c:pt idx="5">
                  <c:v>Physical Sciences</c:v>
                </c:pt>
              </c:strCache>
            </c:strRef>
          </c:cat>
          <c:val>
            <c:numRef>
              <c:f>'subject results'!$D$222:$D$227</c:f>
              <c:numCache>
                <c:formatCode>_-* #,##0_-;\-* #,##0_-;_-* "-"??_-;_-@_-</c:formatCode>
                <c:ptCount val="6"/>
                <c:pt idx="0">
                  <c:v>39</c:v>
                </c:pt>
                <c:pt idx="1">
                  <c:v>0</c:v>
                </c:pt>
                <c:pt idx="2">
                  <c:v>1</c:v>
                </c:pt>
                <c:pt idx="3">
                  <c:v>198</c:v>
                </c:pt>
                <c:pt idx="4">
                  <c:v>11</c:v>
                </c:pt>
                <c:pt idx="5">
                  <c:v>5</c:v>
                </c:pt>
              </c:numCache>
            </c:numRef>
          </c:val>
          <c:extLst>
            <c:ext xmlns:c16="http://schemas.microsoft.com/office/drawing/2014/chart" uri="{C3380CC4-5D6E-409C-BE32-E72D297353CC}">
              <c16:uniqueId val="{00000002-57FD-4A56-AB26-0DBF8F474D3B}"/>
            </c:ext>
          </c:extLst>
        </c:ser>
        <c:dLbls>
          <c:showLegendKey val="0"/>
          <c:showVal val="0"/>
          <c:showCatName val="0"/>
          <c:showSerName val="0"/>
          <c:showPercent val="0"/>
          <c:showBubbleSize val="0"/>
        </c:dLbls>
        <c:gapWidth val="20"/>
        <c:overlap val="100"/>
        <c:axId val="2063537952"/>
        <c:axId val="2010607312"/>
      </c:barChart>
      <c:catAx>
        <c:axId val="2063537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Century Gothic" panose="020B0502020202020204" pitchFamily="34" charset="0"/>
                <a:ea typeface="+mn-ea"/>
                <a:cs typeface="+mn-cs"/>
              </a:defRPr>
            </a:pPr>
            <a:endParaRPr lang="en-US"/>
          </a:p>
        </c:txPr>
        <c:crossAx val="2010607312"/>
        <c:crosses val="autoZero"/>
        <c:auto val="1"/>
        <c:lblAlgn val="ctr"/>
        <c:lblOffset val="100"/>
        <c:noMultiLvlLbl val="0"/>
      </c:catAx>
      <c:valAx>
        <c:axId val="2010607312"/>
        <c:scaling>
          <c:orientation val="minMax"/>
          <c:max val="900"/>
          <c:min val="0"/>
        </c:scaling>
        <c:delete val="0"/>
        <c:axPos val="b"/>
        <c:majorGridlines>
          <c:spPr>
            <a:ln w="9525" cap="flat" cmpd="sng" algn="ctr">
              <a:solidFill>
                <a:schemeClr val="tx1">
                  <a:lumMod val="15000"/>
                  <a:lumOff val="85000"/>
                </a:schemeClr>
              </a:solidFill>
              <a:round/>
            </a:ln>
            <a:effectLst/>
          </c:spPr>
        </c:majorGridlines>
        <c:numFmt formatCode="_-* #,##0_-;\-* #,##0_-;_-* &quot;0&quot;??_-;_-@_-"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Century Gothic" panose="020B0502020202020204" pitchFamily="34" charset="0"/>
                <a:ea typeface="+mn-ea"/>
                <a:cs typeface="+mn-cs"/>
              </a:defRPr>
            </a:pPr>
            <a:endParaRPr lang="en-US"/>
          </a:p>
        </c:txPr>
        <c:crossAx val="2063537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500" b="0" i="0" u="none" strike="noStrike" kern="1200" baseline="0">
                <a:solidFill>
                  <a:schemeClr val="tx1"/>
                </a:solidFill>
                <a:latin typeface="Century Gothic" panose="020B0502020202020204" pitchFamily="34" charset="0"/>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Century Gothic" panose="020B050202020202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Sheet4!$B$2:$B$12</cx:f>
        <cx:lvl ptCount="10">
          <cx:pt idx="0">Wholesale and retail trade, catering and accommodation </cx:pt>
          <cx:pt idx="1">Transport, storage and communication</cx:pt>
          <cx:pt idx="2">Finance, insurance, real estate and business services</cx:pt>
          <cx:pt idx="3">General government </cx:pt>
          <cx:pt idx="4">Community, social and personal services </cx:pt>
          <cx:pt idx="5">Manufacturing </cx:pt>
          <cx:pt idx="6">Electricity, gas and water </cx:pt>
          <cx:pt idx="7">Construction </cx:pt>
          <cx:pt idx="8">Agriculture, forestry and fishing </cx:pt>
          <cx:pt idx="9">Mining and quarrying </cx:pt>
        </cx:lvl>
      </cx:strDim>
      <cx:numDim type="size">
        <cx:f>Sheet4!$C$2:$C$12</cx:f>
        <cx:lvl ptCount="10" formatCode="0,0%">
          <cx:pt idx="0">0.13539999999999999</cx:pt>
          <cx:pt idx="1">0.081000000000000003</cx:pt>
          <cx:pt idx="2">0.28289999999999998</cx:pt>
          <cx:pt idx="3">0.072099999999999997</cx:pt>
          <cx:pt idx="4">0.121</cx:pt>
          <cx:pt idx="5">0.1759</cx:pt>
          <cx:pt idx="6">0.038800000000000001</cx:pt>
          <cx:pt idx="7">0.029700000000000001</cx:pt>
          <cx:pt idx="8">0.062700000000000006</cx:pt>
          <cx:pt idx="9">0.00040000000000000002</cx:pt>
        </cx:lvl>
      </cx:numDim>
    </cx:data>
    <cx:data id="1">
      <cx:strDim type="cat">
        <cx:f>Sheet4!$B$2:$B$12</cx:f>
        <cx:lvl ptCount="10">
          <cx:pt idx="0">Wholesale and retail trade, catering and accommodation </cx:pt>
          <cx:pt idx="1">Transport, storage and communication</cx:pt>
          <cx:pt idx="2">Finance, insurance, real estate and business services</cx:pt>
          <cx:pt idx="3">General government </cx:pt>
          <cx:pt idx="4">Community, social and personal services </cx:pt>
          <cx:pt idx="5">Manufacturing </cx:pt>
          <cx:pt idx="6">Electricity, gas and water </cx:pt>
          <cx:pt idx="7">Construction </cx:pt>
          <cx:pt idx="8">Agriculture, forestry and fishing </cx:pt>
          <cx:pt idx="9">Mining and quarrying </cx:pt>
        </cx:lvl>
      </cx:strDim>
      <cx:numDim type="size">
        <cx:f>Sheet4!$D$2:$D$12</cx:f>
        <cx:lvl ptCount="10" formatCode="General"/>
      </cx:numDim>
    </cx:data>
  </cx:chartData>
  <cx:chart>
    <cx:plotArea>
      <cx:plotAreaRegion>
        <cx:series layoutId="treemap" uniqueId="{DFDBDA8E-3103-4D37-8457-DC862E9CFE44}" formatIdx="0">
          <cx:tx>
            <cx:txData>
              <cx:f>Sheet4!$C$1</cx:f>
              <cx:v>Percentage</cx:v>
            </cx:txData>
          </cx:tx>
          <cx:dataPt idx="0">
            <cx:spPr>
              <a:solidFill>
                <a:srgbClr val="C4D600"/>
              </a:solidFill>
            </cx:spPr>
          </cx:dataPt>
          <cx:dataPt idx="1">
            <cx:spPr>
              <a:solidFill>
                <a:srgbClr val="C00000"/>
              </a:solidFill>
            </cx:spPr>
          </cx:dataPt>
          <cx:dataPt idx="2">
            <cx:spPr>
              <a:solidFill>
                <a:srgbClr val="8D6E97"/>
              </a:solidFill>
            </cx:spPr>
          </cx:dataPt>
          <cx:dataPt idx="3">
            <cx:spPr>
              <a:solidFill>
                <a:srgbClr val="001489"/>
              </a:solidFill>
            </cx:spPr>
          </cx:dataPt>
          <cx:dataPt idx="4">
            <cx:spPr>
              <a:solidFill>
                <a:srgbClr val="968C83"/>
              </a:solidFill>
            </cx:spPr>
          </cx:dataPt>
          <cx:dataPt idx="5">
            <cx:spPr>
              <a:solidFill>
                <a:srgbClr val="7FA9AE"/>
              </a:solidFill>
            </cx:spPr>
          </cx:dataPt>
          <cx:dataPt idx="6">
            <cx:spPr>
              <a:solidFill>
                <a:srgbClr val="8FAD15"/>
              </a:solidFill>
            </cx:spPr>
          </cx:dataPt>
          <cx:dataPt idx="7">
            <cx:spPr>
              <a:solidFill>
                <a:srgbClr val="FFC600"/>
              </a:solidFill>
            </cx:spPr>
          </cx:dataPt>
          <cx:dataPt idx="8">
            <cx:spPr>
              <a:solidFill>
                <a:srgbClr val="890C58"/>
              </a:solidFill>
            </cx:spPr>
          </cx:dataPt>
          <cx:dataPt idx="9">
            <cx:spPr>
              <a:solidFill>
                <a:srgbClr val="0070C0"/>
              </a:solidFill>
            </cx:spPr>
          </cx:dataPt>
          <cx:dataLabels pos="inEnd">
            <cx:txPr>
              <a:bodyPr vertOverflow="overflow" horzOverflow="overflow" wrap="square" lIns="0" tIns="0" rIns="0" bIns="0"/>
              <a:lstStyle/>
              <a:p>
                <a:pPr algn="ctr" rtl="0">
                  <a:defRPr sz="600" b="0" i="0">
                    <a:solidFill>
                      <a:srgbClr val="FFFFFF"/>
                    </a:solidFill>
                    <a:latin typeface="Century Gothic" panose="020B0502020202020204" pitchFamily="34" charset="0"/>
                    <a:ea typeface="Century Gothic" panose="020B0502020202020204" pitchFamily="34" charset="0"/>
                    <a:cs typeface="Century Gothic" panose="020B0502020202020204" pitchFamily="34" charset="0"/>
                  </a:defRPr>
                </a:pPr>
                <a:endParaRPr lang="en-US" sz="600">
                  <a:latin typeface="Century Gothic" panose="020B0502020202020204" pitchFamily="34" charset="0"/>
                </a:endParaRPr>
              </a:p>
            </cx:txPr>
            <cx:visibility seriesName="0" categoryName="1" value="1"/>
            <cx:separator>; </cx:separator>
            <cx:dataLabel idx="7">
              <cx:txPr>
                <a:bodyPr vertOverflow="overflow" horzOverflow="overflow" wrap="square" lIns="0" tIns="0" rIns="0" bIns="0"/>
                <a:lstStyle/>
                <a:p>
                  <a:pPr algn="ctr" rtl="0">
                    <a:defRPr sz="500"/>
                  </a:pPr>
                  <a:r>
                    <a:rPr lang="en-US" sz="500">
                      <a:latin typeface="Century Gothic" panose="020B0502020202020204" pitchFamily="34" charset="0"/>
                    </a:rPr>
                    <a:t>Construction ; 0,3%</a:t>
                  </a:r>
                </a:p>
              </cx:txPr>
              <cx:visibility seriesName="0" categoryName="1" value="1"/>
              <cx:separator>; </cx:separator>
            </cx:dataLabel>
          </cx:dataLabels>
          <cx:dataId val="0"/>
          <cx:layoutPr>
            <cx:parentLabelLayout val="overlapping"/>
          </cx:layoutPr>
        </cx:series>
        <cx:series layoutId="treemap" hidden="1" uniqueId="{86C3C074-A602-4805-B02E-B0911E24D426}" formatIdx="1">
          <cx:tx>
            <cx:txData>
              <cx:f>Sheet4!$D$1</cx:f>
              <cx:v>2021</cx:v>
            </cx:txData>
          </cx:tx>
          <cx:dataLabels pos="inEnd">
            <cx:txPr>
              <a:bodyPr vertOverflow="overflow" horzOverflow="overflow" wrap="square" lIns="0" tIns="0" rIns="0" bIns="0"/>
              <a:lstStyle/>
              <a:p>
                <a:pPr algn="ctr" rtl="0">
                  <a:defRPr sz="800" b="0" i="0">
                    <a:solidFill>
                      <a:srgbClr val="FFFFFF"/>
                    </a:solidFill>
                    <a:latin typeface="Century Gothic" panose="020B0502020202020204" pitchFamily="34" charset="0"/>
                    <a:ea typeface="Century Gothic" panose="020B0502020202020204" pitchFamily="34" charset="0"/>
                    <a:cs typeface="Century Gothic" panose="020B0502020202020204" pitchFamily="34" charset="0"/>
                  </a:defRPr>
                </a:pPr>
                <a:endParaRPr lang="en-US" sz="800">
                  <a:latin typeface="Century Gothic" panose="020B0502020202020204" pitchFamily="34" charset="0"/>
                </a:endParaRPr>
              </a:p>
            </cx:txPr>
            <cx:visibility seriesName="0" categoryName="1" value="0"/>
          </cx:dataLabels>
          <cx:dataId val="1"/>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6B203-65F8-429F-8396-D486D401A88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19D6F19-9236-4075-B634-4C8A6EB2972E}">
      <dgm:prSet phldrT="[Text]" custT="1"/>
      <dgm:spPr>
        <a:solidFill>
          <a:srgbClr val="007DBA"/>
        </a:solidFill>
        <a:ln>
          <a:solidFill>
            <a:srgbClr val="007DBA"/>
          </a:solidFill>
        </a:ln>
      </dgm:spPr>
      <dgm:t>
        <a:bodyPr/>
        <a:lstStyle/>
        <a:p>
          <a:pPr algn="ctr"/>
          <a:r>
            <a:rPr lang="en-US" sz="800" b="1" dirty="0">
              <a:effectLst/>
              <a:latin typeface="Century Gothic" panose="020B0502020202020204" pitchFamily="34" charset="0"/>
            </a:rPr>
            <a:t>Garden Route District</a:t>
          </a:r>
        </a:p>
      </dgm:t>
    </dgm:pt>
    <dgm:pt modelId="{5E596E1E-AA6E-4196-80B1-D3DD7BA44BA1}" type="parTrans" cxnId="{0FFB1E8C-D525-44AE-A4C2-A317FAFF1C4F}">
      <dgm:prSet/>
      <dgm:spPr/>
      <dgm:t>
        <a:bodyPr/>
        <a:lstStyle/>
        <a:p>
          <a:endParaRPr lang="en-US"/>
        </a:p>
      </dgm:t>
    </dgm:pt>
    <dgm:pt modelId="{383A3D80-25FA-4777-8CAD-B11A211A2622}" type="sibTrans" cxnId="{0FFB1E8C-D525-44AE-A4C2-A317FAFF1C4F}">
      <dgm:prSet/>
      <dgm:spPr/>
      <dgm:t>
        <a:bodyPr/>
        <a:lstStyle/>
        <a:p>
          <a:endParaRPr lang="en-US"/>
        </a:p>
      </dgm:t>
    </dgm:pt>
    <dgm:pt modelId="{9C4E91C6-2A1B-46F6-AF5C-A4EC12FF6FC0}">
      <dgm:prSet phldrT="[Text]" custT="1"/>
      <dgm:spPr>
        <a:solidFill>
          <a:srgbClr val="007DBA"/>
        </a:solidFill>
      </dgm:spPr>
      <dgm:t>
        <a:bodyPr/>
        <a:lstStyle/>
        <a:p>
          <a:pPr algn="ctr"/>
          <a:r>
            <a:rPr lang="en-US" sz="800" b="1" dirty="0">
              <a:effectLst/>
              <a:latin typeface="Century Gothic" panose="020B0502020202020204" pitchFamily="34" charset="0"/>
            </a:rPr>
            <a:t>Hessequa</a:t>
          </a:r>
          <a:endParaRPr lang="en-US" sz="900" b="1" dirty="0">
            <a:effectLst/>
            <a:latin typeface="Century Gothic" panose="020B0502020202020204" pitchFamily="34" charset="0"/>
          </a:endParaRPr>
        </a:p>
      </dgm:t>
    </dgm:pt>
    <dgm:pt modelId="{17B68ECB-17D5-4D44-8F80-568E7FA3634F}" type="parTrans" cxnId="{748D3C34-80C1-4BE9-A008-1E7511FB1EB0}">
      <dgm:prSet/>
      <dgm:spPr/>
      <dgm:t>
        <a:bodyPr/>
        <a:lstStyle/>
        <a:p>
          <a:endParaRPr lang="en-US"/>
        </a:p>
      </dgm:t>
    </dgm:pt>
    <dgm:pt modelId="{AA6F2B48-118B-4D97-937B-A182AE5876B8}" type="sibTrans" cxnId="{748D3C34-80C1-4BE9-A008-1E7511FB1EB0}">
      <dgm:prSet/>
      <dgm:spPr/>
      <dgm:t>
        <a:bodyPr/>
        <a:lstStyle/>
        <a:p>
          <a:endParaRPr lang="en-US"/>
        </a:p>
      </dgm:t>
    </dgm:pt>
    <dgm:pt modelId="{777C1983-74A5-402E-8222-AD1453A5A408}">
      <dgm:prSet phldrT="[Text]" custT="1"/>
      <dgm:spPr>
        <a:solidFill>
          <a:srgbClr val="007DBA"/>
        </a:solidFill>
      </dgm:spPr>
      <dgm:t>
        <a:bodyPr/>
        <a:lstStyle/>
        <a:p>
          <a:pPr algn="ctr"/>
          <a:r>
            <a:rPr lang="en-US" sz="800" b="1" dirty="0">
              <a:effectLst/>
              <a:latin typeface="Century Gothic" panose="020B0502020202020204" pitchFamily="34" charset="0"/>
            </a:rPr>
            <a:t>Oudtshoorn</a:t>
          </a:r>
          <a:endParaRPr lang="en-US" sz="900" b="1" dirty="0">
            <a:effectLst/>
            <a:latin typeface="Century Gothic" panose="020B0502020202020204" pitchFamily="34" charset="0"/>
          </a:endParaRPr>
        </a:p>
      </dgm:t>
    </dgm:pt>
    <dgm:pt modelId="{27775616-B7D3-4A98-94A0-A7F25B247544}" type="parTrans" cxnId="{E8E3810E-AE24-470F-B0CE-9D02D93F9056}">
      <dgm:prSet/>
      <dgm:spPr/>
      <dgm:t>
        <a:bodyPr/>
        <a:lstStyle/>
        <a:p>
          <a:endParaRPr lang="en-US"/>
        </a:p>
      </dgm:t>
    </dgm:pt>
    <dgm:pt modelId="{665AA854-CC71-4DFE-8821-5B750EA628A4}" type="sibTrans" cxnId="{E8E3810E-AE24-470F-B0CE-9D02D93F9056}">
      <dgm:prSet/>
      <dgm:spPr/>
      <dgm:t>
        <a:bodyPr/>
        <a:lstStyle/>
        <a:p>
          <a:endParaRPr lang="en-US"/>
        </a:p>
      </dgm:t>
    </dgm:pt>
    <dgm:pt modelId="{A32242AF-F1DF-497E-860F-0EE2DA82184E}">
      <dgm:prSet phldrT="[Text]" custT="1"/>
      <dgm:spPr>
        <a:solidFill>
          <a:srgbClr val="007DBA"/>
        </a:solidFill>
      </dgm:spPr>
      <dgm:t>
        <a:bodyPr/>
        <a:lstStyle/>
        <a:p>
          <a:pPr algn="ctr"/>
          <a:r>
            <a:rPr lang="en-US" sz="900" b="1" dirty="0">
              <a:effectLst/>
              <a:latin typeface="Century Gothic" panose="020B0502020202020204" pitchFamily="34" charset="0"/>
            </a:rPr>
            <a:t>Ge</a:t>
          </a:r>
          <a:r>
            <a:rPr lang="en-US" sz="800" b="1" dirty="0">
              <a:effectLst/>
              <a:latin typeface="Century Gothic" panose="020B0502020202020204" pitchFamily="34" charset="0"/>
            </a:rPr>
            <a:t>o</a:t>
          </a:r>
          <a:r>
            <a:rPr lang="en-US" sz="900" b="1" dirty="0">
              <a:effectLst/>
              <a:latin typeface="Century Gothic" panose="020B0502020202020204" pitchFamily="34" charset="0"/>
            </a:rPr>
            <a:t>rge</a:t>
          </a:r>
        </a:p>
      </dgm:t>
    </dgm:pt>
    <dgm:pt modelId="{F04F1437-3123-495C-8FCE-B996C53768C9}" type="parTrans" cxnId="{CCFCA246-0E05-4569-9C9F-74380106A774}">
      <dgm:prSet/>
      <dgm:spPr/>
      <dgm:t>
        <a:bodyPr/>
        <a:lstStyle/>
        <a:p>
          <a:endParaRPr lang="en-US"/>
        </a:p>
      </dgm:t>
    </dgm:pt>
    <dgm:pt modelId="{0FD1DF2F-2B31-4B02-9695-D9AA4753633C}" type="sibTrans" cxnId="{CCFCA246-0E05-4569-9C9F-74380106A774}">
      <dgm:prSet/>
      <dgm:spPr/>
      <dgm:t>
        <a:bodyPr/>
        <a:lstStyle/>
        <a:p>
          <a:endParaRPr lang="en-US"/>
        </a:p>
      </dgm:t>
    </dgm:pt>
    <dgm:pt modelId="{D02967D6-C6AF-4B43-9969-5DF7A51BC87F}">
      <dgm:prSet/>
      <dgm:spPr/>
      <dgm:t>
        <a:bodyPr/>
        <a:lstStyle/>
        <a:p>
          <a:endParaRPr lang="en-US" dirty="0"/>
        </a:p>
      </dgm:t>
    </dgm:pt>
    <dgm:pt modelId="{34762B65-B3E0-4698-8A1D-8291B2944D47}" type="parTrans" cxnId="{77491D25-9644-4047-9F77-16401B0126F3}">
      <dgm:prSet/>
      <dgm:spPr/>
      <dgm:t>
        <a:bodyPr/>
        <a:lstStyle/>
        <a:p>
          <a:endParaRPr lang="en-US"/>
        </a:p>
      </dgm:t>
    </dgm:pt>
    <dgm:pt modelId="{CA946E0D-5A28-41FC-A2F2-2D6CB512B70C}" type="sibTrans" cxnId="{77491D25-9644-4047-9F77-16401B0126F3}">
      <dgm:prSet/>
      <dgm:spPr/>
      <dgm:t>
        <a:bodyPr/>
        <a:lstStyle/>
        <a:p>
          <a:endParaRPr lang="en-US"/>
        </a:p>
      </dgm:t>
    </dgm:pt>
    <dgm:pt modelId="{2A531EAC-F5BB-445D-AE79-AD1716DCB21C}">
      <dgm:prSet phldrT="[Text]" custT="1"/>
      <dgm:spPr>
        <a:solidFill>
          <a:srgbClr val="007DBA"/>
        </a:solidFill>
      </dgm:spPr>
      <dgm:t>
        <a:bodyPr/>
        <a:lstStyle/>
        <a:p>
          <a:pPr algn="ctr"/>
          <a:r>
            <a:rPr lang="en-US" sz="800" b="1" dirty="0">
              <a:effectLst/>
              <a:latin typeface="Century Gothic" panose="020B0502020202020204" pitchFamily="34" charset="0"/>
            </a:rPr>
            <a:t>Kannaland</a:t>
          </a:r>
        </a:p>
      </dgm:t>
    </dgm:pt>
    <dgm:pt modelId="{C0BD1E28-E71B-4BCF-9F39-8F8342F0BDB8}" type="sibTrans" cxnId="{A9A6E14C-8687-4B6A-AE4B-2DB9C76D8947}">
      <dgm:prSet/>
      <dgm:spPr/>
      <dgm:t>
        <a:bodyPr/>
        <a:lstStyle/>
        <a:p>
          <a:endParaRPr lang="en-US"/>
        </a:p>
      </dgm:t>
    </dgm:pt>
    <dgm:pt modelId="{5CD35080-EB51-4BCB-B200-9AF79B58080C}" type="parTrans" cxnId="{A9A6E14C-8687-4B6A-AE4B-2DB9C76D8947}">
      <dgm:prSet/>
      <dgm:spPr/>
      <dgm:t>
        <a:bodyPr/>
        <a:lstStyle/>
        <a:p>
          <a:endParaRPr lang="en-US"/>
        </a:p>
      </dgm:t>
    </dgm:pt>
    <dgm:pt modelId="{2F73BD17-5C36-4DF0-B8A8-BA3DB83CC0F3}">
      <dgm:prSet phldrT="[Text]" custT="1"/>
      <dgm:spPr>
        <a:solidFill>
          <a:srgbClr val="007DBA"/>
        </a:solidFill>
      </dgm:spPr>
      <dgm:t>
        <a:bodyPr/>
        <a:lstStyle/>
        <a:p>
          <a:pPr algn="ctr"/>
          <a:r>
            <a:rPr lang="en-US" sz="900" b="1" dirty="0">
              <a:effectLst/>
              <a:latin typeface="Century Gothic" panose="020B0502020202020204" pitchFamily="34" charset="0"/>
            </a:rPr>
            <a:t>Mossel </a:t>
          </a:r>
          <a:r>
            <a:rPr lang="en-US" sz="800" b="1" dirty="0">
              <a:effectLst/>
              <a:latin typeface="Century Gothic" panose="020B0502020202020204" pitchFamily="34" charset="0"/>
            </a:rPr>
            <a:t>Bay</a:t>
          </a:r>
          <a:endParaRPr lang="en-US" sz="900" b="1" dirty="0">
            <a:effectLst/>
            <a:latin typeface="Century Gothic" panose="020B0502020202020204" pitchFamily="34" charset="0"/>
          </a:endParaRPr>
        </a:p>
      </dgm:t>
    </dgm:pt>
    <dgm:pt modelId="{0E614031-E90D-4161-9F29-ADA187B740F3}" type="sibTrans" cxnId="{38D0CC50-FAF0-4D91-B6F9-51116FFB3F9D}">
      <dgm:prSet/>
      <dgm:spPr/>
      <dgm:t>
        <a:bodyPr/>
        <a:lstStyle/>
        <a:p>
          <a:endParaRPr lang="en-US"/>
        </a:p>
      </dgm:t>
    </dgm:pt>
    <dgm:pt modelId="{A890ADD7-0894-462E-840D-A6742DC50978}" type="parTrans" cxnId="{38D0CC50-FAF0-4D91-B6F9-51116FFB3F9D}">
      <dgm:prSet/>
      <dgm:spPr/>
      <dgm:t>
        <a:bodyPr/>
        <a:lstStyle/>
        <a:p>
          <a:endParaRPr lang="en-US"/>
        </a:p>
      </dgm:t>
    </dgm:pt>
    <dgm:pt modelId="{485A0A88-935A-4448-AAE5-C4EB90879D91}" type="pres">
      <dgm:prSet presAssocID="{EC06B203-65F8-429F-8396-D486D401A88F}" presName="linear" presStyleCnt="0">
        <dgm:presLayoutVars>
          <dgm:dir/>
          <dgm:animLvl val="lvl"/>
          <dgm:resizeHandles val="exact"/>
        </dgm:presLayoutVars>
      </dgm:prSet>
      <dgm:spPr/>
    </dgm:pt>
    <dgm:pt modelId="{A04DB769-A0FE-4256-AD07-0528BD4FDD1E}" type="pres">
      <dgm:prSet presAssocID="{819D6F19-9236-4075-B634-4C8A6EB2972E}" presName="parentLin" presStyleCnt="0"/>
      <dgm:spPr/>
    </dgm:pt>
    <dgm:pt modelId="{0D703C29-61C6-4028-B93E-25F51639A6D0}" type="pres">
      <dgm:prSet presAssocID="{819D6F19-9236-4075-B634-4C8A6EB2972E}" presName="parentLeftMargin" presStyleLbl="node1" presStyleIdx="0" presStyleCnt="6"/>
      <dgm:spPr/>
    </dgm:pt>
    <dgm:pt modelId="{DB2B2E6C-2469-4087-8620-253C7440353B}" type="pres">
      <dgm:prSet presAssocID="{819D6F19-9236-4075-B634-4C8A6EB2972E}" presName="parentText" presStyleLbl="node1" presStyleIdx="0" presStyleCnt="6" custFlipVert="0" custScaleX="59058" custScaleY="71429" custLinFactNeighborX="23638" custLinFactNeighborY="25716">
        <dgm:presLayoutVars>
          <dgm:chMax val="0"/>
          <dgm:bulletEnabled val="1"/>
        </dgm:presLayoutVars>
      </dgm:prSet>
      <dgm:spPr/>
    </dgm:pt>
    <dgm:pt modelId="{6AE51ADF-8D0E-477B-9A90-536FCD77E8C4}" type="pres">
      <dgm:prSet presAssocID="{819D6F19-9236-4075-B634-4C8A6EB2972E}" presName="negativeSpace" presStyleCnt="0"/>
      <dgm:spPr/>
    </dgm:pt>
    <dgm:pt modelId="{05E2B272-655D-4E61-B945-5D8C1B695EA8}" type="pres">
      <dgm:prSet presAssocID="{819D6F19-9236-4075-B634-4C8A6EB2972E}" presName="childText" presStyleLbl="conFgAcc1" presStyleIdx="0" presStyleCnt="6" custScaleY="106723">
        <dgm:presLayoutVars>
          <dgm:bulletEnabled val="1"/>
        </dgm:presLayoutVars>
      </dgm:prSet>
      <dgm:spPr/>
    </dgm:pt>
    <dgm:pt modelId="{07382FC8-7009-4C68-9688-9F265C8FC34D}" type="pres">
      <dgm:prSet presAssocID="{383A3D80-25FA-4777-8CAD-B11A211A2622}" presName="spaceBetweenRectangles" presStyleCnt="0"/>
      <dgm:spPr/>
    </dgm:pt>
    <dgm:pt modelId="{74E2BD02-02B1-407A-A4A1-AA6E482E609E}" type="pres">
      <dgm:prSet presAssocID="{2A531EAC-F5BB-445D-AE79-AD1716DCB21C}" presName="parentLin" presStyleCnt="0"/>
      <dgm:spPr/>
    </dgm:pt>
    <dgm:pt modelId="{280E96FC-41CC-44CB-A341-7FB5C06B9825}" type="pres">
      <dgm:prSet presAssocID="{2A531EAC-F5BB-445D-AE79-AD1716DCB21C}" presName="parentLeftMargin" presStyleLbl="node1" presStyleIdx="0" presStyleCnt="6"/>
      <dgm:spPr/>
    </dgm:pt>
    <dgm:pt modelId="{3F146132-C82F-458A-B43C-6BBA1342A45C}" type="pres">
      <dgm:prSet presAssocID="{2A531EAC-F5BB-445D-AE79-AD1716DCB21C}" presName="parentText" presStyleLbl="node1" presStyleIdx="1" presStyleCnt="6" custScaleX="59058" custScaleY="78277" custLinFactNeighborX="29327" custLinFactNeighborY="27325">
        <dgm:presLayoutVars>
          <dgm:chMax val="0"/>
          <dgm:bulletEnabled val="1"/>
        </dgm:presLayoutVars>
      </dgm:prSet>
      <dgm:spPr/>
    </dgm:pt>
    <dgm:pt modelId="{9151193A-B2D2-4D6C-87C8-1E73967DE7FF}" type="pres">
      <dgm:prSet presAssocID="{2A531EAC-F5BB-445D-AE79-AD1716DCB21C}" presName="negativeSpace" presStyleCnt="0"/>
      <dgm:spPr/>
    </dgm:pt>
    <dgm:pt modelId="{0ED8ACF6-25DA-4586-962A-312CBC27D27B}" type="pres">
      <dgm:prSet presAssocID="{2A531EAC-F5BB-445D-AE79-AD1716DCB21C}" presName="childText" presStyleLbl="conFgAcc1" presStyleIdx="1" presStyleCnt="6">
        <dgm:presLayoutVars>
          <dgm:bulletEnabled val="1"/>
        </dgm:presLayoutVars>
      </dgm:prSet>
      <dgm:spPr/>
    </dgm:pt>
    <dgm:pt modelId="{867ED32B-72E2-4DCC-94ED-D3293840A6AE}" type="pres">
      <dgm:prSet presAssocID="{C0BD1E28-E71B-4BCF-9F39-8F8342F0BDB8}" presName="spaceBetweenRectangles" presStyleCnt="0"/>
      <dgm:spPr/>
    </dgm:pt>
    <dgm:pt modelId="{2A7307D7-9DD0-4039-828E-1DCF1B92FD36}" type="pres">
      <dgm:prSet presAssocID="{9C4E91C6-2A1B-46F6-AF5C-A4EC12FF6FC0}" presName="parentLin" presStyleCnt="0"/>
      <dgm:spPr/>
    </dgm:pt>
    <dgm:pt modelId="{B8C532F6-8B1C-462E-A3B3-13DF065477E4}" type="pres">
      <dgm:prSet presAssocID="{9C4E91C6-2A1B-46F6-AF5C-A4EC12FF6FC0}" presName="parentLeftMargin" presStyleLbl="node1" presStyleIdx="1" presStyleCnt="6"/>
      <dgm:spPr/>
    </dgm:pt>
    <dgm:pt modelId="{F8833809-F2E8-4083-8F96-EA60C15584E9}" type="pres">
      <dgm:prSet presAssocID="{9C4E91C6-2A1B-46F6-AF5C-A4EC12FF6FC0}" presName="parentText" presStyleLbl="node1" presStyleIdx="2" presStyleCnt="6" custScaleX="59058" custScaleY="71429" custLinFactNeighborX="23220" custLinFactNeighborY="23587">
        <dgm:presLayoutVars>
          <dgm:chMax val="0"/>
          <dgm:bulletEnabled val="1"/>
        </dgm:presLayoutVars>
      </dgm:prSet>
      <dgm:spPr/>
    </dgm:pt>
    <dgm:pt modelId="{83853FDF-07E9-4356-A29B-B7067AF30F0A}" type="pres">
      <dgm:prSet presAssocID="{9C4E91C6-2A1B-46F6-AF5C-A4EC12FF6FC0}" presName="negativeSpace" presStyleCnt="0"/>
      <dgm:spPr/>
    </dgm:pt>
    <dgm:pt modelId="{26B5FF03-F717-4606-BA07-3491E4F6EC2C}" type="pres">
      <dgm:prSet presAssocID="{9C4E91C6-2A1B-46F6-AF5C-A4EC12FF6FC0}" presName="childText" presStyleLbl="conFgAcc1" presStyleIdx="2" presStyleCnt="6">
        <dgm:presLayoutVars>
          <dgm:bulletEnabled val="1"/>
        </dgm:presLayoutVars>
      </dgm:prSet>
      <dgm:spPr/>
    </dgm:pt>
    <dgm:pt modelId="{21BED8E1-570D-4B04-BF35-92E4A754210A}" type="pres">
      <dgm:prSet presAssocID="{AA6F2B48-118B-4D97-937B-A182AE5876B8}" presName="spaceBetweenRectangles" presStyleCnt="0"/>
      <dgm:spPr/>
    </dgm:pt>
    <dgm:pt modelId="{7C194EAB-4DCD-4352-995D-3A688975806C}" type="pres">
      <dgm:prSet presAssocID="{2F73BD17-5C36-4DF0-B8A8-BA3DB83CC0F3}" presName="parentLin" presStyleCnt="0"/>
      <dgm:spPr/>
    </dgm:pt>
    <dgm:pt modelId="{C414CB62-885C-4BAB-887E-E9E093B367AD}" type="pres">
      <dgm:prSet presAssocID="{2F73BD17-5C36-4DF0-B8A8-BA3DB83CC0F3}" presName="parentLeftMargin" presStyleLbl="node1" presStyleIdx="2" presStyleCnt="6"/>
      <dgm:spPr/>
    </dgm:pt>
    <dgm:pt modelId="{6168A617-9D7C-464B-8917-2AE51E95158D}" type="pres">
      <dgm:prSet presAssocID="{2F73BD17-5C36-4DF0-B8A8-BA3DB83CC0F3}" presName="parentText" presStyleLbl="node1" presStyleIdx="3" presStyleCnt="6" custScaleX="59058" custScaleY="71429" custLinFactNeighborX="18016" custLinFactNeighborY="27662">
        <dgm:presLayoutVars>
          <dgm:chMax val="0"/>
          <dgm:bulletEnabled val="1"/>
        </dgm:presLayoutVars>
      </dgm:prSet>
      <dgm:spPr/>
    </dgm:pt>
    <dgm:pt modelId="{44CB1CBD-154D-4963-8D81-11020FFB7224}" type="pres">
      <dgm:prSet presAssocID="{2F73BD17-5C36-4DF0-B8A8-BA3DB83CC0F3}" presName="negativeSpace" presStyleCnt="0"/>
      <dgm:spPr/>
    </dgm:pt>
    <dgm:pt modelId="{A888B27A-2A3F-4841-B6BB-18651B53FE6F}" type="pres">
      <dgm:prSet presAssocID="{2F73BD17-5C36-4DF0-B8A8-BA3DB83CC0F3}" presName="childText" presStyleLbl="conFgAcc1" presStyleIdx="3" presStyleCnt="6">
        <dgm:presLayoutVars>
          <dgm:bulletEnabled val="1"/>
        </dgm:presLayoutVars>
      </dgm:prSet>
      <dgm:spPr/>
    </dgm:pt>
    <dgm:pt modelId="{B5A043FB-87A5-45F2-BBB7-7E2AA0C9A31F}" type="pres">
      <dgm:prSet presAssocID="{0E614031-E90D-4161-9F29-ADA187B740F3}" presName="spaceBetweenRectangles" presStyleCnt="0"/>
      <dgm:spPr/>
    </dgm:pt>
    <dgm:pt modelId="{FA2F357A-1704-48A1-9BA0-F06AC048159C}" type="pres">
      <dgm:prSet presAssocID="{A32242AF-F1DF-497E-860F-0EE2DA82184E}" presName="parentLin" presStyleCnt="0"/>
      <dgm:spPr/>
    </dgm:pt>
    <dgm:pt modelId="{07E07CB0-9496-4B78-9DA4-B04D7414062B}" type="pres">
      <dgm:prSet presAssocID="{A32242AF-F1DF-497E-860F-0EE2DA82184E}" presName="parentLeftMargin" presStyleLbl="node1" presStyleIdx="3" presStyleCnt="6"/>
      <dgm:spPr/>
    </dgm:pt>
    <dgm:pt modelId="{B3C73C49-E9AB-42CF-A222-43DF691CEF0F}" type="pres">
      <dgm:prSet presAssocID="{A32242AF-F1DF-497E-860F-0EE2DA82184E}" presName="parentText" presStyleLbl="node1" presStyleIdx="4" presStyleCnt="6" custScaleX="59058" custScaleY="71429" custLinFactNeighborX="23638" custLinFactNeighborY="23254">
        <dgm:presLayoutVars>
          <dgm:chMax val="0"/>
          <dgm:bulletEnabled val="1"/>
        </dgm:presLayoutVars>
      </dgm:prSet>
      <dgm:spPr/>
    </dgm:pt>
    <dgm:pt modelId="{58126AEF-0E02-405F-87B1-5E7FA7AD580D}" type="pres">
      <dgm:prSet presAssocID="{A32242AF-F1DF-497E-860F-0EE2DA82184E}" presName="negativeSpace" presStyleCnt="0"/>
      <dgm:spPr/>
    </dgm:pt>
    <dgm:pt modelId="{1F6C39BF-FC91-48CA-8C0A-271A68169379}" type="pres">
      <dgm:prSet presAssocID="{A32242AF-F1DF-497E-860F-0EE2DA82184E}" presName="childText" presStyleLbl="conFgAcc1" presStyleIdx="4" presStyleCnt="6">
        <dgm:presLayoutVars>
          <dgm:bulletEnabled val="1"/>
        </dgm:presLayoutVars>
      </dgm:prSet>
      <dgm:spPr/>
    </dgm:pt>
    <dgm:pt modelId="{E88F9F44-41A9-487A-847E-8CBB747B4D2C}" type="pres">
      <dgm:prSet presAssocID="{0FD1DF2F-2B31-4B02-9695-D9AA4753633C}" presName="spaceBetweenRectangles" presStyleCnt="0"/>
      <dgm:spPr/>
    </dgm:pt>
    <dgm:pt modelId="{957917AD-63FB-4AE1-9ACC-86E2B64B503E}" type="pres">
      <dgm:prSet presAssocID="{777C1983-74A5-402E-8222-AD1453A5A408}" presName="parentLin" presStyleCnt="0"/>
      <dgm:spPr/>
    </dgm:pt>
    <dgm:pt modelId="{14FFA7B7-FC0F-44BD-807C-33D72D459B1F}" type="pres">
      <dgm:prSet presAssocID="{777C1983-74A5-402E-8222-AD1453A5A408}" presName="parentLeftMargin" presStyleLbl="node1" presStyleIdx="4" presStyleCnt="6"/>
      <dgm:spPr/>
    </dgm:pt>
    <dgm:pt modelId="{6A6FA8BF-BBC7-48AE-93D0-D39677CFC6DD}" type="pres">
      <dgm:prSet presAssocID="{777C1983-74A5-402E-8222-AD1453A5A408}" presName="parentText" presStyleLbl="node1" presStyleIdx="5" presStyleCnt="6" custScaleX="59058" custScaleY="71429" custLinFactNeighborX="18581" custLinFactNeighborY="31295">
        <dgm:presLayoutVars>
          <dgm:chMax val="0"/>
          <dgm:bulletEnabled val="1"/>
        </dgm:presLayoutVars>
      </dgm:prSet>
      <dgm:spPr/>
    </dgm:pt>
    <dgm:pt modelId="{67549E80-0FF0-4B7B-BEA9-D0D8A8A92FBE}" type="pres">
      <dgm:prSet presAssocID="{777C1983-74A5-402E-8222-AD1453A5A408}" presName="negativeSpace" presStyleCnt="0"/>
      <dgm:spPr/>
    </dgm:pt>
    <dgm:pt modelId="{AFBB6A46-38A5-4323-AEFD-BB7333889821}" type="pres">
      <dgm:prSet presAssocID="{777C1983-74A5-402E-8222-AD1453A5A408}" presName="childText" presStyleLbl="conFgAcc1" presStyleIdx="5" presStyleCnt="6" custLinFactNeighborX="-240">
        <dgm:presLayoutVars>
          <dgm:bulletEnabled val="1"/>
        </dgm:presLayoutVars>
      </dgm:prSet>
      <dgm:spPr/>
    </dgm:pt>
  </dgm:ptLst>
  <dgm:cxnLst>
    <dgm:cxn modelId="{E8E3810E-AE24-470F-B0CE-9D02D93F9056}" srcId="{EC06B203-65F8-429F-8396-D486D401A88F}" destId="{777C1983-74A5-402E-8222-AD1453A5A408}" srcOrd="5" destOrd="0" parTransId="{27775616-B7D3-4A98-94A0-A7F25B247544}" sibTransId="{665AA854-CC71-4DFE-8821-5B750EA628A4}"/>
    <dgm:cxn modelId="{2ACE1217-3A57-46DA-ADCB-297F5994C0AE}" type="presOf" srcId="{9C4E91C6-2A1B-46F6-AF5C-A4EC12FF6FC0}" destId="{B8C532F6-8B1C-462E-A3B3-13DF065477E4}" srcOrd="0" destOrd="0" presId="urn:microsoft.com/office/officeart/2005/8/layout/list1"/>
    <dgm:cxn modelId="{E966691D-89E6-4FF9-8CDC-DFE76A9B10E4}" type="presOf" srcId="{EC06B203-65F8-429F-8396-D486D401A88F}" destId="{485A0A88-935A-4448-AAE5-C4EB90879D91}" srcOrd="0" destOrd="0" presId="urn:microsoft.com/office/officeart/2005/8/layout/list1"/>
    <dgm:cxn modelId="{77491D25-9644-4047-9F77-16401B0126F3}" srcId="{819D6F19-9236-4075-B634-4C8A6EB2972E}" destId="{D02967D6-C6AF-4B43-9969-5DF7A51BC87F}" srcOrd="0" destOrd="0" parTransId="{34762B65-B3E0-4698-8A1D-8291B2944D47}" sibTransId="{CA946E0D-5A28-41FC-A2F2-2D6CB512B70C}"/>
    <dgm:cxn modelId="{F46D842C-42D2-40E1-A317-D34BD9BA4101}" type="presOf" srcId="{819D6F19-9236-4075-B634-4C8A6EB2972E}" destId="{DB2B2E6C-2469-4087-8620-253C7440353B}" srcOrd="1" destOrd="0" presId="urn:microsoft.com/office/officeart/2005/8/layout/list1"/>
    <dgm:cxn modelId="{8E06AE2D-9978-43C9-BABD-68CD98585C46}" type="presOf" srcId="{A32242AF-F1DF-497E-860F-0EE2DA82184E}" destId="{07E07CB0-9496-4B78-9DA4-B04D7414062B}" srcOrd="0" destOrd="0" presId="urn:microsoft.com/office/officeart/2005/8/layout/list1"/>
    <dgm:cxn modelId="{748D3C34-80C1-4BE9-A008-1E7511FB1EB0}" srcId="{EC06B203-65F8-429F-8396-D486D401A88F}" destId="{9C4E91C6-2A1B-46F6-AF5C-A4EC12FF6FC0}" srcOrd="2" destOrd="0" parTransId="{17B68ECB-17D5-4D44-8F80-568E7FA3634F}" sibTransId="{AA6F2B48-118B-4D97-937B-A182AE5876B8}"/>
    <dgm:cxn modelId="{2361163C-70BB-45B1-8D44-00EBA895E03F}" type="presOf" srcId="{9C4E91C6-2A1B-46F6-AF5C-A4EC12FF6FC0}" destId="{F8833809-F2E8-4083-8F96-EA60C15584E9}" srcOrd="1" destOrd="0" presId="urn:microsoft.com/office/officeart/2005/8/layout/list1"/>
    <dgm:cxn modelId="{B2EE4261-747D-4390-99C3-4C2D92B5D5DF}" type="presOf" srcId="{2F73BD17-5C36-4DF0-B8A8-BA3DB83CC0F3}" destId="{6168A617-9D7C-464B-8917-2AE51E95158D}" srcOrd="1" destOrd="0" presId="urn:microsoft.com/office/officeart/2005/8/layout/list1"/>
    <dgm:cxn modelId="{35D34742-1086-444D-8C16-B0585EB9F59B}" type="presOf" srcId="{2A531EAC-F5BB-445D-AE79-AD1716DCB21C}" destId="{280E96FC-41CC-44CB-A341-7FB5C06B9825}" srcOrd="0" destOrd="0" presId="urn:microsoft.com/office/officeart/2005/8/layout/list1"/>
    <dgm:cxn modelId="{5173AD43-1907-44D1-98CE-4CE68F585318}" type="presOf" srcId="{777C1983-74A5-402E-8222-AD1453A5A408}" destId="{6A6FA8BF-BBC7-48AE-93D0-D39677CFC6DD}" srcOrd="1" destOrd="0" presId="urn:microsoft.com/office/officeart/2005/8/layout/list1"/>
    <dgm:cxn modelId="{CCFCA246-0E05-4569-9C9F-74380106A774}" srcId="{EC06B203-65F8-429F-8396-D486D401A88F}" destId="{A32242AF-F1DF-497E-860F-0EE2DA82184E}" srcOrd="4" destOrd="0" parTransId="{F04F1437-3123-495C-8FCE-B996C53768C9}" sibTransId="{0FD1DF2F-2B31-4B02-9695-D9AA4753633C}"/>
    <dgm:cxn modelId="{171C7247-B69B-44C7-94BA-20DCF7E3C7C9}" type="presOf" srcId="{2A531EAC-F5BB-445D-AE79-AD1716DCB21C}" destId="{3F146132-C82F-458A-B43C-6BBA1342A45C}" srcOrd="1" destOrd="0" presId="urn:microsoft.com/office/officeart/2005/8/layout/list1"/>
    <dgm:cxn modelId="{3BA6534C-BD7D-4AD2-A588-0DFD9B5E3192}" type="presOf" srcId="{2F73BD17-5C36-4DF0-B8A8-BA3DB83CC0F3}" destId="{C414CB62-885C-4BAB-887E-E9E093B367AD}" srcOrd="0" destOrd="0" presId="urn:microsoft.com/office/officeart/2005/8/layout/list1"/>
    <dgm:cxn modelId="{A9A6E14C-8687-4B6A-AE4B-2DB9C76D8947}" srcId="{EC06B203-65F8-429F-8396-D486D401A88F}" destId="{2A531EAC-F5BB-445D-AE79-AD1716DCB21C}" srcOrd="1" destOrd="0" parTransId="{5CD35080-EB51-4BCB-B200-9AF79B58080C}" sibTransId="{C0BD1E28-E71B-4BCF-9F39-8F8342F0BDB8}"/>
    <dgm:cxn modelId="{38D0CC50-FAF0-4D91-B6F9-51116FFB3F9D}" srcId="{EC06B203-65F8-429F-8396-D486D401A88F}" destId="{2F73BD17-5C36-4DF0-B8A8-BA3DB83CC0F3}" srcOrd="3" destOrd="0" parTransId="{A890ADD7-0894-462E-840D-A6742DC50978}" sibTransId="{0E614031-E90D-4161-9F29-ADA187B740F3}"/>
    <dgm:cxn modelId="{7EFF6089-9EF5-46B6-9E3C-7C3A21AEAAD5}" type="presOf" srcId="{777C1983-74A5-402E-8222-AD1453A5A408}" destId="{14FFA7B7-FC0F-44BD-807C-33D72D459B1F}" srcOrd="0" destOrd="0" presId="urn:microsoft.com/office/officeart/2005/8/layout/list1"/>
    <dgm:cxn modelId="{0FFB1E8C-D525-44AE-A4C2-A317FAFF1C4F}" srcId="{EC06B203-65F8-429F-8396-D486D401A88F}" destId="{819D6F19-9236-4075-B634-4C8A6EB2972E}" srcOrd="0" destOrd="0" parTransId="{5E596E1E-AA6E-4196-80B1-D3DD7BA44BA1}" sibTransId="{383A3D80-25FA-4777-8CAD-B11A211A2622}"/>
    <dgm:cxn modelId="{A1EF01A0-D2AE-46E2-BFA7-6EA7438D39EE}" type="presOf" srcId="{A32242AF-F1DF-497E-860F-0EE2DA82184E}" destId="{B3C73C49-E9AB-42CF-A222-43DF691CEF0F}" srcOrd="1" destOrd="0" presId="urn:microsoft.com/office/officeart/2005/8/layout/list1"/>
    <dgm:cxn modelId="{ECC5BFB4-073E-4B49-A548-929548ACAD5E}" type="presOf" srcId="{D02967D6-C6AF-4B43-9969-5DF7A51BC87F}" destId="{05E2B272-655D-4E61-B945-5D8C1B695EA8}" srcOrd="0" destOrd="0" presId="urn:microsoft.com/office/officeart/2005/8/layout/list1"/>
    <dgm:cxn modelId="{DD86D0C3-83C2-4C5D-93EA-77ABF945B7BC}" type="presOf" srcId="{819D6F19-9236-4075-B634-4C8A6EB2972E}" destId="{0D703C29-61C6-4028-B93E-25F51639A6D0}" srcOrd="0" destOrd="0" presId="urn:microsoft.com/office/officeart/2005/8/layout/list1"/>
    <dgm:cxn modelId="{D5CB2FAA-F1FC-4A42-B722-3BD702D1CCE0}" type="presParOf" srcId="{485A0A88-935A-4448-AAE5-C4EB90879D91}" destId="{A04DB769-A0FE-4256-AD07-0528BD4FDD1E}" srcOrd="0" destOrd="0" presId="urn:microsoft.com/office/officeart/2005/8/layout/list1"/>
    <dgm:cxn modelId="{1609C769-E278-4138-B9C8-B63C0D934C7B}" type="presParOf" srcId="{A04DB769-A0FE-4256-AD07-0528BD4FDD1E}" destId="{0D703C29-61C6-4028-B93E-25F51639A6D0}" srcOrd="0" destOrd="0" presId="urn:microsoft.com/office/officeart/2005/8/layout/list1"/>
    <dgm:cxn modelId="{A3EA7AC7-5DFA-40AA-AD41-1892B61E3D5B}" type="presParOf" srcId="{A04DB769-A0FE-4256-AD07-0528BD4FDD1E}" destId="{DB2B2E6C-2469-4087-8620-253C7440353B}" srcOrd="1" destOrd="0" presId="urn:microsoft.com/office/officeart/2005/8/layout/list1"/>
    <dgm:cxn modelId="{51D33811-007B-4907-9C7A-5B6321EB7F93}" type="presParOf" srcId="{485A0A88-935A-4448-AAE5-C4EB90879D91}" destId="{6AE51ADF-8D0E-477B-9A90-536FCD77E8C4}" srcOrd="1" destOrd="0" presId="urn:microsoft.com/office/officeart/2005/8/layout/list1"/>
    <dgm:cxn modelId="{D4AEA5A4-1248-4B62-BD59-0CAA5F9BB7A3}" type="presParOf" srcId="{485A0A88-935A-4448-AAE5-C4EB90879D91}" destId="{05E2B272-655D-4E61-B945-5D8C1B695EA8}" srcOrd="2" destOrd="0" presId="urn:microsoft.com/office/officeart/2005/8/layout/list1"/>
    <dgm:cxn modelId="{9025763A-46D6-4104-B507-904367AF52C5}" type="presParOf" srcId="{485A0A88-935A-4448-AAE5-C4EB90879D91}" destId="{07382FC8-7009-4C68-9688-9F265C8FC34D}" srcOrd="3" destOrd="0" presId="urn:microsoft.com/office/officeart/2005/8/layout/list1"/>
    <dgm:cxn modelId="{1EFCED31-6031-436F-96CA-565308D0CC8D}" type="presParOf" srcId="{485A0A88-935A-4448-AAE5-C4EB90879D91}" destId="{74E2BD02-02B1-407A-A4A1-AA6E482E609E}" srcOrd="4" destOrd="0" presId="urn:microsoft.com/office/officeart/2005/8/layout/list1"/>
    <dgm:cxn modelId="{80E6FF47-D5DC-4357-8B8D-EB1B9226E2E0}" type="presParOf" srcId="{74E2BD02-02B1-407A-A4A1-AA6E482E609E}" destId="{280E96FC-41CC-44CB-A341-7FB5C06B9825}" srcOrd="0" destOrd="0" presId="urn:microsoft.com/office/officeart/2005/8/layout/list1"/>
    <dgm:cxn modelId="{751E5D4E-F19C-468E-9AE8-BB082E138E68}" type="presParOf" srcId="{74E2BD02-02B1-407A-A4A1-AA6E482E609E}" destId="{3F146132-C82F-458A-B43C-6BBA1342A45C}" srcOrd="1" destOrd="0" presId="urn:microsoft.com/office/officeart/2005/8/layout/list1"/>
    <dgm:cxn modelId="{B1A4054B-5845-4013-AA6F-4B3BD58ECF4D}" type="presParOf" srcId="{485A0A88-935A-4448-AAE5-C4EB90879D91}" destId="{9151193A-B2D2-4D6C-87C8-1E73967DE7FF}" srcOrd="5" destOrd="0" presId="urn:microsoft.com/office/officeart/2005/8/layout/list1"/>
    <dgm:cxn modelId="{097DD00A-9B64-49A4-9423-5BAB8EFA76C4}" type="presParOf" srcId="{485A0A88-935A-4448-AAE5-C4EB90879D91}" destId="{0ED8ACF6-25DA-4586-962A-312CBC27D27B}" srcOrd="6" destOrd="0" presId="urn:microsoft.com/office/officeart/2005/8/layout/list1"/>
    <dgm:cxn modelId="{3B9ACAD5-666F-471D-A8BE-89FC4EF991A4}" type="presParOf" srcId="{485A0A88-935A-4448-AAE5-C4EB90879D91}" destId="{867ED32B-72E2-4DCC-94ED-D3293840A6AE}" srcOrd="7" destOrd="0" presId="urn:microsoft.com/office/officeart/2005/8/layout/list1"/>
    <dgm:cxn modelId="{5C7F6A67-52DD-404D-B8D3-695CECFCF7D2}" type="presParOf" srcId="{485A0A88-935A-4448-AAE5-C4EB90879D91}" destId="{2A7307D7-9DD0-4039-828E-1DCF1B92FD36}" srcOrd="8" destOrd="0" presId="urn:microsoft.com/office/officeart/2005/8/layout/list1"/>
    <dgm:cxn modelId="{90EDF116-03C6-4E67-AE10-40A842A5ED2B}" type="presParOf" srcId="{2A7307D7-9DD0-4039-828E-1DCF1B92FD36}" destId="{B8C532F6-8B1C-462E-A3B3-13DF065477E4}" srcOrd="0" destOrd="0" presId="urn:microsoft.com/office/officeart/2005/8/layout/list1"/>
    <dgm:cxn modelId="{5F68D234-325D-4417-A6A7-86820200E7CF}" type="presParOf" srcId="{2A7307D7-9DD0-4039-828E-1DCF1B92FD36}" destId="{F8833809-F2E8-4083-8F96-EA60C15584E9}" srcOrd="1" destOrd="0" presId="urn:microsoft.com/office/officeart/2005/8/layout/list1"/>
    <dgm:cxn modelId="{57D6F25C-6468-4012-A0F2-8B945FCDBD4B}" type="presParOf" srcId="{485A0A88-935A-4448-AAE5-C4EB90879D91}" destId="{83853FDF-07E9-4356-A29B-B7067AF30F0A}" srcOrd="9" destOrd="0" presId="urn:microsoft.com/office/officeart/2005/8/layout/list1"/>
    <dgm:cxn modelId="{791E0ED0-3895-4A61-8BED-8A4541BD030C}" type="presParOf" srcId="{485A0A88-935A-4448-AAE5-C4EB90879D91}" destId="{26B5FF03-F717-4606-BA07-3491E4F6EC2C}" srcOrd="10" destOrd="0" presId="urn:microsoft.com/office/officeart/2005/8/layout/list1"/>
    <dgm:cxn modelId="{B27DFEA8-9258-495C-9CEA-0D2D0C88C041}" type="presParOf" srcId="{485A0A88-935A-4448-AAE5-C4EB90879D91}" destId="{21BED8E1-570D-4B04-BF35-92E4A754210A}" srcOrd="11" destOrd="0" presId="urn:microsoft.com/office/officeart/2005/8/layout/list1"/>
    <dgm:cxn modelId="{CFE80A5B-2865-4DD5-AA8C-3CCAE8A935A0}" type="presParOf" srcId="{485A0A88-935A-4448-AAE5-C4EB90879D91}" destId="{7C194EAB-4DCD-4352-995D-3A688975806C}" srcOrd="12" destOrd="0" presId="urn:microsoft.com/office/officeart/2005/8/layout/list1"/>
    <dgm:cxn modelId="{E4E6B16C-BF4C-4CFD-967D-7BB6B3B39C5C}" type="presParOf" srcId="{7C194EAB-4DCD-4352-995D-3A688975806C}" destId="{C414CB62-885C-4BAB-887E-E9E093B367AD}" srcOrd="0" destOrd="0" presId="urn:microsoft.com/office/officeart/2005/8/layout/list1"/>
    <dgm:cxn modelId="{F4FD1080-259B-4B98-B64D-FAC78E76E3B2}" type="presParOf" srcId="{7C194EAB-4DCD-4352-995D-3A688975806C}" destId="{6168A617-9D7C-464B-8917-2AE51E95158D}" srcOrd="1" destOrd="0" presId="urn:microsoft.com/office/officeart/2005/8/layout/list1"/>
    <dgm:cxn modelId="{9F0206E1-7164-4B7D-802D-F60B1EE1BAD6}" type="presParOf" srcId="{485A0A88-935A-4448-AAE5-C4EB90879D91}" destId="{44CB1CBD-154D-4963-8D81-11020FFB7224}" srcOrd="13" destOrd="0" presId="urn:microsoft.com/office/officeart/2005/8/layout/list1"/>
    <dgm:cxn modelId="{7711293C-164C-4D28-987C-E132FE1221E5}" type="presParOf" srcId="{485A0A88-935A-4448-AAE5-C4EB90879D91}" destId="{A888B27A-2A3F-4841-B6BB-18651B53FE6F}" srcOrd="14" destOrd="0" presId="urn:microsoft.com/office/officeart/2005/8/layout/list1"/>
    <dgm:cxn modelId="{CAF80624-42FC-4FFF-A5C4-5F145B9F8051}" type="presParOf" srcId="{485A0A88-935A-4448-AAE5-C4EB90879D91}" destId="{B5A043FB-87A5-45F2-BBB7-7E2AA0C9A31F}" srcOrd="15" destOrd="0" presId="urn:microsoft.com/office/officeart/2005/8/layout/list1"/>
    <dgm:cxn modelId="{9B473FD2-3867-4B8E-B2A4-FF7FD625829E}" type="presParOf" srcId="{485A0A88-935A-4448-AAE5-C4EB90879D91}" destId="{FA2F357A-1704-48A1-9BA0-F06AC048159C}" srcOrd="16" destOrd="0" presId="urn:microsoft.com/office/officeart/2005/8/layout/list1"/>
    <dgm:cxn modelId="{C37526A1-88D9-4116-BCEC-11E730150DF8}" type="presParOf" srcId="{FA2F357A-1704-48A1-9BA0-F06AC048159C}" destId="{07E07CB0-9496-4B78-9DA4-B04D7414062B}" srcOrd="0" destOrd="0" presId="urn:microsoft.com/office/officeart/2005/8/layout/list1"/>
    <dgm:cxn modelId="{FA3F658B-5276-4656-9286-D0BE4D42A73E}" type="presParOf" srcId="{FA2F357A-1704-48A1-9BA0-F06AC048159C}" destId="{B3C73C49-E9AB-42CF-A222-43DF691CEF0F}" srcOrd="1" destOrd="0" presId="urn:microsoft.com/office/officeart/2005/8/layout/list1"/>
    <dgm:cxn modelId="{0FE4D32E-04E6-45B5-92B8-E0D28CDE62B7}" type="presParOf" srcId="{485A0A88-935A-4448-AAE5-C4EB90879D91}" destId="{58126AEF-0E02-405F-87B1-5E7FA7AD580D}" srcOrd="17" destOrd="0" presId="urn:microsoft.com/office/officeart/2005/8/layout/list1"/>
    <dgm:cxn modelId="{1018401F-C20D-44A3-8A00-028C822166FC}" type="presParOf" srcId="{485A0A88-935A-4448-AAE5-C4EB90879D91}" destId="{1F6C39BF-FC91-48CA-8C0A-271A68169379}" srcOrd="18" destOrd="0" presId="urn:microsoft.com/office/officeart/2005/8/layout/list1"/>
    <dgm:cxn modelId="{908CBBC6-F310-4CAB-B881-6544EEB1B760}" type="presParOf" srcId="{485A0A88-935A-4448-AAE5-C4EB90879D91}" destId="{E88F9F44-41A9-487A-847E-8CBB747B4D2C}" srcOrd="19" destOrd="0" presId="urn:microsoft.com/office/officeart/2005/8/layout/list1"/>
    <dgm:cxn modelId="{3F9EBDB4-D3A5-4E53-AB08-43E4F18C9353}" type="presParOf" srcId="{485A0A88-935A-4448-AAE5-C4EB90879D91}" destId="{957917AD-63FB-4AE1-9ACC-86E2B64B503E}" srcOrd="20" destOrd="0" presId="urn:microsoft.com/office/officeart/2005/8/layout/list1"/>
    <dgm:cxn modelId="{802464C1-6C4E-49B1-A779-D1E91D080650}" type="presParOf" srcId="{957917AD-63FB-4AE1-9ACC-86E2B64B503E}" destId="{14FFA7B7-FC0F-44BD-807C-33D72D459B1F}" srcOrd="0" destOrd="0" presId="urn:microsoft.com/office/officeart/2005/8/layout/list1"/>
    <dgm:cxn modelId="{550E7F97-A233-4BB9-AD21-646F3F940583}" type="presParOf" srcId="{957917AD-63FB-4AE1-9ACC-86E2B64B503E}" destId="{6A6FA8BF-BBC7-48AE-93D0-D39677CFC6DD}" srcOrd="1" destOrd="0" presId="urn:microsoft.com/office/officeart/2005/8/layout/list1"/>
    <dgm:cxn modelId="{A402DD94-1774-48B6-AD72-B6579D23F119}" type="presParOf" srcId="{485A0A88-935A-4448-AAE5-C4EB90879D91}" destId="{67549E80-0FF0-4B7B-BEA9-D0D8A8A92FBE}" srcOrd="21" destOrd="0" presId="urn:microsoft.com/office/officeart/2005/8/layout/list1"/>
    <dgm:cxn modelId="{691E381D-2D7B-41F0-8A90-489E66C90564}" type="presParOf" srcId="{485A0A88-935A-4448-AAE5-C4EB90879D91}" destId="{AFBB6A46-38A5-4323-AEFD-BB7333889821}" srcOrd="22" destOrd="0" presId="urn:microsoft.com/office/officeart/2005/8/layout/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06B203-65F8-429F-8396-D486D401A88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A531EAC-F5BB-445D-AE79-AD1716DCB21C}">
      <dgm:prSet phldrT="[Text]" custT="1"/>
      <dgm:spPr>
        <a:solidFill>
          <a:srgbClr val="007DBA"/>
        </a:solidFill>
      </dgm:spPr>
      <dgm:t>
        <a:bodyPr/>
        <a:lstStyle/>
        <a:p>
          <a:pPr algn="ctr"/>
          <a:r>
            <a:rPr lang="en-US" sz="900" b="1" dirty="0">
              <a:effectLst/>
              <a:latin typeface="Century Gothic" panose="020B0502020202020204" pitchFamily="34" charset="0"/>
            </a:rPr>
            <a:t>Knysna</a:t>
          </a:r>
        </a:p>
      </dgm:t>
    </dgm:pt>
    <dgm:pt modelId="{C0BD1E28-E71B-4BCF-9F39-8F8342F0BDB8}" type="sibTrans" cxnId="{A9A6E14C-8687-4B6A-AE4B-2DB9C76D8947}">
      <dgm:prSet/>
      <dgm:spPr/>
      <dgm:t>
        <a:bodyPr/>
        <a:lstStyle/>
        <a:p>
          <a:endParaRPr lang="en-US"/>
        </a:p>
      </dgm:t>
    </dgm:pt>
    <dgm:pt modelId="{5CD35080-EB51-4BCB-B200-9AF79B58080C}" type="parTrans" cxnId="{A9A6E14C-8687-4B6A-AE4B-2DB9C76D8947}">
      <dgm:prSet/>
      <dgm:spPr/>
      <dgm:t>
        <a:bodyPr/>
        <a:lstStyle/>
        <a:p>
          <a:endParaRPr lang="en-US"/>
        </a:p>
      </dgm:t>
    </dgm:pt>
    <dgm:pt modelId="{485A0A88-935A-4448-AAE5-C4EB90879D91}" type="pres">
      <dgm:prSet presAssocID="{EC06B203-65F8-429F-8396-D486D401A88F}" presName="linear" presStyleCnt="0">
        <dgm:presLayoutVars>
          <dgm:dir/>
          <dgm:animLvl val="lvl"/>
          <dgm:resizeHandles val="exact"/>
        </dgm:presLayoutVars>
      </dgm:prSet>
      <dgm:spPr/>
    </dgm:pt>
    <dgm:pt modelId="{74E2BD02-02B1-407A-A4A1-AA6E482E609E}" type="pres">
      <dgm:prSet presAssocID="{2A531EAC-F5BB-445D-AE79-AD1716DCB21C}" presName="parentLin" presStyleCnt="0"/>
      <dgm:spPr/>
    </dgm:pt>
    <dgm:pt modelId="{280E96FC-41CC-44CB-A341-7FB5C06B9825}" type="pres">
      <dgm:prSet presAssocID="{2A531EAC-F5BB-445D-AE79-AD1716DCB21C}" presName="parentLeftMargin" presStyleLbl="node1" presStyleIdx="0" presStyleCnt="1"/>
      <dgm:spPr/>
    </dgm:pt>
    <dgm:pt modelId="{3F146132-C82F-458A-B43C-6BBA1342A45C}" type="pres">
      <dgm:prSet presAssocID="{2A531EAC-F5BB-445D-AE79-AD1716DCB21C}" presName="parentText" presStyleLbl="node1" presStyleIdx="0" presStyleCnt="1" custScaleX="59058" custScaleY="78277" custLinFactNeighborX="29327" custLinFactNeighborY="27325">
        <dgm:presLayoutVars>
          <dgm:chMax val="0"/>
          <dgm:bulletEnabled val="1"/>
        </dgm:presLayoutVars>
      </dgm:prSet>
      <dgm:spPr/>
    </dgm:pt>
    <dgm:pt modelId="{9151193A-B2D2-4D6C-87C8-1E73967DE7FF}" type="pres">
      <dgm:prSet presAssocID="{2A531EAC-F5BB-445D-AE79-AD1716DCB21C}" presName="negativeSpace" presStyleCnt="0"/>
      <dgm:spPr/>
    </dgm:pt>
    <dgm:pt modelId="{0ED8ACF6-25DA-4586-962A-312CBC27D27B}" type="pres">
      <dgm:prSet presAssocID="{2A531EAC-F5BB-445D-AE79-AD1716DCB21C}" presName="childText" presStyleLbl="conFgAcc1" presStyleIdx="0" presStyleCnt="1" custLinFactY="99754" custLinFactNeighborX="-60567" custLinFactNeighborY="100000">
        <dgm:presLayoutVars>
          <dgm:bulletEnabled val="1"/>
        </dgm:presLayoutVars>
      </dgm:prSet>
      <dgm:spPr/>
    </dgm:pt>
  </dgm:ptLst>
  <dgm:cxnLst>
    <dgm:cxn modelId="{E966691D-89E6-4FF9-8CDC-DFE76A9B10E4}" type="presOf" srcId="{EC06B203-65F8-429F-8396-D486D401A88F}" destId="{485A0A88-935A-4448-AAE5-C4EB90879D91}" srcOrd="0" destOrd="0" presId="urn:microsoft.com/office/officeart/2005/8/layout/list1"/>
    <dgm:cxn modelId="{35D34742-1086-444D-8C16-B0585EB9F59B}" type="presOf" srcId="{2A531EAC-F5BB-445D-AE79-AD1716DCB21C}" destId="{280E96FC-41CC-44CB-A341-7FB5C06B9825}" srcOrd="0" destOrd="0" presId="urn:microsoft.com/office/officeart/2005/8/layout/list1"/>
    <dgm:cxn modelId="{171C7247-B69B-44C7-94BA-20DCF7E3C7C9}" type="presOf" srcId="{2A531EAC-F5BB-445D-AE79-AD1716DCB21C}" destId="{3F146132-C82F-458A-B43C-6BBA1342A45C}" srcOrd="1" destOrd="0" presId="urn:microsoft.com/office/officeart/2005/8/layout/list1"/>
    <dgm:cxn modelId="{A9A6E14C-8687-4B6A-AE4B-2DB9C76D8947}" srcId="{EC06B203-65F8-429F-8396-D486D401A88F}" destId="{2A531EAC-F5BB-445D-AE79-AD1716DCB21C}" srcOrd="0" destOrd="0" parTransId="{5CD35080-EB51-4BCB-B200-9AF79B58080C}" sibTransId="{C0BD1E28-E71B-4BCF-9F39-8F8342F0BDB8}"/>
    <dgm:cxn modelId="{1EFCED31-6031-436F-96CA-565308D0CC8D}" type="presParOf" srcId="{485A0A88-935A-4448-AAE5-C4EB90879D91}" destId="{74E2BD02-02B1-407A-A4A1-AA6E482E609E}" srcOrd="0" destOrd="0" presId="urn:microsoft.com/office/officeart/2005/8/layout/list1"/>
    <dgm:cxn modelId="{80E6FF47-D5DC-4357-8B8D-EB1B9226E2E0}" type="presParOf" srcId="{74E2BD02-02B1-407A-A4A1-AA6E482E609E}" destId="{280E96FC-41CC-44CB-A341-7FB5C06B9825}" srcOrd="0" destOrd="0" presId="urn:microsoft.com/office/officeart/2005/8/layout/list1"/>
    <dgm:cxn modelId="{751E5D4E-F19C-468E-9AE8-BB082E138E68}" type="presParOf" srcId="{74E2BD02-02B1-407A-A4A1-AA6E482E609E}" destId="{3F146132-C82F-458A-B43C-6BBA1342A45C}" srcOrd="1" destOrd="0" presId="urn:microsoft.com/office/officeart/2005/8/layout/list1"/>
    <dgm:cxn modelId="{B1A4054B-5845-4013-AA6F-4B3BD58ECF4D}" type="presParOf" srcId="{485A0A88-935A-4448-AAE5-C4EB90879D91}" destId="{9151193A-B2D2-4D6C-87C8-1E73967DE7FF}" srcOrd="1" destOrd="0" presId="urn:microsoft.com/office/officeart/2005/8/layout/list1"/>
    <dgm:cxn modelId="{097DD00A-9B64-49A4-9423-5BAB8EFA76C4}" type="presParOf" srcId="{485A0A88-935A-4448-AAE5-C4EB90879D91}" destId="{0ED8ACF6-25DA-4586-962A-312CBC27D27B}" srcOrd="2" destOrd="0" presId="urn:microsoft.com/office/officeart/2005/8/layout/list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03955-E441-4125-AB9B-D0294558E5B5}" type="doc">
      <dgm:prSet loTypeId="urn:microsoft.com/office/officeart/2005/8/layout/hList7" loCatId="list" qsTypeId="urn:microsoft.com/office/officeart/2005/8/quickstyle/simple1" qsCatId="simple" csTypeId="urn:microsoft.com/office/officeart/2005/8/colors/colorful5" csCatId="colorful" phldr="1"/>
      <dgm:spPr/>
    </dgm:pt>
    <dgm:pt modelId="{C716DE20-9A12-410F-AB09-7847A52962FB}">
      <dgm:prSet phldrT="[Text]" custT="1"/>
      <dgm:spPr>
        <a:solidFill>
          <a:srgbClr val="0094D6"/>
        </a:solidFill>
      </dgm:spPr>
      <dgm:t>
        <a:bodyPr/>
        <a:lstStyle/>
        <a:p>
          <a:pPr algn="ctr"/>
          <a:r>
            <a:rPr lang="en-US" sz="1100" dirty="0">
              <a:latin typeface="Century Gothic" panose="020B0502020202020204" pitchFamily="34" charset="0"/>
            </a:rPr>
            <a:t>6 Fixed PHC Facilities</a:t>
          </a:r>
        </a:p>
        <a:p>
          <a:pPr algn="ctr"/>
          <a:r>
            <a:rPr lang="en-US" sz="1100" dirty="0">
              <a:latin typeface="Century Gothic" panose="020B0502020202020204" pitchFamily="34" charset="0"/>
            </a:rPr>
            <a:t>3 Mobile Clinics</a:t>
          </a:r>
          <a:endParaRPr lang="en-US" sz="1200" b="1" dirty="0">
            <a:latin typeface="Century Gothic" panose="020B0502020202020204" pitchFamily="34" charset="0"/>
          </a:endParaRPr>
        </a:p>
      </dgm:t>
    </dgm:pt>
    <dgm:pt modelId="{4CD53012-B9AC-4032-A796-2D478995F784}" type="parTrans" cxnId="{6D749EFF-E6DA-4B7E-8BD2-0DFC40299829}">
      <dgm:prSet/>
      <dgm:spPr/>
      <dgm:t>
        <a:bodyPr/>
        <a:lstStyle/>
        <a:p>
          <a:endParaRPr lang="en-US"/>
        </a:p>
      </dgm:t>
    </dgm:pt>
    <dgm:pt modelId="{0E69BB1B-13ED-4EE0-A936-BB2A214084C8}" type="sibTrans" cxnId="{6D749EFF-E6DA-4B7E-8BD2-0DFC40299829}">
      <dgm:prSet/>
      <dgm:spPr/>
      <dgm:t>
        <a:bodyPr/>
        <a:lstStyle/>
        <a:p>
          <a:endParaRPr lang="en-US"/>
        </a:p>
      </dgm:t>
    </dgm:pt>
    <dgm:pt modelId="{7B6958E1-BCFB-41EF-A04F-DB769D06145F}">
      <dgm:prSet phldrT="[Text]" custT="1"/>
      <dgm:spPr>
        <a:solidFill>
          <a:srgbClr val="8D6E97"/>
        </a:solidFill>
      </dgm:spPr>
      <dgm:t>
        <a:bodyPr/>
        <a:lstStyle/>
        <a:p>
          <a:pPr algn="ctr"/>
          <a:r>
            <a:rPr lang="en-US" sz="1100" dirty="0">
              <a:latin typeface="Century Gothic" panose="020B0502020202020204" pitchFamily="34" charset="0"/>
            </a:rPr>
            <a:t>11 ART Clinics/ Treatment Sites</a:t>
          </a:r>
        </a:p>
        <a:p>
          <a:pPr algn="ctr"/>
          <a:r>
            <a:rPr lang="en-US" sz="1100" dirty="0">
              <a:latin typeface="Century Gothic" panose="020B0502020202020204" pitchFamily="34" charset="0"/>
            </a:rPr>
            <a:t>9 TB Clinics/ Treatment Sites</a:t>
          </a:r>
          <a:endParaRPr lang="en-US" sz="1200" b="1" dirty="0">
            <a:latin typeface="Century Gothic" panose="020B0502020202020204" pitchFamily="34" charset="0"/>
          </a:endParaRPr>
        </a:p>
      </dgm:t>
    </dgm:pt>
    <dgm:pt modelId="{DC561AB5-6CCC-4B5C-86BF-78C76D0C67A0}" type="sibTrans" cxnId="{B6E282B0-EBF0-4ABD-A34B-672476007B48}">
      <dgm:prSet/>
      <dgm:spPr/>
      <dgm:t>
        <a:bodyPr/>
        <a:lstStyle/>
        <a:p>
          <a:endParaRPr lang="en-US"/>
        </a:p>
      </dgm:t>
    </dgm:pt>
    <dgm:pt modelId="{AB6444E8-0E9E-4518-9A6B-C1344AFDCB05}" type="parTrans" cxnId="{B6E282B0-EBF0-4ABD-A34B-672476007B48}">
      <dgm:prSet/>
      <dgm:spPr/>
      <dgm:t>
        <a:bodyPr/>
        <a:lstStyle/>
        <a:p>
          <a:endParaRPr lang="en-US"/>
        </a:p>
      </dgm:t>
    </dgm:pt>
    <dgm:pt modelId="{4C055438-B67B-41FA-BC2F-DF3C7751D119}">
      <dgm:prSet phldrT="[Text]" custT="1"/>
      <dgm:spPr>
        <a:solidFill>
          <a:srgbClr val="8FAD15"/>
        </a:solidFill>
        <a:ln>
          <a:noFill/>
        </a:ln>
      </dgm:spPr>
      <dgm:t>
        <a:bodyPr/>
        <a:lstStyle/>
        <a:p>
          <a:pPr algn="ctr"/>
          <a:r>
            <a:rPr lang="en-US" sz="1100" dirty="0">
              <a:latin typeface="Century Gothic" panose="020B0502020202020204" pitchFamily="34" charset="0"/>
            </a:rPr>
            <a:t>1 District Hospital</a:t>
          </a:r>
          <a:endParaRPr lang="en-US" sz="1100" b="1" dirty="0">
            <a:latin typeface="Century Gothic" panose="020B0502020202020204" pitchFamily="34" charset="0"/>
          </a:endParaRPr>
        </a:p>
      </dgm:t>
    </dgm:pt>
    <dgm:pt modelId="{537CD218-13CE-4DE6-AFFD-881B12AD89F4}" type="parTrans" cxnId="{64526BB0-8B6D-4A7B-BB28-E40F2EE90C03}">
      <dgm:prSet/>
      <dgm:spPr/>
      <dgm:t>
        <a:bodyPr/>
        <a:lstStyle/>
        <a:p>
          <a:endParaRPr lang="en-US"/>
        </a:p>
      </dgm:t>
    </dgm:pt>
    <dgm:pt modelId="{9C38F366-FBE9-4BDC-A7B7-BB153134546C}" type="sibTrans" cxnId="{64526BB0-8B6D-4A7B-BB28-E40F2EE90C03}">
      <dgm:prSet/>
      <dgm:spPr/>
      <dgm:t>
        <a:bodyPr/>
        <a:lstStyle/>
        <a:p>
          <a:endParaRPr lang="en-US"/>
        </a:p>
      </dgm:t>
    </dgm:pt>
    <dgm:pt modelId="{F52EC9BA-49CD-41FD-8527-9C352B52B51C}" type="pres">
      <dgm:prSet presAssocID="{F6E03955-E441-4125-AB9B-D0294558E5B5}" presName="Name0" presStyleCnt="0">
        <dgm:presLayoutVars>
          <dgm:dir/>
          <dgm:resizeHandles val="exact"/>
        </dgm:presLayoutVars>
      </dgm:prSet>
      <dgm:spPr/>
    </dgm:pt>
    <dgm:pt modelId="{AE0B8E72-8A8B-47BA-9E6F-97DB3AA64348}" type="pres">
      <dgm:prSet presAssocID="{F6E03955-E441-4125-AB9B-D0294558E5B5}" presName="fgShape" presStyleLbl="fgShp" presStyleIdx="0" presStyleCnt="1" custLinFactNeighborX="-837" custLinFactNeighborY="13774"/>
      <dgm:spPr>
        <a:solidFill>
          <a:srgbClr val="ECE3E4"/>
        </a:solidFill>
      </dgm:spPr>
    </dgm:pt>
    <dgm:pt modelId="{6FE07439-906E-4D1C-811F-2F9646BFD384}" type="pres">
      <dgm:prSet presAssocID="{F6E03955-E441-4125-AB9B-D0294558E5B5}" presName="linComp" presStyleCnt="0"/>
      <dgm:spPr/>
    </dgm:pt>
    <dgm:pt modelId="{9470FC51-B676-48FF-A633-FC64C47491EF}" type="pres">
      <dgm:prSet presAssocID="{C716DE20-9A12-410F-AB09-7847A52962FB}" presName="compNode" presStyleCnt="0"/>
      <dgm:spPr/>
    </dgm:pt>
    <dgm:pt modelId="{37CBC43B-1F1A-4162-A57F-EB60CDFE6DD7}" type="pres">
      <dgm:prSet presAssocID="{C716DE20-9A12-410F-AB09-7847A52962FB}" presName="bkgdShape" presStyleLbl="node1" presStyleIdx="0" presStyleCnt="3" custLinFactNeighborX="1351"/>
      <dgm:spPr/>
    </dgm:pt>
    <dgm:pt modelId="{E842BE0B-39B9-4237-AC44-0667D3A2D3C2}" type="pres">
      <dgm:prSet presAssocID="{C716DE20-9A12-410F-AB09-7847A52962FB}" presName="nodeTx" presStyleLbl="node1" presStyleIdx="0" presStyleCnt="3">
        <dgm:presLayoutVars>
          <dgm:bulletEnabled val="1"/>
        </dgm:presLayoutVars>
      </dgm:prSet>
      <dgm:spPr/>
    </dgm:pt>
    <dgm:pt modelId="{12895120-D873-42C2-A0F3-3DA07747470B}" type="pres">
      <dgm:prSet presAssocID="{C716DE20-9A12-410F-AB09-7847A52962FB}" presName="invisiNode" presStyleLbl="node1" presStyleIdx="0" presStyleCnt="3"/>
      <dgm:spPr/>
    </dgm:pt>
    <dgm:pt modelId="{FCA845BE-A15A-4F25-9747-BDA09E699790}" type="pres">
      <dgm:prSet presAssocID="{C716DE20-9A12-410F-AB09-7847A52962FB}" presName="imagNode" presStyleLbl="fgImgPlace1" presStyleIdx="0" presStyleCnt="3" custLinFactNeighborX="-416" custLinFactNeighborY="-990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spital"/>
        </a:ext>
      </dgm:extLst>
    </dgm:pt>
    <dgm:pt modelId="{BF5FCFD7-3B32-43EC-B854-219180DAAE81}" type="pres">
      <dgm:prSet presAssocID="{0E69BB1B-13ED-4EE0-A936-BB2A214084C8}" presName="sibTrans" presStyleLbl="sibTrans2D1" presStyleIdx="0" presStyleCnt="0"/>
      <dgm:spPr/>
    </dgm:pt>
    <dgm:pt modelId="{5A273035-3265-44E0-91B9-7C23677EAB24}" type="pres">
      <dgm:prSet presAssocID="{7B6958E1-BCFB-41EF-A04F-DB769D06145F}" presName="compNode" presStyleCnt="0"/>
      <dgm:spPr/>
    </dgm:pt>
    <dgm:pt modelId="{767F7A5E-4ABC-4D73-A4F3-BCD9F61C17CC}" type="pres">
      <dgm:prSet presAssocID="{7B6958E1-BCFB-41EF-A04F-DB769D06145F}" presName="bkgdShape" presStyleLbl="node1" presStyleIdx="1" presStyleCnt="3" custLinFactNeighborX="246" custLinFactNeighborY="-67"/>
      <dgm:spPr/>
    </dgm:pt>
    <dgm:pt modelId="{9F2126E5-AB96-4A2F-A2FF-4E98509515C5}" type="pres">
      <dgm:prSet presAssocID="{7B6958E1-BCFB-41EF-A04F-DB769D06145F}" presName="nodeTx" presStyleLbl="node1" presStyleIdx="1" presStyleCnt="3">
        <dgm:presLayoutVars>
          <dgm:bulletEnabled val="1"/>
        </dgm:presLayoutVars>
      </dgm:prSet>
      <dgm:spPr/>
    </dgm:pt>
    <dgm:pt modelId="{F062BB57-DE5B-443B-8BB5-253932858227}" type="pres">
      <dgm:prSet presAssocID="{7B6958E1-BCFB-41EF-A04F-DB769D06145F}" presName="invisiNode" presStyleLbl="node1" presStyleIdx="1" presStyleCnt="3"/>
      <dgm:spPr/>
    </dgm:pt>
    <dgm:pt modelId="{C8070286-C5A1-4403-8EC4-F439303678D3}" type="pres">
      <dgm:prSet presAssocID="{7B6958E1-BCFB-41EF-A04F-DB769D06145F}" presName="imagNode" presStyleLbl="fgImgPlace1" presStyleIdx="1" presStyleCnt="3" custLinFactNeighborX="924" custLinFactNeighborY="-1088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edle"/>
        </a:ext>
      </dgm:extLst>
    </dgm:pt>
    <dgm:pt modelId="{C123D572-1251-4896-A2EC-947B870C100B}" type="pres">
      <dgm:prSet presAssocID="{DC561AB5-6CCC-4B5C-86BF-78C76D0C67A0}" presName="sibTrans" presStyleLbl="sibTrans2D1" presStyleIdx="0" presStyleCnt="0"/>
      <dgm:spPr/>
    </dgm:pt>
    <dgm:pt modelId="{36EE85C9-4205-46A4-97B4-DA3DFE1CD093}" type="pres">
      <dgm:prSet presAssocID="{4C055438-B67B-41FA-BC2F-DF3C7751D119}" presName="compNode" presStyleCnt="0"/>
      <dgm:spPr/>
    </dgm:pt>
    <dgm:pt modelId="{F97B266C-A77D-4FE7-85FD-B0690CAD2E14}" type="pres">
      <dgm:prSet presAssocID="{4C055438-B67B-41FA-BC2F-DF3C7751D119}" presName="bkgdShape" presStyleLbl="node1" presStyleIdx="2" presStyleCnt="3" custLinFactNeighborX="-2919" custLinFactNeighborY="141"/>
      <dgm:spPr/>
    </dgm:pt>
    <dgm:pt modelId="{9CD75533-BC5A-4E1C-B40E-2CE3F42C7161}" type="pres">
      <dgm:prSet presAssocID="{4C055438-B67B-41FA-BC2F-DF3C7751D119}" presName="nodeTx" presStyleLbl="node1" presStyleIdx="2" presStyleCnt="3">
        <dgm:presLayoutVars>
          <dgm:bulletEnabled val="1"/>
        </dgm:presLayoutVars>
      </dgm:prSet>
      <dgm:spPr/>
    </dgm:pt>
    <dgm:pt modelId="{AF147922-80A2-43F2-A05E-08E1AFF2E153}" type="pres">
      <dgm:prSet presAssocID="{4C055438-B67B-41FA-BC2F-DF3C7751D119}" presName="invisiNode" presStyleLbl="node1" presStyleIdx="2" presStyleCnt="3"/>
      <dgm:spPr/>
    </dgm:pt>
    <dgm:pt modelId="{986B7407-4D8D-4D34-9A93-3F059C3255ED}" type="pres">
      <dgm:prSet presAssocID="{4C055438-B67B-41FA-BC2F-DF3C7751D119}" presName="imagNode" presStyleLbl="fgImgPlace1" presStyleIdx="2" presStyleCnt="3" custLinFactNeighborX="50" custLinFactNeighborY="-6339"/>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dical"/>
        </a:ext>
      </dgm:extLst>
    </dgm:pt>
  </dgm:ptLst>
  <dgm:cxnLst>
    <dgm:cxn modelId="{FC12D315-E1AD-4D44-8E45-60A331F6DEB1}" type="presOf" srcId="{4C055438-B67B-41FA-BC2F-DF3C7751D119}" destId="{F97B266C-A77D-4FE7-85FD-B0690CAD2E14}" srcOrd="0" destOrd="0" presId="urn:microsoft.com/office/officeart/2005/8/layout/hList7"/>
    <dgm:cxn modelId="{ADE0F82E-6341-40AB-8D4F-EFA9310F62D4}" type="presOf" srcId="{F6E03955-E441-4125-AB9B-D0294558E5B5}" destId="{F52EC9BA-49CD-41FD-8527-9C352B52B51C}" srcOrd="0" destOrd="0" presId="urn:microsoft.com/office/officeart/2005/8/layout/hList7"/>
    <dgm:cxn modelId="{9C402B60-E9B8-47FF-83B6-1A7806AF13EA}" type="presOf" srcId="{7B6958E1-BCFB-41EF-A04F-DB769D06145F}" destId="{767F7A5E-4ABC-4D73-A4F3-BCD9F61C17CC}" srcOrd="0" destOrd="0" presId="urn:microsoft.com/office/officeart/2005/8/layout/hList7"/>
    <dgm:cxn modelId="{695B4842-88BD-4DE8-AD45-7DE7AFF28425}" type="presOf" srcId="{DC561AB5-6CCC-4B5C-86BF-78C76D0C67A0}" destId="{C123D572-1251-4896-A2EC-947B870C100B}" srcOrd="0" destOrd="0" presId="urn:microsoft.com/office/officeart/2005/8/layout/hList7"/>
    <dgm:cxn modelId="{F91AB843-F9C0-45E3-8344-54F3E1504D91}" type="presOf" srcId="{C716DE20-9A12-410F-AB09-7847A52962FB}" destId="{E842BE0B-39B9-4237-AC44-0667D3A2D3C2}" srcOrd="1" destOrd="0" presId="urn:microsoft.com/office/officeart/2005/8/layout/hList7"/>
    <dgm:cxn modelId="{91E93D6C-4908-4521-A7C6-DDB36D52C62E}" type="presOf" srcId="{7B6958E1-BCFB-41EF-A04F-DB769D06145F}" destId="{9F2126E5-AB96-4A2F-A2FF-4E98509515C5}" srcOrd="1" destOrd="0" presId="urn:microsoft.com/office/officeart/2005/8/layout/hList7"/>
    <dgm:cxn modelId="{64526BB0-8B6D-4A7B-BB28-E40F2EE90C03}" srcId="{F6E03955-E441-4125-AB9B-D0294558E5B5}" destId="{4C055438-B67B-41FA-BC2F-DF3C7751D119}" srcOrd="2" destOrd="0" parTransId="{537CD218-13CE-4DE6-AFFD-881B12AD89F4}" sibTransId="{9C38F366-FBE9-4BDC-A7B7-BB153134546C}"/>
    <dgm:cxn modelId="{B6E282B0-EBF0-4ABD-A34B-672476007B48}" srcId="{F6E03955-E441-4125-AB9B-D0294558E5B5}" destId="{7B6958E1-BCFB-41EF-A04F-DB769D06145F}" srcOrd="1" destOrd="0" parTransId="{AB6444E8-0E9E-4518-9A6B-C1344AFDCB05}" sibTransId="{DC561AB5-6CCC-4B5C-86BF-78C76D0C67A0}"/>
    <dgm:cxn modelId="{309D54BB-E6E8-4A6F-BAB8-6EEAB5ED1923}" type="presOf" srcId="{0E69BB1B-13ED-4EE0-A936-BB2A214084C8}" destId="{BF5FCFD7-3B32-43EC-B854-219180DAAE81}" srcOrd="0" destOrd="0" presId="urn:microsoft.com/office/officeart/2005/8/layout/hList7"/>
    <dgm:cxn modelId="{FBBE61D9-99AB-41DE-9DB8-8097D70B4FF5}" type="presOf" srcId="{C716DE20-9A12-410F-AB09-7847A52962FB}" destId="{37CBC43B-1F1A-4162-A57F-EB60CDFE6DD7}" srcOrd="0" destOrd="0" presId="urn:microsoft.com/office/officeart/2005/8/layout/hList7"/>
    <dgm:cxn modelId="{BB56F7EB-D793-4ADE-B5CB-B37A4581B5E4}" type="presOf" srcId="{4C055438-B67B-41FA-BC2F-DF3C7751D119}" destId="{9CD75533-BC5A-4E1C-B40E-2CE3F42C7161}" srcOrd="1" destOrd="0" presId="urn:microsoft.com/office/officeart/2005/8/layout/hList7"/>
    <dgm:cxn modelId="{6D749EFF-E6DA-4B7E-8BD2-0DFC40299829}" srcId="{F6E03955-E441-4125-AB9B-D0294558E5B5}" destId="{C716DE20-9A12-410F-AB09-7847A52962FB}" srcOrd="0" destOrd="0" parTransId="{4CD53012-B9AC-4032-A796-2D478995F784}" sibTransId="{0E69BB1B-13ED-4EE0-A936-BB2A214084C8}"/>
    <dgm:cxn modelId="{7ABD8F65-ED62-4398-92AF-5ACDD60D7FC8}" type="presParOf" srcId="{F52EC9BA-49CD-41FD-8527-9C352B52B51C}" destId="{AE0B8E72-8A8B-47BA-9E6F-97DB3AA64348}" srcOrd="0" destOrd="0" presId="urn:microsoft.com/office/officeart/2005/8/layout/hList7"/>
    <dgm:cxn modelId="{22D43981-4A15-4DE6-B68B-C6BB9EA297F2}" type="presParOf" srcId="{F52EC9BA-49CD-41FD-8527-9C352B52B51C}" destId="{6FE07439-906E-4D1C-811F-2F9646BFD384}" srcOrd="1" destOrd="0" presId="urn:microsoft.com/office/officeart/2005/8/layout/hList7"/>
    <dgm:cxn modelId="{A1BD984A-480A-4EB5-8940-D084A232C7B2}" type="presParOf" srcId="{6FE07439-906E-4D1C-811F-2F9646BFD384}" destId="{9470FC51-B676-48FF-A633-FC64C47491EF}" srcOrd="0" destOrd="0" presId="urn:microsoft.com/office/officeart/2005/8/layout/hList7"/>
    <dgm:cxn modelId="{1755DBDB-F8AC-4F3D-828A-9228648DDE5D}" type="presParOf" srcId="{9470FC51-B676-48FF-A633-FC64C47491EF}" destId="{37CBC43B-1F1A-4162-A57F-EB60CDFE6DD7}" srcOrd="0" destOrd="0" presId="urn:microsoft.com/office/officeart/2005/8/layout/hList7"/>
    <dgm:cxn modelId="{A0EDE169-F44B-4D24-A246-930364901B00}" type="presParOf" srcId="{9470FC51-B676-48FF-A633-FC64C47491EF}" destId="{E842BE0B-39B9-4237-AC44-0667D3A2D3C2}" srcOrd="1" destOrd="0" presId="urn:microsoft.com/office/officeart/2005/8/layout/hList7"/>
    <dgm:cxn modelId="{3836D5FB-FB1C-49D2-A059-DDEDD15FA549}" type="presParOf" srcId="{9470FC51-B676-48FF-A633-FC64C47491EF}" destId="{12895120-D873-42C2-A0F3-3DA07747470B}" srcOrd="2" destOrd="0" presId="urn:microsoft.com/office/officeart/2005/8/layout/hList7"/>
    <dgm:cxn modelId="{645A0E3D-34F4-4930-B618-5FCA2E0FF907}" type="presParOf" srcId="{9470FC51-B676-48FF-A633-FC64C47491EF}" destId="{FCA845BE-A15A-4F25-9747-BDA09E699790}" srcOrd="3" destOrd="0" presId="urn:microsoft.com/office/officeart/2005/8/layout/hList7"/>
    <dgm:cxn modelId="{EF9EB965-CA90-4D4F-8FCA-59FA05466441}" type="presParOf" srcId="{6FE07439-906E-4D1C-811F-2F9646BFD384}" destId="{BF5FCFD7-3B32-43EC-B854-219180DAAE81}" srcOrd="1" destOrd="0" presId="urn:microsoft.com/office/officeart/2005/8/layout/hList7"/>
    <dgm:cxn modelId="{D5487B83-5801-465C-83D5-F40F750506BD}" type="presParOf" srcId="{6FE07439-906E-4D1C-811F-2F9646BFD384}" destId="{5A273035-3265-44E0-91B9-7C23677EAB24}" srcOrd="2" destOrd="0" presId="urn:microsoft.com/office/officeart/2005/8/layout/hList7"/>
    <dgm:cxn modelId="{5FF23A3E-30CF-4AB1-B7F6-0DF29DB794D5}" type="presParOf" srcId="{5A273035-3265-44E0-91B9-7C23677EAB24}" destId="{767F7A5E-4ABC-4D73-A4F3-BCD9F61C17CC}" srcOrd="0" destOrd="0" presId="urn:microsoft.com/office/officeart/2005/8/layout/hList7"/>
    <dgm:cxn modelId="{058E7068-053D-4118-9EF8-559C7B9C552C}" type="presParOf" srcId="{5A273035-3265-44E0-91B9-7C23677EAB24}" destId="{9F2126E5-AB96-4A2F-A2FF-4E98509515C5}" srcOrd="1" destOrd="0" presId="urn:microsoft.com/office/officeart/2005/8/layout/hList7"/>
    <dgm:cxn modelId="{8AC2C702-A87D-4167-9ADB-E4B70353CB6A}" type="presParOf" srcId="{5A273035-3265-44E0-91B9-7C23677EAB24}" destId="{F062BB57-DE5B-443B-8BB5-253932858227}" srcOrd="2" destOrd="0" presId="urn:microsoft.com/office/officeart/2005/8/layout/hList7"/>
    <dgm:cxn modelId="{D7666D18-B0E8-46F7-B25B-E2B8C36377A1}" type="presParOf" srcId="{5A273035-3265-44E0-91B9-7C23677EAB24}" destId="{C8070286-C5A1-4403-8EC4-F439303678D3}" srcOrd="3" destOrd="0" presId="urn:microsoft.com/office/officeart/2005/8/layout/hList7"/>
    <dgm:cxn modelId="{9DC2B755-A668-4030-A358-1816C1B0F16E}" type="presParOf" srcId="{6FE07439-906E-4D1C-811F-2F9646BFD384}" destId="{C123D572-1251-4896-A2EC-947B870C100B}" srcOrd="3" destOrd="0" presId="urn:microsoft.com/office/officeart/2005/8/layout/hList7"/>
    <dgm:cxn modelId="{CDD0E757-BD10-4971-B3CE-6BF0B1628CA2}" type="presParOf" srcId="{6FE07439-906E-4D1C-811F-2F9646BFD384}" destId="{36EE85C9-4205-46A4-97B4-DA3DFE1CD093}" srcOrd="4" destOrd="0" presId="urn:microsoft.com/office/officeart/2005/8/layout/hList7"/>
    <dgm:cxn modelId="{48F94FE2-A9E5-4814-B698-CC369D6740B8}" type="presParOf" srcId="{36EE85C9-4205-46A4-97B4-DA3DFE1CD093}" destId="{F97B266C-A77D-4FE7-85FD-B0690CAD2E14}" srcOrd="0" destOrd="0" presId="urn:microsoft.com/office/officeart/2005/8/layout/hList7"/>
    <dgm:cxn modelId="{06AECCC4-F2E2-4B82-9606-1A11AB6458AD}" type="presParOf" srcId="{36EE85C9-4205-46A4-97B4-DA3DFE1CD093}" destId="{9CD75533-BC5A-4E1C-B40E-2CE3F42C7161}" srcOrd="1" destOrd="0" presId="urn:microsoft.com/office/officeart/2005/8/layout/hList7"/>
    <dgm:cxn modelId="{5239563A-92EA-47E7-B023-D3C1D37C5268}" type="presParOf" srcId="{36EE85C9-4205-46A4-97B4-DA3DFE1CD093}" destId="{AF147922-80A2-43F2-A05E-08E1AFF2E153}" srcOrd="2" destOrd="0" presId="urn:microsoft.com/office/officeart/2005/8/layout/hList7"/>
    <dgm:cxn modelId="{0EC298C7-03D7-45B3-9C52-B68C2F49DB34}" type="presParOf" srcId="{36EE85C9-4205-46A4-97B4-DA3DFE1CD093}" destId="{986B7407-4D8D-4D34-9A93-3F059C3255ED}" srcOrd="3" destOrd="0" presId="urn:microsoft.com/office/officeart/2005/8/layout/hList7"/>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D3CF431-6482-42D0-99EB-8C2E6B8AB4A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1D8C9F9-CA7C-4F1D-85B6-58126217620F}">
      <dgm:prSet phldrT="[Text]" custT="1"/>
      <dgm:spPr>
        <a:solidFill>
          <a:srgbClr val="8FAD15"/>
        </a:solidFill>
      </dgm:spPr>
      <dgm:t>
        <a:bodyPr/>
        <a:lstStyle/>
        <a:p>
          <a:r>
            <a:rPr lang="en-US" sz="700" b="1" dirty="0">
              <a:solidFill>
                <a:schemeClr val="bg1"/>
              </a:solidFill>
              <a:latin typeface="Century Gothic" panose="020B0502020202020204" pitchFamily="34" charset="0"/>
            </a:rPr>
            <a:t> OUDTSHOORN 2024:</a:t>
          </a:r>
        </a:p>
        <a:p>
          <a:r>
            <a:rPr lang="en-US" sz="700" b="1" dirty="0">
              <a:solidFill>
                <a:schemeClr val="bg1"/>
              </a:solidFill>
              <a:latin typeface="Century Gothic" panose="020B0502020202020204" pitchFamily="34" charset="0"/>
            </a:rPr>
            <a:t>Child Health Indicators </a:t>
          </a:r>
        </a:p>
      </dgm:t>
    </dgm:pt>
    <dgm:pt modelId="{F579B9C3-4C24-4289-9275-A428F86D3BD3}" type="parTrans" cxnId="{16FE51C3-B548-47A5-AECE-17F4214E59B0}">
      <dgm:prSet/>
      <dgm:spPr/>
      <dgm:t>
        <a:bodyPr/>
        <a:lstStyle/>
        <a:p>
          <a:endParaRPr lang="en-US"/>
        </a:p>
      </dgm:t>
    </dgm:pt>
    <dgm:pt modelId="{21374594-1277-471E-9341-4648AD4A34D9}" type="sibTrans" cxnId="{16FE51C3-B548-47A5-AECE-17F4214E59B0}">
      <dgm:prSet/>
      <dgm:spPr/>
      <dgm:t>
        <a:bodyPr/>
        <a:lstStyle/>
        <a:p>
          <a:endParaRPr lang="en-US"/>
        </a:p>
      </dgm:t>
    </dgm:pt>
    <dgm:pt modelId="{0E4ED3A7-E298-4C65-9CD2-5961A37AA1F3}">
      <dgm:prSet phldrT="[Text]" custT="1"/>
      <dgm:spPr>
        <a:solidFill>
          <a:srgbClr val="BAE01A">
            <a:alpha val="89804"/>
          </a:srgbClr>
        </a:solidFill>
        <a:ln>
          <a:solidFill>
            <a:schemeClr val="accent1">
              <a:lumMod val="60000"/>
              <a:lumOff val="40000"/>
              <a:alpha val="90000"/>
            </a:schemeClr>
          </a:solidFill>
        </a:ln>
      </dgm:spPr>
      <dgm:t>
        <a:bodyPr/>
        <a:lstStyle/>
        <a:p>
          <a:pPr algn="l"/>
          <a:r>
            <a:rPr lang="en-US" sz="900" dirty="0">
              <a:solidFill>
                <a:schemeClr val="accent1">
                  <a:lumMod val="50000"/>
                </a:schemeClr>
              </a:solidFill>
              <a:latin typeface="Century Gothic" panose="020B0502020202020204" pitchFamily="34" charset="0"/>
            </a:rPr>
            <a:t>Live births under 2500g </a:t>
          </a:r>
          <a:r>
            <a:rPr lang="en-US" sz="650" dirty="0">
              <a:solidFill>
                <a:schemeClr val="accent1">
                  <a:lumMod val="50000"/>
                </a:schemeClr>
              </a:solidFill>
              <a:latin typeface="Century Gothic" panose="020B0502020202020204" pitchFamily="34" charset="0"/>
            </a:rPr>
            <a:t>(low birth weight)  </a:t>
          </a:r>
          <a:r>
            <a:rPr lang="en-US" sz="900" dirty="0">
              <a:solidFill>
                <a:schemeClr val="accent1">
                  <a:lumMod val="50000"/>
                </a:schemeClr>
              </a:solidFill>
              <a:latin typeface="Century Gothic" panose="020B0502020202020204" pitchFamily="34" charset="0"/>
            </a:rPr>
            <a:t>: 334</a:t>
          </a:r>
        </a:p>
      </dgm:t>
    </dgm:pt>
    <dgm:pt modelId="{CC43D5D4-FADD-4C8A-AE53-E57D559D9D5A}" type="parTrans" cxnId="{A2172067-B90D-4A48-80CC-94487875EBCE}">
      <dgm:prSet/>
      <dgm:spPr/>
      <dgm:t>
        <a:bodyPr/>
        <a:lstStyle/>
        <a:p>
          <a:endParaRPr lang="en-US"/>
        </a:p>
      </dgm:t>
    </dgm:pt>
    <dgm:pt modelId="{7C905B4C-0FE7-4DDF-BC30-33B05E771DC9}" type="sibTrans" cxnId="{A2172067-B90D-4A48-80CC-94487875EBCE}">
      <dgm:prSet/>
      <dgm:spPr/>
      <dgm:t>
        <a:bodyPr/>
        <a:lstStyle/>
        <a:p>
          <a:endParaRPr lang="en-US"/>
        </a:p>
      </dgm:t>
    </dgm:pt>
    <dgm:pt modelId="{5E72DE4B-62D4-4CE2-AF29-19E75DB651E6}">
      <dgm:prSet phldrT="[Text]" custT="1"/>
      <dgm:spPr>
        <a:solidFill>
          <a:srgbClr val="BAE01A">
            <a:alpha val="89804"/>
          </a:srgbClr>
        </a:solidFill>
        <a:ln>
          <a:solidFill>
            <a:schemeClr val="accent1">
              <a:lumMod val="60000"/>
              <a:lumOff val="40000"/>
              <a:alpha val="90000"/>
            </a:schemeClr>
          </a:solidFill>
        </a:ln>
      </dgm:spPr>
      <dgm:t>
        <a:bodyPr/>
        <a:lstStyle/>
        <a:p>
          <a:pPr algn="l"/>
          <a:r>
            <a:rPr lang="en-US" sz="900" dirty="0">
              <a:solidFill>
                <a:schemeClr val="accent1">
                  <a:lumMod val="50000"/>
                </a:schemeClr>
              </a:solidFill>
              <a:latin typeface="Century Gothic" panose="020B0502020202020204" pitchFamily="34" charset="0"/>
            </a:rPr>
            <a:t>Immunisation u1 year  	 	   : 1 535</a:t>
          </a:r>
        </a:p>
      </dgm:t>
    </dgm:pt>
    <dgm:pt modelId="{E7556372-AAF4-4079-8151-B2BFD557F206}" type="parTrans" cxnId="{E9640AE3-1F5D-4A65-84E5-4C30142CCF86}">
      <dgm:prSet/>
      <dgm:spPr/>
      <dgm:t>
        <a:bodyPr/>
        <a:lstStyle/>
        <a:p>
          <a:endParaRPr lang="en-US"/>
        </a:p>
      </dgm:t>
    </dgm:pt>
    <dgm:pt modelId="{2CBA22F5-2EA2-4A5A-95E4-53140DE1F563}" type="sibTrans" cxnId="{E9640AE3-1F5D-4A65-84E5-4C30142CCF86}">
      <dgm:prSet/>
      <dgm:spPr/>
      <dgm:t>
        <a:bodyPr/>
        <a:lstStyle/>
        <a:p>
          <a:endParaRPr lang="en-US"/>
        </a:p>
      </dgm:t>
    </dgm:pt>
    <dgm:pt modelId="{43711EFA-2E02-49ED-9999-946829BFD173}">
      <dgm:prSet phldrT="[Text]" custT="1"/>
      <dgm:spPr>
        <a:solidFill>
          <a:srgbClr val="BAE01A">
            <a:alpha val="89804"/>
          </a:srgbClr>
        </a:solidFill>
        <a:ln>
          <a:solidFill>
            <a:schemeClr val="accent1">
              <a:lumMod val="60000"/>
              <a:lumOff val="40000"/>
              <a:alpha val="90000"/>
            </a:schemeClr>
          </a:solidFill>
        </a:ln>
      </dgm:spPr>
      <dgm:t>
        <a:bodyPr/>
        <a:lstStyle/>
        <a:p>
          <a:pPr algn="l"/>
          <a:r>
            <a:rPr lang="en-US" sz="900" dirty="0">
              <a:solidFill>
                <a:schemeClr val="accent1">
                  <a:lumMod val="50000"/>
                </a:schemeClr>
              </a:solidFill>
              <a:latin typeface="Century Gothic" panose="020B0502020202020204" pitchFamily="34" charset="0"/>
            </a:rPr>
            <a:t>Severe acute malnutrition u5 years    : 36</a:t>
          </a:r>
        </a:p>
      </dgm:t>
    </dgm:pt>
    <dgm:pt modelId="{A007D6F1-A6EB-414E-BEE5-EA6AD714EED9}" type="parTrans" cxnId="{071F94D0-6423-4689-B27A-E6648597E190}">
      <dgm:prSet/>
      <dgm:spPr/>
      <dgm:t>
        <a:bodyPr/>
        <a:lstStyle/>
        <a:p>
          <a:endParaRPr lang="en-US"/>
        </a:p>
      </dgm:t>
    </dgm:pt>
    <dgm:pt modelId="{D266C0E8-AB16-4168-B675-BE9011B80816}" type="sibTrans" cxnId="{071F94D0-6423-4689-B27A-E6648597E190}">
      <dgm:prSet/>
      <dgm:spPr/>
      <dgm:t>
        <a:bodyPr/>
        <a:lstStyle/>
        <a:p>
          <a:endParaRPr lang="en-US"/>
        </a:p>
      </dgm:t>
    </dgm:pt>
    <dgm:pt modelId="{E221C176-F345-48AB-9514-80CA4B9BA69D}">
      <dgm:prSet phldrT="[Text]" custT="1"/>
      <dgm:spPr>
        <a:solidFill>
          <a:srgbClr val="BAE01A">
            <a:alpha val="89804"/>
          </a:srgbClr>
        </a:solidFill>
        <a:ln>
          <a:solidFill>
            <a:schemeClr val="accent1">
              <a:lumMod val="60000"/>
              <a:lumOff val="40000"/>
              <a:alpha val="90000"/>
            </a:schemeClr>
          </a:solidFill>
        </a:ln>
      </dgm:spPr>
      <dgm:t>
        <a:bodyPr/>
        <a:lstStyle/>
        <a:p>
          <a:pPr algn="l"/>
          <a:r>
            <a:rPr lang="en-US" sz="900" dirty="0">
              <a:solidFill>
                <a:schemeClr val="accent1">
                  <a:lumMod val="50000"/>
                </a:schemeClr>
              </a:solidFill>
              <a:latin typeface="Century Gothic" panose="020B0502020202020204" pitchFamily="34" charset="0"/>
            </a:rPr>
            <a:t>Inpatient deaths 6-28 day  	 	   : 18</a:t>
          </a:r>
        </a:p>
      </dgm:t>
    </dgm:pt>
    <dgm:pt modelId="{8F42B2EE-C8BD-4119-A454-02073827E779}" type="sibTrans" cxnId="{5F411A67-8BEE-44B6-B5E1-66E2C96B62B5}">
      <dgm:prSet/>
      <dgm:spPr/>
      <dgm:t>
        <a:bodyPr/>
        <a:lstStyle/>
        <a:p>
          <a:endParaRPr lang="en-US"/>
        </a:p>
      </dgm:t>
    </dgm:pt>
    <dgm:pt modelId="{A6ADC16E-F237-420A-8D99-4408299A1980}" type="parTrans" cxnId="{5F411A67-8BEE-44B6-B5E1-66E2C96B62B5}">
      <dgm:prSet/>
      <dgm:spPr/>
      <dgm:t>
        <a:bodyPr/>
        <a:lstStyle/>
        <a:p>
          <a:endParaRPr lang="en-US"/>
        </a:p>
      </dgm:t>
    </dgm:pt>
    <dgm:pt modelId="{7682A940-9FB5-49B9-BBFD-68E12FB99FE1}" type="pres">
      <dgm:prSet presAssocID="{9D3CF431-6482-42D0-99EB-8C2E6B8AB4AB}" presName="Name0" presStyleCnt="0">
        <dgm:presLayoutVars>
          <dgm:dir/>
          <dgm:animLvl val="lvl"/>
          <dgm:resizeHandles val="exact"/>
        </dgm:presLayoutVars>
      </dgm:prSet>
      <dgm:spPr/>
    </dgm:pt>
    <dgm:pt modelId="{A6E3CF84-73C7-407E-B281-6196AC1E565C}" type="pres">
      <dgm:prSet presAssocID="{51D8C9F9-CA7C-4F1D-85B6-58126217620F}" presName="linNode" presStyleCnt="0"/>
      <dgm:spPr/>
    </dgm:pt>
    <dgm:pt modelId="{635C4C48-B709-4C64-BFCD-0C73EF7F625F}" type="pres">
      <dgm:prSet presAssocID="{51D8C9F9-CA7C-4F1D-85B6-58126217620F}" presName="parentText" presStyleLbl="node1" presStyleIdx="0" presStyleCnt="1" custScaleX="877259" custScaleY="61171" custLinFactNeighborX="76496" custLinFactNeighborY="38">
        <dgm:presLayoutVars>
          <dgm:chMax val="1"/>
          <dgm:bulletEnabled val="1"/>
        </dgm:presLayoutVars>
      </dgm:prSet>
      <dgm:spPr/>
    </dgm:pt>
    <dgm:pt modelId="{C6E29E6B-EA4C-4A64-821E-09BC9FA59867}" type="pres">
      <dgm:prSet presAssocID="{51D8C9F9-CA7C-4F1D-85B6-58126217620F}" presName="descendantText" presStyleLbl="alignAccFollowNode1" presStyleIdx="0" presStyleCnt="1" custScaleX="2000000" custScaleY="70888" custLinFactNeighborX="-85541" custLinFactNeighborY="650">
        <dgm:presLayoutVars>
          <dgm:bulletEnabled val="1"/>
        </dgm:presLayoutVars>
      </dgm:prSet>
      <dgm:spPr/>
    </dgm:pt>
  </dgm:ptLst>
  <dgm:cxnLst>
    <dgm:cxn modelId="{B8A2AA0A-A986-458C-A843-ABC2E56AD88D}" type="presOf" srcId="{9D3CF431-6482-42D0-99EB-8C2E6B8AB4AB}" destId="{7682A940-9FB5-49B9-BBFD-68E12FB99FE1}" srcOrd="0" destOrd="0" presId="urn:microsoft.com/office/officeart/2005/8/layout/vList5"/>
    <dgm:cxn modelId="{5F411A67-8BEE-44B6-B5E1-66E2C96B62B5}" srcId="{51D8C9F9-CA7C-4F1D-85B6-58126217620F}" destId="{E221C176-F345-48AB-9514-80CA4B9BA69D}" srcOrd="1" destOrd="0" parTransId="{A6ADC16E-F237-420A-8D99-4408299A1980}" sibTransId="{8F42B2EE-C8BD-4119-A454-02073827E779}"/>
    <dgm:cxn modelId="{A2172067-B90D-4A48-80CC-94487875EBCE}" srcId="{51D8C9F9-CA7C-4F1D-85B6-58126217620F}" destId="{0E4ED3A7-E298-4C65-9CD2-5961A37AA1F3}" srcOrd="0" destOrd="0" parTransId="{CC43D5D4-FADD-4C8A-AE53-E57D559D9D5A}" sibTransId="{7C905B4C-0FE7-4DDF-BC30-33B05E771DC9}"/>
    <dgm:cxn modelId="{67495172-31C7-49BF-9BC1-13624785BC07}" type="presOf" srcId="{5E72DE4B-62D4-4CE2-AF29-19E75DB651E6}" destId="{C6E29E6B-EA4C-4A64-821E-09BC9FA59867}" srcOrd="0" destOrd="2" presId="urn:microsoft.com/office/officeart/2005/8/layout/vList5"/>
    <dgm:cxn modelId="{59600893-0734-4086-A0BA-315D02D77661}" type="presOf" srcId="{E221C176-F345-48AB-9514-80CA4B9BA69D}" destId="{C6E29E6B-EA4C-4A64-821E-09BC9FA59867}" srcOrd="0" destOrd="1" presId="urn:microsoft.com/office/officeart/2005/8/layout/vList5"/>
    <dgm:cxn modelId="{99CD7693-1646-47C1-8FB9-38139D513E56}" type="presOf" srcId="{51D8C9F9-CA7C-4F1D-85B6-58126217620F}" destId="{635C4C48-B709-4C64-BFCD-0C73EF7F625F}" srcOrd="0" destOrd="0" presId="urn:microsoft.com/office/officeart/2005/8/layout/vList5"/>
    <dgm:cxn modelId="{901138C3-7C55-4414-8D79-AB5E449DD395}" type="presOf" srcId="{43711EFA-2E02-49ED-9999-946829BFD173}" destId="{C6E29E6B-EA4C-4A64-821E-09BC9FA59867}" srcOrd="0" destOrd="3" presId="urn:microsoft.com/office/officeart/2005/8/layout/vList5"/>
    <dgm:cxn modelId="{16FE51C3-B548-47A5-AECE-17F4214E59B0}" srcId="{9D3CF431-6482-42D0-99EB-8C2E6B8AB4AB}" destId="{51D8C9F9-CA7C-4F1D-85B6-58126217620F}" srcOrd="0" destOrd="0" parTransId="{F579B9C3-4C24-4289-9275-A428F86D3BD3}" sibTransId="{21374594-1277-471E-9341-4648AD4A34D9}"/>
    <dgm:cxn modelId="{F68812CA-ECAA-4E06-97DF-689CCDFB018A}" type="presOf" srcId="{0E4ED3A7-E298-4C65-9CD2-5961A37AA1F3}" destId="{C6E29E6B-EA4C-4A64-821E-09BC9FA59867}" srcOrd="0" destOrd="0" presId="urn:microsoft.com/office/officeart/2005/8/layout/vList5"/>
    <dgm:cxn modelId="{071F94D0-6423-4689-B27A-E6648597E190}" srcId="{51D8C9F9-CA7C-4F1D-85B6-58126217620F}" destId="{43711EFA-2E02-49ED-9999-946829BFD173}" srcOrd="3" destOrd="0" parTransId="{A007D6F1-A6EB-414E-BEE5-EA6AD714EED9}" sibTransId="{D266C0E8-AB16-4168-B675-BE9011B80816}"/>
    <dgm:cxn modelId="{E9640AE3-1F5D-4A65-84E5-4C30142CCF86}" srcId="{51D8C9F9-CA7C-4F1D-85B6-58126217620F}" destId="{5E72DE4B-62D4-4CE2-AF29-19E75DB651E6}" srcOrd="2" destOrd="0" parTransId="{E7556372-AAF4-4079-8151-B2BFD557F206}" sibTransId="{2CBA22F5-2EA2-4A5A-95E4-53140DE1F563}"/>
    <dgm:cxn modelId="{EF17AA40-F595-4EE8-82C0-730238277E34}" type="presParOf" srcId="{7682A940-9FB5-49B9-BBFD-68E12FB99FE1}" destId="{A6E3CF84-73C7-407E-B281-6196AC1E565C}" srcOrd="0" destOrd="0" presId="urn:microsoft.com/office/officeart/2005/8/layout/vList5"/>
    <dgm:cxn modelId="{1E7AB270-D03C-4354-8168-04B25A7EBCF6}" type="presParOf" srcId="{A6E3CF84-73C7-407E-B281-6196AC1E565C}" destId="{635C4C48-B709-4C64-BFCD-0C73EF7F625F}" srcOrd="0" destOrd="0" presId="urn:microsoft.com/office/officeart/2005/8/layout/vList5"/>
    <dgm:cxn modelId="{90BCE524-A288-45AF-BB27-D80BA811D922}" type="presParOf" srcId="{A6E3CF84-73C7-407E-B281-6196AC1E565C}" destId="{C6E29E6B-EA4C-4A64-821E-09BC9FA59867}" srcOrd="1" destOrd="0" presId="urn:microsoft.com/office/officeart/2005/8/layout/vList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3CF431-6482-42D0-99EB-8C2E6B8AB4A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1D8C9F9-CA7C-4F1D-85B6-58126217620F}">
      <dgm:prSet phldrT="[Text]" custT="1"/>
      <dgm:spPr>
        <a:solidFill>
          <a:srgbClr val="8D6E97"/>
        </a:solidFill>
      </dgm:spPr>
      <dgm:t>
        <a:bodyPr/>
        <a:lstStyle/>
        <a:p>
          <a:r>
            <a:rPr lang="en-US" sz="700" b="1" dirty="0">
              <a:solidFill>
                <a:schemeClr val="bg1"/>
              </a:solidFill>
              <a:latin typeface="Century Gothic" panose="020B0502020202020204" pitchFamily="34" charset="0"/>
            </a:rPr>
            <a:t>OUDTSHOORN 2024:</a:t>
          </a:r>
        </a:p>
        <a:p>
          <a:r>
            <a:rPr lang="en-US" sz="700" b="1" dirty="0">
              <a:solidFill>
                <a:schemeClr val="bg1"/>
              </a:solidFill>
              <a:latin typeface="Century Gothic" panose="020B0502020202020204" pitchFamily="34" charset="0"/>
            </a:rPr>
            <a:t>Maternal Health Indicators </a:t>
          </a:r>
        </a:p>
      </dgm:t>
    </dgm:pt>
    <dgm:pt modelId="{F579B9C3-4C24-4289-9275-A428F86D3BD3}" type="parTrans" cxnId="{16FE51C3-B548-47A5-AECE-17F4214E59B0}">
      <dgm:prSet/>
      <dgm:spPr/>
      <dgm:t>
        <a:bodyPr/>
        <a:lstStyle/>
        <a:p>
          <a:endParaRPr lang="en-US">
            <a:latin typeface="Century Gothic" panose="020B0502020202020204" pitchFamily="34" charset="0"/>
          </a:endParaRPr>
        </a:p>
      </dgm:t>
    </dgm:pt>
    <dgm:pt modelId="{21374594-1277-471E-9341-4648AD4A34D9}" type="sibTrans" cxnId="{16FE51C3-B548-47A5-AECE-17F4214E59B0}">
      <dgm:prSet/>
      <dgm:spPr/>
      <dgm:t>
        <a:bodyPr/>
        <a:lstStyle/>
        <a:p>
          <a:endParaRPr lang="en-US">
            <a:latin typeface="Century Gothic" panose="020B0502020202020204" pitchFamily="34" charset="0"/>
          </a:endParaRPr>
        </a:p>
      </dgm:t>
    </dgm:pt>
    <dgm:pt modelId="{0E4ED3A7-E298-4C65-9CD2-5961A37AA1F3}">
      <dgm:prSet phldrT="[Text]" custT="1"/>
      <dgm:spPr>
        <a:solidFill>
          <a:srgbClr val="C2B1C7">
            <a:alpha val="89804"/>
          </a:srgbClr>
        </a:solidFill>
        <a:ln>
          <a:solidFill>
            <a:schemeClr val="accent1">
              <a:lumMod val="60000"/>
              <a:lumOff val="40000"/>
              <a:alpha val="90000"/>
            </a:schemeClr>
          </a:solidFill>
        </a:ln>
      </dgm:spPr>
      <dgm:t>
        <a:bodyPr/>
        <a:lstStyle/>
        <a:p>
          <a:pPr algn="l"/>
          <a:r>
            <a:rPr lang="en-US" sz="900" dirty="0">
              <a:solidFill>
                <a:schemeClr val="accent1">
                  <a:lumMod val="50000"/>
                </a:schemeClr>
              </a:solidFill>
              <a:latin typeface="Century Gothic" panose="020B0502020202020204" pitchFamily="34" charset="0"/>
            </a:rPr>
            <a:t>Maternal deaths in facility	    : 0 </a:t>
          </a:r>
        </a:p>
      </dgm:t>
    </dgm:pt>
    <dgm:pt modelId="{CC43D5D4-FADD-4C8A-AE53-E57D559D9D5A}" type="parTrans" cxnId="{A2172067-B90D-4A48-80CC-94487875EBCE}">
      <dgm:prSet/>
      <dgm:spPr/>
      <dgm:t>
        <a:bodyPr/>
        <a:lstStyle/>
        <a:p>
          <a:endParaRPr lang="en-US">
            <a:latin typeface="Century Gothic" panose="020B0502020202020204" pitchFamily="34" charset="0"/>
          </a:endParaRPr>
        </a:p>
      </dgm:t>
    </dgm:pt>
    <dgm:pt modelId="{7C905B4C-0FE7-4DDF-BC30-33B05E771DC9}" type="sibTrans" cxnId="{A2172067-B90D-4A48-80CC-94487875EBCE}">
      <dgm:prSet/>
      <dgm:spPr/>
      <dgm:t>
        <a:bodyPr/>
        <a:lstStyle/>
        <a:p>
          <a:endParaRPr lang="en-US">
            <a:latin typeface="Century Gothic" panose="020B0502020202020204" pitchFamily="34" charset="0"/>
          </a:endParaRPr>
        </a:p>
      </dgm:t>
    </dgm:pt>
    <dgm:pt modelId="{E221C176-F345-48AB-9514-80CA4B9BA69D}">
      <dgm:prSet phldrT="[Text]" custT="1"/>
      <dgm:spPr>
        <a:solidFill>
          <a:srgbClr val="C2B1C7">
            <a:alpha val="89804"/>
          </a:srgbClr>
        </a:solidFill>
        <a:ln>
          <a:solidFill>
            <a:schemeClr val="accent1">
              <a:lumMod val="60000"/>
              <a:lumOff val="40000"/>
              <a:alpha val="90000"/>
            </a:schemeClr>
          </a:solidFill>
        </a:ln>
      </dgm:spPr>
      <dgm:t>
        <a:bodyPr/>
        <a:lstStyle/>
        <a:p>
          <a:pPr algn="l"/>
          <a:r>
            <a:rPr lang="en-US" sz="900" dirty="0">
              <a:solidFill>
                <a:schemeClr val="accent1">
                  <a:lumMod val="50000"/>
                </a:schemeClr>
              </a:solidFill>
              <a:latin typeface="Century Gothic" panose="020B0502020202020204" pitchFamily="34" charset="0"/>
            </a:rPr>
            <a:t>Deliveries in facility u19 years  : 343</a:t>
          </a:r>
        </a:p>
      </dgm:t>
    </dgm:pt>
    <dgm:pt modelId="{8F42B2EE-C8BD-4119-A454-02073827E779}" type="sibTrans" cxnId="{5F411A67-8BEE-44B6-B5E1-66E2C96B62B5}">
      <dgm:prSet/>
      <dgm:spPr/>
      <dgm:t>
        <a:bodyPr/>
        <a:lstStyle/>
        <a:p>
          <a:endParaRPr lang="en-US">
            <a:latin typeface="Century Gothic" panose="020B0502020202020204" pitchFamily="34" charset="0"/>
          </a:endParaRPr>
        </a:p>
      </dgm:t>
    </dgm:pt>
    <dgm:pt modelId="{A6ADC16E-F237-420A-8D99-4408299A1980}" type="parTrans" cxnId="{5F411A67-8BEE-44B6-B5E1-66E2C96B62B5}">
      <dgm:prSet/>
      <dgm:spPr/>
      <dgm:t>
        <a:bodyPr/>
        <a:lstStyle/>
        <a:p>
          <a:endParaRPr lang="en-US">
            <a:latin typeface="Century Gothic" panose="020B0502020202020204" pitchFamily="34" charset="0"/>
          </a:endParaRPr>
        </a:p>
      </dgm:t>
    </dgm:pt>
    <dgm:pt modelId="{5E72DE4B-62D4-4CE2-AF29-19E75DB651E6}">
      <dgm:prSet phldrT="[Text]" custT="1"/>
      <dgm:spPr>
        <a:solidFill>
          <a:srgbClr val="C2B1C7">
            <a:alpha val="89804"/>
          </a:srgbClr>
        </a:solidFill>
        <a:ln>
          <a:solidFill>
            <a:schemeClr val="accent1">
              <a:lumMod val="60000"/>
              <a:lumOff val="40000"/>
              <a:alpha val="90000"/>
            </a:schemeClr>
          </a:solidFill>
        </a:ln>
      </dgm:spPr>
      <dgm:t>
        <a:bodyPr/>
        <a:lstStyle/>
        <a:p>
          <a:pPr algn="l"/>
          <a:r>
            <a:rPr lang="en-US" sz="900" dirty="0">
              <a:solidFill>
                <a:schemeClr val="accent1">
                  <a:lumMod val="50000"/>
                </a:schemeClr>
              </a:solidFill>
              <a:latin typeface="Century Gothic" panose="020B0502020202020204" pitchFamily="34" charset="0"/>
            </a:rPr>
            <a:t>Termination of pregnancy	   : 37</a:t>
          </a:r>
        </a:p>
      </dgm:t>
    </dgm:pt>
    <dgm:pt modelId="{2CBA22F5-2EA2-4A5A-95E4-53140DE1F563}" type="sibTrans" cxnId="{E9640AE3-1F5D-4A65-84E5-4C30142CCF86}">
      <dgm:prSet/>
      <dgm:spPr/>
      <dgm:t>
        <a:bodyPr/>
        <a:lstStyle/>
        <a:p>
          <a:endParaRPr lang="en-US">
            <a:latin typeface="Century Gothic" panose="020B0502020202020204" pitchFamily="34" charset="0"/>
          </a:endParaRPr>
        </a:p>
      </dgm:t>
    </dgm:pt>
    <dgm:pt modelId="{E7556372-AAF4-4079-8151-B2BFD557F206}" type="parTrans" cxnId="{E9640AE3-1F5D-4A65-84E5-4C30142CCF86}">
      <dgm:prSet/>
      <dgm:spPr/>
      <dgm:t>
        <a:bodyPr/>
        <a:lstStyle/>
        <a:p>
          <a:endParaRPr lang="en-US">
            <a:latin typeface="Century Gothic" panose="020B0502020202020204" pitchFamily="34" charset="0"/>
          </a:endParaRPr>
        </a:p>
      </dgm:t>
    </dgm:pt>
    <dgm:pt modelId="{7682A940-9FB5-49B9-BBFD-68E12FB99FE1}" type="pres">
      <dgm:prSet presAssocID="{9D3CF431-6482-42D0-99EB-8C2E6B8AB4AB}" presName="Name0" presStyleCnt="0">
        <dgm:presLayoutVars>
          <dgm:dir/>
          <dgm:animLvl val="lvl"/>
          <dgm:resizeHandles val="exact"/>
        </dgm:presLayoutVars>
      </dgm:prSet>
      <dgm:spPr/>
    </dgm:pt>
    <dgm:pt modelId="{A6E3CF84-73C7-407E-B281-6196AC1E565C}" type="pres">
      <dgm:prSet presAssocID="{51D8C9F9-CA7C-4F1D-85B6-58126217620F}" presName="linNode" presStyleCnt="0"/>
      <dgm:spPr/>
    </dgm:pt>
    <dgm:pt modelId="{635C4C48-B709-4C64-BFCD-0C73EF7F625F}" type="pres">
      <dgm:prSet presAssocID="{51D8C9F9-CA7C-4F1D-85B6-58126217620F}" presName="parentText" presStyleLbl="node1" presStyleIdx="0" presStyleCnt="1" custScaleX="639812" custScaleY="71198" custLinFactNeighborX="48838" custLinFactNeighborY="2165">
        <dgm:presLayoutVars>
          <dgm:chMax val="1"/>
          <dgm:bulletEnabled val="1"/>
        </dgm:presLayoutVars>
      </dgm:prSet>
      <dgm:spPr/>
    </dgm:pt>
    <dgm:pt modelId="{C6E29E6B-EA4C-4A64-821E-09BC9FA59867}" type="pres">
      <dgm:prSet presAssocID="{51D8C9F9-CA7C-4F1D-85B6-58126217620F}" presName="descendantText" presStyleLbl="alignAccFollowNode1" presStyleIdx="0" presStyleCnt="1" custScaleX="942196" custScaleY="88933" custLinFactNeighborX="-49045" custLinFactNeighborY="2769">
        <dgm:presLayoutVars>
          <dgm:bulletEnabled val="1"/>
        </dgm:presLayoutVars>
      </dgm:prSet>
      <dgm:spPr/>
    </dgm:pt>
  </dgm:ptLst>
  <dgm:cxnLst>
    <dgm:cxn modelId="{B8A2AA0A-A986-458C-A843-ABC2E56AD88D}" type="presOf" srcId="{9D3CF431-6482-42D0-99EB-8C2E6B8AB4AB}" destId="{7682A940-9FB5-49B9-BBFD-68E12FB99FE1}" srcOrd="0" destOrd="0" presId="urn:microsoft.com/office/officeart/2005/8/layout/vList5"/>
    <dgm:cxn modelId="{5F411A67-8BEE-44B6-B5E1-66E2C96B62B5}" srcId="{51D8C9F9-CA7C-4F1D-85B6-58126217620F}" destId="{E221C176-F345-48AB-9514-80CA4B9BA69D}" srcOrd="1" destOrd="0" parTransId="{A6ADC16E-F237-420A-8D99-4408299A1980}" sibTransId="{8F42B2EE-C8BD-4119-A454-02073827E779}"/>
    <dgm:cxn modelId="{A2172067-B90D-4A48-80CC-94487875EBCE}" srcId="{51D8C9F9-CA7C-4F1D-85B6-58126217620F}" destId="{0E4ED3A7-E298-4C65-9CD2-5961A37AA1F3}" srcOrd="0" destOrd="0" parTransId="{CC43D5D4-FADD-4C8A-AE53-E57D559D9D5A}" sibTransId="{7C905B4C-0FE7-4DDF-BC30-33B05E771DC9}"/>
    <dgm:cxn modelId="{67495172-31C7-49BF-9BC1-13624785BC07}" type="presOf" srcId="{5E72DE4B-62D4-4CE2-AF29-19E75DB651E6}" destId="{C6E29E6B-EA4C-4A64-821E-09BC9FA59867}" srcOrd="0" destOrd="2" presId="urn:microsoft.com/office/officeart/2005/8/layout/vList5"/>
    <dgm:cxn modelId="{59600893-0734-4086-A0BA-315D02D77661}" type="presOf" srcId="{E221C176-F345-48AB-9514-80CA4B9BA69D}" destId="{C6E29E6B-EA4C-4A64-821E-09BC9FA59867}" srcOrd="0" destOrd="1" presId="urn:microsoft.com/office/officeart/2005/8/layout/vList5"/>
    <dgm:cxn modelId="{99CD7693-1646-47C1-8FB9-38139D513E56}" type="presOf" srcId="{51D8C9F9-CA7C-4F1D-85B6-58126217620F}" destId="{635C4C48-B709-4C64-BFCD-0C73EF7F625F}" srcOrd="0" destOrd="0" presId="urn:microsoft.com/office/officeart/2005/8/layout/vList5"/>
    <dgm:cxn modelId="{16FE51C3-B548-47A5-AECE-17F4214E59B0}" srcId="{9D3CF431-6482-42D0-99EB-8C2E6B8AB4AB}" destId="{51D8C9F9-CA7C-4F1D-85B6-58126217620F}" srcOrd="0" destOrd="0" parTransId="{F579B9C3-4C24-4289-9275-A428F86D3BD3}" sibTransId="{21374594-1277-471E-9341-4648AD4A34D9}"/>
    <dgm:cxn modelId="{F68812CA-ECAA-4E06-97DF-689CCDFB018A}" type="presOf" srcId="{0E4ED3A7-E298-4C65-9CD2-5961A37AA1F3}" destId="{C6E29E6B-EA4C-4A64-821E-09BC9FA59867}" srcOrd="0" destOrd="0" presId="urn:microsoft.com/office/officeart/2005/8/layout/vList5"/>
    <dgm:cxn modelId="{E9640AE3-1F5D-4A65-84E5-4C30142CCF86}" srcId="{51D8C9F9-CA7C-4F1D-85B6-58126217620F}" destId="{5E72DE4B-62D4-4CE2-AF29-19E75DB651E6}" srcOrd="2" destOrd="0" parTransId="{E7556372-AAF4-4079-8151-B2BFD557F206}" sibTransId="{2CBA22F5-2EA2-4A5A-95E4-53140DE1F563}"/>
    <dgm:cxn modelId="{EF17AA40-F595-4EE8-82C0-730238277E34}" type="presParOf" srcId="{7682A940-9FB5-49B9-BBFD-68E12FB99FE1}" destId="{A6E3CF84-73C7-407E-B281-6196AC1E565C}" srcOrd="0" destOrd="0" presId="urn:microsoft.com/office/officeart/2005/8/layout/vList5"/>
    <dgm:cxn modelId="{1E7AB270-D03C-4354-8168-04B25A7EBCF6}" type="presParOf" srcId="{A6E3CF84-73C7-407E-B281-6196AC1E565C}" destId="{635C4C48-B709-4C64-BFCD-0C73EF7F625F}" srcOrd="0" destOrd="0" presId="urn:microsoft.com/office/officeart/2005/8/layout/vList5"/>
    <dgm:cxn modelId="{90BCE524-A288-45AF-BB27-D80BA811D922}" type="presParOf" srcId="{A6E3CF84-73C7-407E-B281-6196AC1E565C}" destId="{C6E29E6B-EA4C-4A64-821E-09BC9FA59867}" srcOrd="1" destOrd="0" presId="urn:microsoft.com/office/officeart/2005/8/layout/vList5"/>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2B272-655D-4E61-B945-5D8C1B695EA8}">
      <dsp:nvSpPr>
        <dsp:cNvPr id="0" name=""/>
        <dsp:cNvSpPr/>
      </dsp:nvSpPr>
      <dsp:spPr>
        <a:xfrm>
          <a:off x="0" y="71043"/>
          <a:ext cx="3178450" cy="18825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6683" tIns="145796" rIns="246683" bIns="49784" numCol="1" spcCol="1270" anchor="t" anchorCtr="0">
          <a:noAutofit/>
        </a:bodyPr>
        <a:lstStyle/>
        <a:p>
          <a:pPr marL="57150" lvl="1" indent="-57150" algn="l" defTabSz="311150">
            <a:lnSpc>
              <a:spcPct val="90000"/>
            </a:lnSpc>
            <a:spcBef>
              <a:spcPct val="0"/>
            </a:spcBef>
            <a:spcAft>
              <a:spcPct val="15000"/>
            </a:spcAft>
            <a:buChar char="•"/>
          </a:pPr>
          <a:endParaRPr lang="en-US" sz="700" kern="1200" dirty="0"/>
        </a:p>
      </dsp:txBody>
      <dsp:txXfrm>
        <a:off x="0" y="71043"/>
        <a:ext cx="3178450" cy="188259"/>
      </dsp:txXfrm>
    </dsp:sp>
    <dsp:sp modelId="{DB2B2E6C-2469-4087-8620-253C7440353B}">
      <dsp:nvSpPr>
        <dsp:cNvPr id="0" name=""/>
        <dsp:cNvSpPr/>
      </dsp:nvSpPr>
      <dsp:spPr>
        <a:xfrm>
          <a:off x="196488" y="79902"/>
          <a:ext cx="1313990" cy="147600"/>
        </a:xfrm>
        <a:prstGeom prst="roundRect">
          <a:avLst/>
        </a:prstGeom>
        <a:solidFill>
          <a:srgbClr val="007DBA"/>
        </a:solidFill>
        <a:ln w="12700" cap="flat" cmpd="sng" algn="ctr">
          <a:solidFill>
            <a:srgbClr val="007DB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96" tIns="0" rIns="84096" bIns="0" numCol="1" spcCol="1270" anchor="ctr" anchorCtr="0">
          <a:noAutofit/>
        </a:bodyPr>
        <a:lstStyle/>
        <a:p>
          <a:pPr marL="0" lvl="0" indent="0" algn="ctr" defTabSz="355600">
            <a:lnSpc>
              <a:spcPct val="90000"/>
            </a:lnSpc>
            <a:spcBef>
              <a:spcPct val="0"/>
            </a:spcBef>
            <a:spcAft>
              <a:spcPct val="35000"/>
            </a:spcAft>
            <a:buNone/>
          </a:pPr>
          <a:r>
            <a:rPr lang="en-US" sz="800" b="1" kern="1200" dirty="0">
              <a:effectLst/>
              <a:latin typeface="Century Gothic" panose="020B0502020202020204" pitchFamily="34" charset="0"/>
            </a:rPr>
            <a:t>Garden Route District</a:t>
          </a:r>
        </a:p>
      </dsp:txBody>
      <dsp:txXfrm>
        <a:off x="203693" y="87107"/>
        <a:ext cx="1299580" cy="133190"/>
      </dsp:txXfrm>
    </dsp:sp>
    <dsp:sp modelId="{0ED8ACF6-25DA-4586-962A-312CBC27D27B}">
      <dsp:nvSpPr>
        <dsp:cNvPr id="0" name=""/>
        <dsp:cNvSpPr/>
      </dsp:nvSpPr>
      <dsp:spPr>
        <a:xfrm>
          <a:off x="0" y="355534"/>
          <a:ext cx="3178450"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46132-C82F-458A-B43C-6BBA1342A45C}">
      <dsp:nvSpPr>
        <dsp:cNvPr id="0" name=""/>
        <dsp:cNvSpPr/>
      </dsp:nvSpPr>
      <dsp:spPr>
        <a:xfrm>
          <a:off x="205529" y="353567"/>
          <a:ext cx="1313990" cy="161751"/>
        </a:xfrm>
        <a:prstGeom prst="roundRect">
          <a:avLst/>
        </a:prstGeom>
        <a:solidFill>
          <a:srgbClr val="007D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96" tIns="0" rIns="84096" bIns="0" numCol="1" spcCol="1270" anchor="ctr" anchorCtr="0">
          <a:noAutofit/>
        </a:bodyPr>
        <a:lstStyle/>
        <a:p>
          <a:pPr marL="0" lvl="0" indent="0" algn="ctr" defTabSz="355600">
            <a:lnSpc>
              <a:spcPct val="90000"/>
            </a:lnSpc>
            <a:spcBef>
              <a:spcPct val="0"/>
            </a:spcBef>
            <a:spcAft>
              <a:spcPct val="35000"/>
            </a:spcAft>
            <a:buNone/>
          </a:pPr>
          <a:r>
            <a:rPr lang="en-US" sz="800" b="1" kern="1200" dirty="0">
              <a:effectLst/>
              <a:latin typeface="Century Gothic" panose="020B0502020202020204" pitchFamily="34" charset="0"/>
            </a:rPr>
            <a:t>Kannaland</a:t>
          </a:r>
        </a:p>
      </dsp:txBody>
      <dsp:txXfrm>
        <a:off x="213425" y="361463"/>
        <a:ext cx="1298198" cy="145959"/>
      </dsp:txXfrm>
    </dsp:sp>
    <dsp:sp modelId="{26B5FF03-F717-4606-BA07-3491E4F6EC2C}">
      <dsp:nvSpPr>
        <dsp:cNvPr id="0" name=""/>
        <dsp:cNvSpPr/>
      </dsp:nvSpPr>
      <dsp:spPr>
        <a:xfrm>
          <a:off x="0" y="614015"/>
          <a:ext cx="3178450"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33809-F2E8-4083-8F96-EA60C15584E9}">
      <dsp:nvSpPr>
        <dsp:cNvPr id="0" name=""/>
        <dsp:cNvSpPr/>
      </dsp:nvSpPr>
      <dsp:spPr>
        <a:xfrm>
          <a:off x="195824" y="618474"/>
          <a:ext cx="1313990" cy="147600"/>
        </a:xfrm>
        <a:prstGeom prst="roundRect">
          <a:avLst/>
        </a:prstGeom>
        <a:solidFill>
          <a:srgbClr val="007D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96" tIns="0" rIns="84096" bIns="0" numCol="1" spcCol="1270" anchor="ctr" anchorCtr="0">
          <a:noAutofit/>
        </a:bodyPr>
        <a:lstStyle/>
        <a:p>
          <a:pPr marL="0" lvl="0" indent="0" algn="ctr" defTabSz="355600">
            <a:lnSpc>
              <a:spcPct val="90000"/>
            </a:lnSpc>
            <a:spcBef>
              <a:spcPct val="0"/>
            </a:spcBef>
            <a:spcAft>
              <a:spcPct val="35000"/>
            </a:spcAft>
            <a:buNone/>
          </a:pPr>
          <a:r>
            <a:rPr lang="en-US" sz="800" b="1" kern="1200" dirty="0">
              <a:effectLst/>
              <a:latin typeface="Century Gothic" panose="020B0502020202020204" pitchFamily="34" charset="0"/>
            </a:rPr>
            <a:t>Hessequa</a:t>
          </a:r>
          <a:endParaRPr lang="en-US" sz="900" b="1" kern="1200" dirty="0">
            <a:effectLst/>
            <a:latin typeface="Century Gothic" panose="020B0502020202020204" pitchFamily="34" charset="0"/>
          </a:endParaRPr>
        </a:p>
      </dsp:txBody>
      <dsp:txXfrm>
        <a:off x="203029" y="625679"/>
        <a:ext cx="1299580" cy="133190"/>
      </dsp:txXfrm>
    </dsp:sp>
    <dsp:sp modelId="{A888B27A-2A3F-4841-B6BB-18651B53FE6F}">
      <dsp:nvSpPr>
        <dsp:cNvPr id="0" name=""/>
        <dsp:cNvSpPr/>
      </dsp:nvSpPr>
      <dsp:spPr>
        <a:xfrm>
          <a:off x="0" y="872496"/>
          <a:ext cx="3178450"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68A617-9D7C-464B-8917-2AE51E95158D}">
      <dsp:nvSpPr>
        <dsp:cNvPr id="0" name=""/>
        <dsp:cNvSpPr/>
      </dsp:nvSpPr>
      <dsp:spPr>
        <a:xfrm>
          <a:off x="187553" y="885376"/>
          <a:ext cx="1313990" cy="147600"/>
        </a:xfrm>
        <a:prstGeom prst="roundRect">
          <a:avLst/>
        </a:prstGeom>
        <a:solidFill>
          <a:srgbClr val="007D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96" tIns="0" rIns="84096" bIns="0" numCol="1" spcCol="1270" anchor="ctr" anchorCtr="0">
          <a:noAutofit/>
        </a:bodyPr>
        <a:lstStyle/>
        <a:p>
          <a:pPr marL="0" lvl="0" indent="0" algn="ctr" defTabSz="400050">
            <a:lnSpc>
              <a:spcPct val="90000"/>
            </a:lnSpc>
            <a:spcBef>
              <a:spcPct val="0"/>
            </a:spcBef>
            <a:spcAft>
              <a:spcPct val="35000"/>
            </a:spcAft>
            <a:buNone/>
          </a:pPr>
          <a:r>
            <a:rPr lang="en-US" sz="900" b="1" kern="1200" dirty="0">
              <a:effectLst/>
              <a:latin typeface="Century Gothic" panose="020B0502020202020204" pitchFamily="34" charset="0"/>
            </a:rPr>
            <a:t>Mossel </a:t>
          </a:r>
          <a:r>
            <a:rPr lang="en-US" sz="800" b="1" kern="1200" dirty="0">
              <a:effectLst/>
              <a:latin typeface="Century Gothic" panose="020B0502020202020204" pitchFamily="34" charset="0"/>
            </a:rPr>
            <a:t>Bay</a:t>
          </a:r>
          <a:endParaRPr lang="en-US" sz="900" b="1" kern="1200" dirty="0">
            <a:effectLst/>
            <a:latin typeface="Century Gothic" panose="020B0502020202020204" pitchFamily="34" charset="0"/>
          </a:endParaRPr>
        </a:p>
      </dsp:txBody>
      <dsp:txXfrm>
        <a:off x="194758" y="892581"/>
        <a:ext cx="1299580" cy="133190"/>
      </dsp:txXfrm>
    </dsp:sp>
    <dsp:sp modelId="{1F6C39BF-FC91-48CA-8C0A-271A68169379}">
      <dsp:nvSpPr>
        <dsp:cNvPr id="0" name=""/>
        <dsp:cNvSpPr/>
      </dsp:nvSpPr>
      <dsp:spPr>
        <a:xfrm>
          <a:off x="0" y="1130977"/>
          <a:ext cx="3178450"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73C49-E9AB-42CF-A222-43DF691CEF0F}">
      <dsp:nvSpPr>
        <dsp:cNvPr id="0" name=""/>
        <dsp:cNvSpPr/>
      </dsp:nvSpPr>
      <dsp:spPr>
        <a:xfrm>
          <a:off x="196488" y="1134748"/>
          <a:ext cx="1313990" cy="147600"/>
        </a:xfrm>
        <a:prstGeom prst="roundRect">
          <a:avLst/>
        </a:prstGeom>
        <a:solidFill>
          <a:srgbClr val="007D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96" tIns="0" rIns="84096" bIns="0" numCol="1" spcCol="1270" anchor="ctr" anchorCtr="0">
          <a:noAutofit/>
        </a:bodyPr>
        <a:lstStyle/>
        <a:p>
          <a:pPr marL="0" lvl="0" indent="0" algn="ctr" defTabSz="400050">
            <a:lnSpc>
              <a:spcPct val="90000"/>
            </a:lnSpc>
            <a:spcBef>
              <a:spcPct val="0"/>
            </a:spcBef>
            <a:spcAft>
              <a:spcPct val="35000"/>
            </a:spcAft>
            <a:buNone/>
          </a:pPr>
          <a:r>
            <a:rPr lang="en-US" sz="900" b="1" kern="1200" dirty="0">
              <a:effectLst/>
              <a:latin typeface="Century Gothic" panose="020B0502020202020204" pitchFamily="34" charset="0"/>
            </a:rPr>
            <a:t>Ge</a:t>
          </a:r>
          <a:r>
            <a:rPr lang="en-US" sz="800" b="1" kern="1200" dirty="0">
              <a:effectLst/>
              <a:latin typeface="Century Gothic" panose="020B0502020202020204" pitchFamily="34" charset="0"/>
            </a:rPr>
            <a:t>o</a:t>
          </a:r>
          <a:r>
            <a:rPr lang="en-US" sz="900" b="1" kern="1200" dirty="0">
              <a:effectLst/>
              <a:latin typeface="Century Gothic" panose="020B0502020202020204" pitchFamily="34" charset="0"/>
            </a:rPr>
            <a:t>rge</a:t>
          </a:r>
        </a:p>
      </dsp:txBody>
      <dsp:txXfrm>
        <a:off x="203693" y="1141953"/>
        <a:ext cx="1299580" cy="133190"/>
      </dsp:txXfrm>
    </dsp:sp>
    <dsp:sp modelId="{AFBB6A46-38A5-4323-AEFD-BB7333889821}">
      <dsp:nvSpPr>
        <dsp:cNvPr id="0" name=""/>
        <dsp:cNvSpPr/>
      </dsp:nvSpPr>
      <dsp:spPr>
        <a:xfrm>
          <a:off x="0" y="1389458"/>
          <a:ext cx="3178450"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6FA8BF-BBC7-48AE-93D0-D39677CFC6DD}">
      <dsp:nvSpPr>
        <dsp:cNvPr id="0" name=""/>
        <dsp:cNvSpPr/>
      </dsp:nvSpPr>
      <dsp:spPr>
        <a:xfrm>
          <a:off x="188451" y="1409845"/>
          <a:ext cx="1313990" cy="147600"/>
        </a:xfrm>
        <a:prstGeom prst="roundRect">
          <a:avLst/>
        </a:prstGeom>
        <a:solidFill>
          <a:srgbClr val="007D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96" tIns="0" rIns="84096" bIns="0" numCol="1" spcCol="1270" anchor="ctr" anchorCtr="0">
          <a:noAutofit/>
        </a:bodyPr>
        <a:lstStyle/>
        <a:p>
          <a:pPr marL="0" lvl="0" indent="0" algn="ctr" defTabSz="355600">
            <a:lnSpc>
              <a:spcPct val="90000"/>
            </a:lnSpc>
            <a:spcBef>
              <a:spcPct val="0"/>
            </a:spcBef>
            <a:spcAft>
              <a:spcPct val="35000"/>
            </a:spcAft>
            <a:buNone/>
          </a:pPr>
          <a:r>
            <a:rPr lang="en-US" sz="800" b="1" kern="1200" dirty="0">
              <a:effectLst/>
              <a:latin typeface="Century Gothic" panose="020B0502020202020204" pitchFamily="34" charset="0"/>
            </a:rPr>
            <a:t>Oudtshoorn</a:t>
          </a:r>
          <a:endParaRPr lang="en-US" sz="900" b="1" kern="1200" dirty="0">
            <a:effectLst/>
            <a:latin typeface="Century Gothic" panose="020B0502020202020204" pitchFamily="34" charset="0"/>
          </a:endParaRPr>
        </a:p>
      </dsp:txBody>
      <dsp:txXfrm>
        <a:off x="195656" y="1417050"/>
        <a:ext cx="1299580" cy="133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8ACF6-25DA-4586-962A-312CBC27D27B}">
      <dsp:nvSpPr>
        <dsp:cNvPr id="0" name=""/>
        <dsp:cNvSpPr/>
      </dsp:nvSpPr>
      <dsp:spPr>
        <a:xfrm>
          <a:off x="0" y="56262"/>
          <a:ext cx="3178450"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46132-C82F-458A-B43C-6BBA1342A45C}">
      <dsp:nvSpPr>
        <dsp:cNvPr id="0" name=""/>
        <dsp:cNvSpPr/>
      </dsp:nvSpPr>
      <dsp:spPr>
        <a:xfrm>
          <a:off x="205328" y="51486"/>
          <a:ext cx="1312707" cy="138644"/>
        </a:xfrm>
        <a:prstGeom prst="roundRect">
          <a:avLst/>
        </a:prstGeom>
        <a:solidFill>
          <a:srgbClr val="007D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96" tIns="0" rIns="84096" bIns="0" numCol="1" spcCol="1270" anchor="ctr" anchorCtr="0">
          <a:noAutofit/>
        </a:bodyPr>
        <a:lstStyle/>
        <a:p>
          <a:pPr marL="0" lvl="0" indent="0" algn="ctr" defTabSz="400050">
            <a:lnSpc>
              <a:spcPct val="90000"/>
            </a:lnSpc>
            <a:spcBef>
              <a:spcPct val="0"/>
            </a:spcBef>
            <a:spcAft>
              <a:spcPct val="35000"/>
            </a:spcAft>
            <a:buNone/>
          </a:pPr>
          <a:r>
            <a:rPr lang="en-US" sz="900" b="1" kern="1200" dirty="0">
              <a:effectLst/>
              <a:latin typeface="Century Gothic" panose="020B0502020202020204" pitchFamily="34" charset="0"/>
            </a:rPr>
            <a:t>Knysna</a:t>
          </a:r>
        </a:p>
      </dsp:txBody>
      <dsp:txXfrm>
        <a:off x="212096" y="58254"/>
        <a:ext cx="1299171" cy="125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BC43B-1F1A-4162-A57F-EB60CDFE6DD7}">
      <dsp:nvSpPr>
        <dsp:cNvPr id="0" name=""/>
        <dsp:cNvSpPr/>
      </dsp:nvSpPr>
      <dsp:spPr>
        <a:xfrm>
          <a:off x="16325" y="0"/>
          <a:ext cx="1153546" cy="2122598"/>
        </a:xfrm>
        <a:prstGeom prst="roundRect">
          <a:avLst>
            <a:gd name="adj" fmla="val 10000"/>
          </a:avLst>
        </a:prstGeom>
        <a:solidFill>
          <a:srgbClr val="0094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6 Fixed PHC Facilities</a:t>
          </a:r>
        </a:p>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3 Mobile Clinics</a:t>
          </a:r>
          <a:endParaRPr lang="en-US" sz="1200" b="1" kern="1200" dirty="0">
            <a:latin typeface="Century Gothic" panose="020B0502020202020204" pitchFamily="34" charset="0"/>
          </a:endParaRPr>
        </a:p>
      </dsp:txBody>
      <dsp:txXfrm>
        <a:off x="16325" y="849039"/>
        <a:ext cx="1153546" cy="849039"/>
      </dsp:txXfrm>
    </dsp:sp>
    <dsp:sp modelId="{FCA845BE-A15A-4F25-9747-BDA09E699790}">
      <dsp:nvSpPr>
        <dsp:cNvPr id="0" name=""/>
        <dsp:cNvSpPr/>
      </dsp:nvSpPr>
      <dsp:spPr>
        <a:xfrm>
          <a:off x="221161" y="57351"/>
          <a:ext cx="706825" cy="70682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F7A5E-4ABC-4D73-A4F3-BCD9F61C17CC}">
      <dsp:nvSpPr>
        <dsp:cNvPr id="0" name=""/>
        <dsp:cNvSpPr/>
      </dsp:nvSpPr>
      <dsp:spPr>
        <a:xfrm>
          <a:off x="1191732" y="0"/>
          <a:ext cx="1153546" cy="2122598"/>
        </a:xfrm>
        <a:prstGeom prst="roundRect">
          <a:avLst>
            <a:gd name="adj" fmla="val 10000"/>
          </a:avLst>
        </a:prstGeom>
        <a:solidFill>
          <a:srgbClr val="8D6E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11 ART Clinics/ Treatment Sites</a:t>
          </a:r>
        </a:p>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9 TB Clinics/ Treatment Sites</a:t>
          </a:r>
          <a:endParaRPr lang="en-US" sz="1200" b="1" kern="1200" dirty="0">
            <a:latin typeface="Century Gothic" panose="020B0502020202020204" pitchFamily="34" charset="0"/>
          </a:endParaRPr>
        </a:p>
      </dsp:txBody>
      <dsp:txXfrm>
        <a:off x="1191732" y="849039"/>
        <a:ext cx="1153546" cy="849039"/>
      </dsp:txXfrm>
    </dsp:sp>
    <dsp:sp modelId="{C8070286-C5A1-4403-8EC4-F439303678D3}">
      <dsp:nvSpPr>
        <dsp:cNvPr id="0" name=""/>
        <dsp:cNvSpPr/>
      </dsp:nvSpPr>
      <dsp:spPr>
        <a:xfrm>
          <a:off x="1418786" y="50425"/>
          <a:ext cx="706825" cy="70682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B266C-A77D-4FE7-85FD-B0690CAD2E14}">
      <dsp:nvSpPr>
        <dsp:cNvPr id="0" name=""/>
        <dsp:cNvSpPr/>
      </dsp:nvSpPr>
      <dsp:spPr>
        <a:xfrm>
          <a:off x="2343375" y="0"/>
          <a:ext cx="1153546" cy="2122598"/>
        </a:xfrm>
        <a:prstGeom prst="roundRect">
          <a:avLst>
            <a:gd name="adj" fmla="val 10000"/>
          </a:avLst>
        </a:prstGeom>
        <a:solidFill>
          <a:srgbClr val="8FAD1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1 District Hospital</a:t>
          </a:r>
          <a:endParaRPr lang="en-US" sz="1100" b="1" kern="1200" dirty="0">
            <a:latin typeface="Century Gothic" panose="020B0502020202020204" pitchFamily="34" charset="0"/>
          </a:endParaRPr>
        </a:p>
      </dsp:txBody>
      <dsp:txXfrm>
        <a:off x="2343375" y="849039"/>
        <a:ext cx="1153546" cy="849039"/>
      </dsp:txXfrm>
    </dsp:sp>
    <dsp:sp modelId="{986B7407-4D8D-4D34-9A93-3F059C3255ED}">
      <dsp:nvSpPr>
        <dsp:cNvPr id="0" name=""/>
        <dsp:cNvSpPr/>
      </dsp:nvSpPr>
      <dsp:spPr>
        <a:xfrm>
          <a:off x="2600762" y="82550"/>
          <a:ext cx="706825" cy="70682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0B8E72-8A8B-47BA-9E6F-97DB3AA64348}">
      <dsp:nvSpPr>
        <dsp:cNvPr id="0" name=""/>
        <dsp:cNvSpPr/>
      </dsp:nvSpPr>
      <dsp:spPr>
        <a:xfrm>
          <a:off x="114060" y="1741933"/>
          <a:ext cx="3248829" cy="318389"/>
        </a:xfrm>
        <a:prstGeom prst="leftRightArrow">
          <a:avLst/>
        </a:prstGeom>
        <a:solidFill>
          <a:srgbClr val="ECE3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29E6B-EA4C-4A64-821E-09BC9FA59867}">
      <dsp:nvSpPr>
        <dsp:cNvPr id="0" name=""/>
        <dsp:cNvSpPr/>
      </dsp:nvSpPr>
      <dsp:spPr>
        <a:xfrm rot="5400000">
          <a:off x="1790740" y="-834584"/>
          <a:ext cx="739379" cy="2987784"/>
        </a:xfrm>
        <a:prstGeom prst="round2SameRect">
          <a:avLst/>
        </a:prstGeom>
        <a:solidFill>
          <a:srgbClr val="BAE01A">
            <a:alpha val="89804"/>
          </a:srgbClr>
        </a:solidFill>
        <a:ln w="12700" cap="flat" cmpd="sng" algn="ctr">
          <a:solidFill>
            <a:schemeClr val="accent1">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chemeClr val="accent1">
                  <a:lumMod val="50000"/>
                </a:schemeClr>
              </a:solidFill>
              <a:latin typeface="Century Gothic" panose="020B0502020202020204" pitchFamily="34" charset="0"/>
            </a:rPr>
            <a:t>Live births under 2500g </a:t>
          </a:r>
          <a:r>
            <a:rPr lang="en-US" sz="650" kern="1200" dirty="0">
              <a:solidFill>
                <a:schemeClr val="accent1">
                  <a:lumMod val="50000"/>
                </a:schemeClr>
              </a:solidFill>
              <a:latin typeface="Century Gothic" panose="020B0502020202020204" pitchFamily="34" charset="0"/>
            </a:rPr>
            <a:t>(low birth weight)  </a:t>
          </a:r>
          <a:r>
            <a:rPr lang="en-US" sz="900" kern="1200" dirty="0">
              <a:solidFill>
                <a:schemeClr val="accent1">
                  <a:lumMod val="50000"/>
                </a:schemeClr>
              </a:solidFill>
              <a:latin typeface="Century Gothic" panose="020B0502020202020204" pitchFamily="34" charset="0"/>
            </a:rPr>
            <a:t>: 334</a:t>
          </a:r>
        </a:p>
        <a:p>
          <a:pPr marL="57150" lvl="1" indent="-57150" algn="l" defTabSz="400050">
            <a:lnSpc>
              <a:spcPct val="90000"/>
            </a:lnSpc>
            <a:spcBef>
              <a:spcPct val="0"/>
            </a:spcBef>
            <a:spcAft>
              <a:spcPct val="15000"/>
            </a:spcAft>
            <a:buChar char="•"/>
          </a:pPr>
          <a:r>
            <a:rPr lang="en-US" sz="900" kern="1200" dirty="0">
              <a:solidFill>
                <a:schemeClr val="accent1">
                  <a:lumMod val="50000"/>
                </a:schemeClr>
              </a:solidFill>
              <a:latin typeface="Century Gothic" panose="020B0502020202020204" pitchFamily="34" charset="0"/>
            </a:rPr>
            <a:t>Inpatient deaths 6-28 day  	 	   : 18</a:t>
          </a:r>
        </a:p>
        <a:p>
          <a:pPr marL="57150" lvl="1" indent="-57150" algn="l" defTabSz="400050">
            <a:lnSpc>
              <a:spcPct val="90000"/>
            </a:lnSpc>
            <a:spcBef>
              <a:spcPct val="0"/>
            </a:spcBef>
            <a:spcAft>
              <a:spcPct val="15000"/>
            </a:spcAft>
            <a:buChar char="•"/>
          </a:pPr>
          <a:r>
            <a:rPr lang="en-US" sz="900" kern="1200" dirty="0">
              <a:solidFill>
                <a:schemeClr val="accent1">
                  <a:lumMod val="50000"/>
                </a:schemeClr>
              </a:solidFill>
              <a:latin typeface="Century Gothic" panose="020B0502020202020204" pitchFamily="34" charset="0"/>
            </a:rPr>
            <a:t>Immunisation u1 year  	 	   : 1 535</a:t>
          </a:r>
        </a:p>
        <a:p>
          <a:pPr marL="57150" lvl="1" indent="-57150" algn="l" defTabSz="400050">
            <a:lnSpc>
              <a:spcPct val="90000"/>
            </a:lnSpc>
            <a:spcBef>
              <a:spcPct val="0"/>
            </a:spcBef>
            <a:spcAft>
              <a:spcPct val="15000"/>
            </a:spcAft>
            <a:buChar char="•"/>
          </a:pPr>
          <a:r>
            <a:rPr lang="en-US" sz="900" kern="1200" dirty="0">
              <a:solidFill>
                <a:schemeClr val="accent1">
                  <a:lumMod val="50000"/>
                </a:schemeClr>
              </a:solidFill>
              <a:latin typeface="Century Gothic" panose="020B0502020202020204" pitchFamily="34" charset="0"/>
            </a:rPr>
            <a:t>Severe acute malnutrition u5 years    : 36</a:t>
          </a:r>
        </a:p>
      </dsp:txBody>
      <dsp:txXfrm rot="-5400000">
        <a:off x="666538" y="325712"/>
        <a:ext cx="2951690" cy="667191"/>
      </dsp:txXfrm>
    </dsp:sp>
    <dsp:sp modelId="{635C4C48-B709-4C64-BFCD-0C73EF7F625F}">
      <dsp:nvSpPr>
        <dsp:cNvPr id="0" name=""/>
        <dsp:cNvSpPr/>
      </dsp:nvSpPr>
      <dsp:spPr>
        <a:xfrm>
          <a:off x="115523" y="254255"/>
          <a:ext cx="737173" cy="797536"/>
        </a:xfrm>
        <a:prstGeom prst="roundRect">
          <a:avLst/>
        </a:prstGeom>
        <a:solidFill>
          <a:srgbClr val="8FAD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latin typeface="Century Gothic" panose="020B0502020202020204" pitchFamily="34" charset="0"/>
            </a:rPr>
            <a:t> OUDTSHOORN 2024:</a:t>
          </a:r>
        </a:p>
        <a:p>
          <a:pPr marL="0" lvl="0" indent="0" algn="ctr" defTabSz="311150">
            <a:lnSpc>
              <a:spcPct val="90000"/>
            </a:lnSpc>
            <a:spcBef>
              <a:spcPct val="0"/>
            </a:spcBef>
            <a:spcAft>
              <a:spcPct val="35000"/>
            </a:spcAft>
            <a:buNone/>
          </a:pPr>
          <a:r>
            <a:rPr lang="en-US" sz="700" b="1" kern="1200" dirty="0">
              <a:solidFill>
                <a:schemeClr val="bg1"/>
              </a:solidFill>
              <a:latin typeface="Century Gothic" panose="020B0502020202020204" pitchFamily="34" charset="0"/>
            </a:rPr>
            <a:t>Child Health Indicators </a:t>
          </a:r>
        </a:p>
      </dsp:txBody>
      <dsp:txXfrm>
        <a:off x="151509" y="290241"/>
        <a:ext cx="665201" cy="7255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29E6B-EA4C-4A64-821E-09BC9FA59867}">
      <dsp:nvSpPr>
        <dsp:cNvPr id="0" name=""/>
        <dsp:cNvSpPr/>
      </dsp:nvSpPr>
      <dsp:spPr>
        <a:xfrm rot="5400000">
          <a:off x="1709759" y="-619040"/>
          <a:ext cx="870131" cy="2515280"/>
        </a:xfrm>
        <a:prstGeom prst="round2SameRect">
          <a:avLst/>
        </a:prstGeom>
        <a:solidFill>
          <a:srgbClr val="C2B1C7">
            <a:alpha val="89804"/>
          </a:srgbClr>
        </a:solidFill>
        <a:ln w="12700" cap="flat" cmpd="sng" algn="ctr">
          <a:solidFill>
            <a:schemeClr val="accent1">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chemeClr val="accent1">
                  <a:lumMod val="50000"/>
                </a:schemeClr>
              </a:solidFill>
              <a:latin typeface="Century Gothic" panose="020B0502020202020204" pitchFamily="34" charset="0"/>
            </a:rPr>
            <a:t>Maternal deaths in facility	    : 0 </a:t>
          </a:r>
        </a:p>
        <a:p>
          <a:pPr marL="57150" lvl="1" indent="-57150" algn="l" defTabSz="400050">
            <a:lnSpc>
              <a:spcPct val="90000"/>
            </a:lnSpc>
            <a:spcBef>
              <a:spcPct val="0"/>
            </a:spcBef>
            <a:spcAft>
              <a:spcPct val="15000"/>
            </a:spcAft>
            <a:buChar char="•"/>
          </a:pPr>
          <a:r>
            <a:rPr lang="en-US" sz="900" kern="1200" dirty="0">
              <a:solidFill>
                <a:schemeClr val="accent1">
                  <a:lumMod val="50000"/>
                </a:schemeClr>
              </a:solidFill>
              <a:latin typeface="Century Gothic" panose="020B0502020202020204" pitchFamily="34" charset="0"/>
            </a:rPr>
            <a:t>Deliveries in facility u19 years  : 343</a:t>
          </a:r>
        </a:p>
        <a:p>
          <a:pPr marL="57150" lvl="1" indent="-57150" algn="l" defTabSz="400050">
            <a:lnSpc>
              <a:spcPct val="90000"/>
            </a:lnSpc>
            <a:spcBef>
              <a:spcPct val="0"/>
            </a:spcBef>
            <a:spcAft>
              <a:spcPct val="15000"/>
            </a:spcAft>
            <a:buChar char="•"/>
          </a:pPr>
          <a:r>
            <a:rPr lang="en-US" sz="900" kern="1200" dirty="0">
              <a:solidFill>
                <a:schemeClr val="accent1">
                  <a:lumMod val="50000"/>
                </a:schemeClr>
              </a:solidFill>
              <a:latin typeface="Century Gothic" panose="020B0502020202020204" pitchFamily="34" charset="0"/>
            </a:rPr>
            <a:t>Termination of pregnancy	   : 37</a:t>
          </a:r>
        </a:p>
      </dsp:txBody>
      <dsp:txXfrm rot="-5400000">
        <a:off x="887185" y="246010"/>
        <a:ext cx="2472804" cy="785179"/>
      </dsp:txXfrm>
    </dsp:sp>
    <dsp:sp modelId="{635C4C48-B709-4C64-BFCD-0C73EF7F625F}">
      <dsp:nvSpPr>
        <dsp:cNvPr id="0" name=""/>
        <dsp:cNvSpPr/>
      </dsp:nvSpPr>
      <dsp:spPr>
        <a:xfrm>
          <a:off x="130439" y="202604"/>
          <a:ext cx="960771" cy="870762"/>
        </a:xfrm>
        <a:prstGeom prst="roundRect">
          <a:avLst/>
        </a:prstGeom>
        <a:solidFill>
          <a:srgbClr val="8D6E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latin typeface="Century Gothic" panose="020B0502020202020204" pitchFamily="34" charset="0"/>
            </a:rPr>
            <a:t>OUDTSHOORN 2024:</a:t>
          </a:r>
        </a:p>
        <a:p>
          <a:pPr marL="0" lvl="0" indent="0" algn="ctr" defTabSz="311150">
            <a:lnSpc>
              <a:spcPct val="90000"/>
            </a:lnSpc>
            <a:spcBef>
              <a:spcPct val="0"/>
            </a:spcBef>
            <a:spcAft>
              <a:spcPct val="35000"/>
            </a:spcAft>
            <a:buNone/>
          </a:pPr>
          <a:r>
            <a:rPr lang="en-US" sz="700" b="1" kern="1200" dirty="0">
              <a:solidFill>
                <a:schemeClr val="bg1"/>
              </a:solidFill>
              <a:latin typeface="Century Gothic" panose="020B0502020202020204" pitchFamily="34" charset="0"/>
            </a:rPr>
            <a:t>Maternal Health Indicators </a:t>
          </a:r>
        </a:p>
      </dsp:txBody>
      <dsp:txXfrm>
        <a:off x="172946" y="245111"/>
        <a:ext cx="875757" cy="7857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0.74636</cdr:x>
      <cdr:y>0.2669</cdr:y>
    </cdr:from>
    <cdr:to>
      <cdr:x>0.91898</cdr:x>
      <cdr:y>0.38228</cdr:y>
    </cdr:to>
    <cdr:sp macro="" textlink="">
      <cdr:nvSpPr>
        <cdr:cNvPr id="5" name="TextBox 4">
          <a:extLst xmlns:a="http://schemas.openxmlformats.org/drawingml/2006/main">
            <a:ext uri="{FF2B5EF4-FFF2-40B4-BE49-F238E27FC236}">
              <a16:creationId xmlns:a16="http://schemas.microsoft.com/office/drawing/2014/main" id="{E33DAC20-66F0-AC35-34DD-CF3C6F529EEF}"/>
            </a:ext>
          </a:extLst>
        </cdr:cNvPr>
        <cdr:cNvSpPr txBox="1"/>
      </cdr:nvSpPr>
      <cdr:spPr>
        <a:xfrm xmlns:a="http://schemas.openxmlformats.org/drawingml/2006/main">
          <a:off x="1838278" y="661753"/>
          <a:ext cx="425164" cy="2860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Century Gothic" panose="020B0502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6654" tIns="48327" rIns="96654" bIns="48327" rtlCol="0"/>
          <a:lstStyle>
            <a:lvl1pPr algn="l">
              <a:defRPr sz="1300"/>
            </a:lvl1pPr>
          </a:lstStyle>
          <a:p>
            <a:endParaRPr lang="en-US" dirty="0"/>
          </a:p>
        </p:txBody>
      </p:sp>
      <p:sp>
        <p:nvSpPr>
          <p:cNvPr id="3" name="Date Placeholder 2"/>
          <p:cNvSpPr>
            <a:spLocks noGrp="1"/>
          </p:cNvSpPr>
          <p:nvPr>
            <p:ph type="dt" idx="1"/>
          </p:nvPr>
        </p:nvSpPr>
        <p:spPr>
          <a:xfrm>
            <a:off x="4021297" y="0"/>
            <a:ext cx="3076363" cy="513508"/>
          </a:xfrm>
          <a:prstGeom prst="rect">
            <a:avLst/>
          </a:prstGeom>
        </p:spPr>
        <p:txBody>
          <a:bodyPr vert="horz" lIns="96654" tIns="48327" rIns="96654" bIns="48327" rtlCol="0"/>
          <a:lstStyle>
            <a:lvl1pPr algn="r">
              <a:defRPr sz="1300"/>
            </a:lvl1pPr>
          </a:lstStyle>
          <a:p>
            <a:fld id="{6592C1B0-AA0E-4C9D-913E-350AAA7A02C8}" type="datetimeFigureOut">
              <a:rPr lang="en-US" smtClean="0"/>
              <a:t>2/14/2025</a:t>
            </a:fld>
            <a:endParaRPr lang="en-US" dirty="0"/>
          </a:p>
        </p:txBody>
      </p:sp>
      <p:sp>
        <p:nvSpPr>
          <p:cNvPr id="4" name="Slide Image Placeholder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6654" tIns="48327" rIns="96654" bIns="48327" rtlCol="0" anchor="ctr"/>
          <a:lstStyle/>
          <a:p>
            <a:endParaRPr lang="en-US" dirty="0"/>
          </a:p>
        </p:txBody>
      </p:sp>
      <p:sp>
        <p:nvSpPr>
          <p:cNvPr id="5" name="Notes Placeholder 4"/>
          <p:cNvSpPr>
            <a:spLocks noGrp="1"/>
          </p:cNvSpPr>
          <p:nvPr>
            <p:ph type="body" sz="quarter" idx="3"/>
          </p:nvPr>
        </p:nvSpPr>
        <p:spPr>
          <a:xfrm>
            <a:off x="709931" y="4925410"/>
            <a:ext cx="5679440" cy="4029879"/>
          </a:xfrm>
          <a:prstGeom prst="rect">
            <a:avLst/>
          </a:prstGeom>
        </p:spPr>
        <p:txBody>
          <a:bodyPr vert="horz" lIns="96654" tIns="48327" rIns="96654"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6363" cy="513507"/>
          </a:xfrm>
          <a:prstGeom prst="rect">
            <a:avLst/>
          </a:prstGeom>
        </p:spPr>
        <p:txBody>
          <a:bodyPr vert="horz" lIns="96654" tIns="48327" rIns="96654" bIns="4832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7" y="9721107"/>
            <a:ext cx="3076363" cy="513507"/>
          </a:xfrm>
          <a:prstGeom prst="rect">
            <a:avLst/>
          </a:prstGeom>
        </p:spPr>
        <p:txBody>
          <a:bodyPr vert="horz" lIns="96654" tIns="48327" rIns="96654" bIns="48327" rtlCol="0" anchor="b"/>
          <a:lstStyle>
            <a:lvl1pPr algn="r">
              <a:defRPr sz="1300"/>
            </a:lvl1pPr>
          </a:lstStyle>
          <a:p>
            <a:fld id="{BFED07BC-D3D9-414A-AF5A-41A80BD4BD22}" type="slidenum">
              <a:rPr lang="en-US" smtClean="0"/>
              <a:t>‹#›</a:t>
            </a:fld>
            <a:endParaRPr lang="en-US" dirty="0"/>
          </a:p>
        </p:txBody>
      </p:sp>
    </p:spTree>
    <p:extLst>
      <p:ext uri="{BB962C8B-B14F-4D97-AF65-F5344CB8AC3E}">
        <p14:creationId xmlns:p14="http://schemas.microsoft.com/office/powerpoint/2010/main" val="9252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47684" rtl="0" eaLnBrk="1" fontAlgn="auto" latinLnBrk="0" hangingPunct="1">
              <a:lnSpc>
                <a:spcPct val="100000"/>
              </a:lnSpc>
              <a:spcBef>
                <a:spcPts val="0"/>
              </a:spcBef>
              <a:spcAft>
                <a:spcPts val="0"/>
              </a:spcAft>
              <a:buClrTx/>
              <a:buSzTx/>
              <a:buFontTx/>
              <a:buNone/>
              <a:tabLst/>
              <a:defRPr/>
            </a:pPr>
            <a:fld id="{BFED07BC-D3D9-414A-AF5A-41A80BD4BD22}"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7684"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27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D07BC-D3D9-414A-AF5A-41A80BD4B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62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D07BC-D3D9-414A-AF5A-41A80BD4B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6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D07BC-D3D9-414A-AF5A-41A80BD4BD2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16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D07BC-D3D9-414A-AF5A-41A80BD4BD2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442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grpSp>
        <p:nvGrpSpPr>
          <p:cNvPr id="5" name="Group 4"/>
          <p:cNvGrpSpPr/>
          <p:nvPr userDrawn="1"/>
        </p:nvGrpSpPr>
        <p:grpSpPr>
          <a:xfrm>
            <a:off x="184598" y="9009451"/>
            <a:ext cx="247073" cy="634458"/>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grpSp>
      <p:sp>
        <p:nvSpPr>
          <p:cNvPr id="3" name="Sous-titre 2"/>
          <p:cNvSpPr>
            <a:spLocks noGrp="1"/>
          </p:cNvSpPr>
          <p:nvPr>
            <p:ph type="subTitle" idx="1"/>
          </p:nvPr>
        </p:nvSpPr>
        <p:spPr>
          <a:xfrm>
            <a:off x="1120247" y="896549"/>
            <a:ext cx="5394857" cy="416046"/>
          </a:xfrm>
        </p:spPr>
        <p:txBody>
          <a:bodyPr anchor="ctr">
            <a:noAutofit/>
          </a:bodyPr>
          <a:lstStyle>
            <a:lvl1pPr marL="0" indent="0" algn="r">
              <a:buNone/>
              <a:defRPr sz="900" cap="small" baseline="0">
                <a:solidFill>
                  <a:srgbClr val="2F3A46"/>
                </a:solidFill>
              </a:defRPr>
            </a:lvl1pPr>
            <a:lvl2pPr marL="257155" indent="0" algn="ctr">
              <a:buNone/>
              <a:defRPr>
                <a:solidFill>
                  <a:schemeClr val="tx1">
                    <a:tint val="75000"/>
                  </a:schemeClr>
                </a:solidFill>
              </a:defRPr>
            </a:lvl2pPr>
            <a:lvl3pPr marL="514310" indent="0" algn="ctr">
              <a:buNone/>
              <a:defRPr>
                <a:solidFill>
                  <a:schemeClr val="tx1">
                    <a:tint val="75000"/>
                  </a:schemeClr>
                </a:solidFill>
              </a:defRPr>
            </a:lvl3pPr>
            <a:lvl4pPr marL="771465" indent="0" algn="ctr">
              <a:buNone/>
              <a:defRPr>
                <a:solidFill>
                  <a:schemeClr val="tx1">
                    <a:tint val="75000"/>
                  </a:schemeClr>
                </a:solidFill>
              </a:defRPr>
            </a:lvl4pPr>
            <a:lvl5pPr marL="1028621" indent="0" algn="ctr">
              <a:buNone/>
              <a:defRPr>
                <a:solidFill>
                  <a:schemeClr val="tx1">
                    <a:tint val="75000"/>
                  </a:schemeClr>
                </a:solidFill>
              </a:defRPr>
            </a:lvl5pPr>
            <a:lvl6pPr marL="1285775" indent="0" algn="ctr">
              <a:buNone/>
              <a:defRPr>
                <a:solidFill>
                  <a:schemeClr val="tx1">
                    <a:tint val="75000"/>
                  </a:schemeClr>
                </a:solidFill>
              </a:defRPr>
            </a:lvl6pPr>
            <a:lvl7pPr marL="1542931" indent="0" algn="ctr">
              <a:buNone/>
              <a:defRPr>
                <a:solidFill>
                  <a:schemeClr val="tx1">
                    <a:tint val="75000"/>
                  </a:schemeClr>
                </a:solidFill>
              </a:defRPr>
            </a:lvl7pPr>
            <a:lvl8pPr marL="1800085" indent="0" algn="ctr">
              <a:buNone/>
              <a:defRPr>
                <a:solidFill>
                  <a:schemeClr val="tx1">
                    <a:tint val="75000"/>
                  </a:schemeClr>
                </a:solidFill>
              </a:defRPr>
            </a:lvl8pPr>
            <a:lvl9pPr marL="2057241"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1120247" y="4443"/>
            <a:ext cx="5394857" cy="892106"/>
          </a:xfrm>
          <a:prstGeom prst="rect">
            <a:avLst/>
          </a:prstGeom>
        </p:spPr>
        <p:txBody>
          <a:bodyPr vert="horz" lIns="91440" tIns="45720" rIns="91440" bIns="45720" rtlCol="0" anchor="ctr">
            <a:normAutofit/>
          </a:bodyPr>
          <a:lstStyle>
            <a:lvl1pPr>
              <a:defRPr>
                <a:solidFill>
                  <a:srgbClr val="2F3A46"/>
                </a:solidFill>
              </a:defRPr>
            </a:lvl1pPr>
          </a:lstStyle>
          <a:p>
            <a:r>
              <a:rPr lang="fr-FR" dirty="0"/>
              <a:t>Modifiez le style du titre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6241788" y="8340916"/>
            <a:ext cx="616212" cy="1565084"/>
          </a:xfrm>
          <a:prstGeom prst="rect">
            <a:avLst/>
          </a:prstGeom>
        </p:spPr>
      </p:pic>
      <p:pic>
        <p:nvPicPr>
          <p:cNvPr id="13" name="Picture 12"/>
          <p:cNvPicPr>
            <a:picLocks noChangeAspect="1"/>
          </p:cNvPicPr>
          <p:nvPr userDrawn="1"/>
        </p:nvPicPr>
        <p:blipFill>
          <a:blip r:embed="rId3"/>
          <a:stretch>
            <a:fillRect/>
          </a:stretch>
        </p:blipFill>
        <p:spPr>
          <a:xfrm>
            <a:off x="88198" y="144591"/>
            <a:ext cx="915622" cy="651651"/>
          </a:xfrm>
          <a:prstGeom prst="rect">
            <a:avLst/>
          </a:prstGeom>
        </p:spPr>
      </p:pic>
      <p:sp>
        <p:nvSpPr>
          <p:cNvPr id="16" name="Slide Number Placeholder 5"/>
          <p:cNvSpPr>
            <a:spLocks noGrp="1"/>
          </p:cNvSpPr>
          <p:nvPr>
            <p:ph type="sldNum" sz="quarter" idx="12"/>
          </p:nvPr>
        </p:nvSpPr>
        <p:spPr>
          <a:xfrm>
            <a:off x="148136" y="9009457"/>
            <a:ext cx="324036" cy="563965"/>
          </a:xfrm>
          <a:prstGeom prst="rect">
            <a:avLst/>
          </a:prstGeom>
        </p:spPr>
        <p:txBody>
          <a:bodyPr anchor="ctr"/>
          <a:lstStyle>
            <a:lvl1pPr algn="ctr">
              <a:defRPr sz="788">
                <a:solidFill>
                  <a:srgbClr val="2F3A46"/>
                </a:solidFill>
              </a:defRPr>
            </a:lvl1pPr>
          </a:lstStyle>
          <a:p>
            <a:fld id="{F68327C5-B821-4FE9-A59A-A60D9EB59A9A}" type="slidenum">
              <a:rPr lang="en-US" smtClean="0"/>
              <a:pPr/>
              <a:t>‹#›</a:t>
            </a:fld>
            <a:endParaRPr lang="en-US" dirty="0"/>
          </a:p>
        </p:txBody>
      </p:sp>
    </p:spTree>
    <p:extLst>
      <p:ext uri="{BB962C8B-B14F-4D97-AF65-F5344CB8AC3E}">
        <p14:creationId xmlns:p14="http://schemas.microsoft.com/office/powerpoint/2010/main" val="262488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Image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0" y="2318040"/>
            <a:ext cx="4995174" cy="4992555"/>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5049180" y="0"/>
            <a:ext cx="1808820" cy="990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50285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Image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5020605" y="862237"/>
            <a:ext cx="1458162" cy="8320924"/>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472432" y="4252232"/>
            <a:ext cx="1458162" cy="4930929"/>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1924261" y="4252232"/>
            <a:ext cx="1458162" cy="4930929"/>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376089" y="4252232"/>
            <a:ext cx="1458162" cy="4930929"/>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010768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237811"/>
            <a:ext cx="6858000" cy="1109456"/>
          </a:xfrm>
          <a:prstGeom prst="rect">
            <a:avLst/>
          </a:prstGeom>
        </p:spPr>
        <p:txBody>
          <a:bodyPr anchor="ctr"/>
          <a:lstStyle>
            <a:lvl1pPr marL="0" indent="0" algn="ctr">
              <a:buNone/>
              <a:defRPr sz="3000" b="0" baseline="0">
                <a:solidFill>
                  <a:srgbClr val="4784A1"/>
                </a:solidFill>
                <a:latin typeface="Arial" pitchFamily="34" charset="0"/>
                <a:cs typeface="Arial" pitchFamily="34" charset="0"/>
              </a:defRPr>
            </a:lvl1pPr>
          </a:lstStyle>
          <a:p>
            <a:pPr lvl="0"/>
            <a:r>
              <a:rPr lang="en-US" altLang="ko-KR" dirty="0"/>
              <a:t>IMAGES &amp; CONTENTS</a:t>
            </a:r>
          </a:p>
        </p:txBody>
      </p:sp>
      <p:sp>
        <p:nvSpPr>
          <p:cNvPr id="4" name="Text Placeholder 9"/>
          <p:cNvSpPr>
            <a:spLocks noGrp="1"/>
          </p:cNvSpPr>
          <p:nvPr>
            <p:ph type="body" sz="quarter" idx="11" hasCustomPrompt="1"/>
          </p:nvPr>
        </p:nvSpPr>
        <p:spPr>
          <a:xfrm>
            <a:off x="0" y="1347272"/>
            <a:ext cx="6858000" cy="554729"/>
          </a:xfrm>
          <a:prstGeom prst="rect">
            <a:avLst/>
          </a:prstGeom>
        </p:spPr>
        <p:txBody>
          <a:bodyPr anchor="ctr"/>
          <a:lstStyle>
            <a:lvl1pPr marL="0" indent="0" algn="ctr">
              <a:buNone/>
              <a:defRPr sz="1050" b="0" baseline="0">
                <a:solidFill>
                  <a:srgbClr val="4784A1"/>
                </a:solidFill>
                <a:latin typeface="Arial" pitchFamily="34" charset="0"/>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3" hasCustomPrompt="1"/>
          </p:nvPr>
        </p:nvSpPr>
        <p:spPr>
          <a:xfrm>
            <a:off x="0" y="0"/>
            <a:ext cx="6858000" cy="9906000"/>
          </a:xfrm>
          <a:prstGeom prst="rect">
            <a:avLst/>
          </a:prstGeom>
          <a:solidFill>
            <a:schemeClr val="bg1">
              <a:lumMod val="8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424104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Layout">
    <p:spTree>
      <p:nvGrpSpPr>
        <p:cNvPr id="1" name=""/>
        <p:cNvGrpSpPr/>
        <p:nvPr/>
      </p:nvGrpSpPr>
      <p:grpSpPr>
        <a:xfrm>
          <a:off x="0" y="0"/>
          <a:ext cx="0" cy="0"/>
          <a:chOff x="0" y="0"/>
          <a:chExt cx="0" cy="0"/>
        </a:xfrm>
      </p:grpSpPr>
      <p:sp>
        <p:nvSpPr>
          <p:cNvPr id="5" name="Picture Placeholder 2"/>
          <p:cNvSpPr>
            <a:spLocks noGrp="1"/>
          </p:cNvSpPr>
          <p:nvPr>
            <p:ph type="pic" idx="15" hasCustomPrompt="1"/>
          </p:nvPr>
        </p:nvSpPr>
        <p:spPr>
          <a:xfrm>
            <a:off x="397520" y="770514"/>
            <a:ext cx="2025000" cy="4160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4455117" y="770514"/>
            <a:ext cx="2023653" cy="4160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2422745" y="4945739"/>
            <a:ext cx="2025000" cy="4160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900729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s Layout">
    <p:spTree>
      <p:nvGrpSpPr>
        <p:cNvPr id="1" name=""/>
        <p:cNvGrpSpPr/>
        <p:nvPr/>
      </p:nvGrpSpPr>
      <p:grpSpPr>
        <a:xfrm>
          <a:off x="0" y="0"/>
          <a:ext cx="0" cy="0"/>
          <a:chOff x="0" y="0"/>
          <a:chExt cx="0" cy="0"/>
        </a:xfrm>
      </p:grpSpPr>
      <p:sp>
        <p:nvSpPr>
          <p:cNvPr id="5" name="Picture Placeholder 2"/>
          <p:cNvSpPr>
            <a:spLocks noGrp="1"/>
          </p:cNvSpPr>
          <p:nvPr>
            <p:ph type="pic" idx="15" hasCustomPrompt="1"/>
          </p:nvPr>
        </p:nvSpPr>
        <p:spPr>
          <a:xfrm>
            <a:off x="113203" y="248076"/>
            <a:ext cx="2376264" cy="5408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2593479" y="248082"/>
            <a:ext cx="1539000" cy="2565333"/>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2593479" y="3090743"/>
            <a:ext cx="1539000" cy="2565333"/>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8" name="Picture Placeholder 2"/>
          <p:cNvSpPr>
            <a:spLocks noGrp="1"/>
          </p:cNvSpPr>
          <p:nvPr>
            <p:ph type="pic" idx="18" hasCustomPrompt="1"/>
          </p:nvPr>
        </p:nvSpPr>
        <p:spPr>
          <a:xfrm>
            <a:off x="113203" y="5923775"/>
            <a:ext cx="1539000" cy="3744416"/>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9" name="Picture Placeholder 2"/>
          <p:cNvSpPr>
            <a:spLocks noGrp="1"/>
          </p:cNvSpPr>
          <p:nvPr>
            <p:ph type="pic" idx="19" hasCustomPrompt="1"/>
          </p:nvPr>
        </p:nvSpPr>
        <p:spPr>
          <a:xfrm>
            <a:off x="1747672" y="5923775"/>
            <a:ext cx="2381417" cy="3744416"/>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683812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Images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237811"/>
            <a:ext cx="6858000" cy="1109456"/>
          </a:xfrm>
          <a:prstGeom prst="rect">
            <a:avLst/>
          </a:prstGeom>
        </p:spPr>
        <p:txBody>
          <a:bodyPr anchor="ctr"/>
          <a:lstStyle>
            <a:lvl1pPr marL="0" indent="0" algn="ctr">
              <a:buNone/>
              <a:defRPr sz="2700" b="0" baseline="0">
                <a:solidFill>
                  <a:schemeClr val="accent1"/>
                </a:solidFill>
                <a:latin typeface="+mj-lt"/>
                <a:cs typeface="Arial" pitchFamily="34" charset="0"/>
              </a:defRPr>
            </a:lvl1pPr>
          </a:lstStyle>
          <a:p>
            <a:pPr lvl="0"/>
            <a:r>
              <a:rPr lang="en-US" altLang="ko-KR" dirty="0"/>
              <a:t>IMAGES &amp; CONTENTS</a:t>
            </a:r>
          </a:p>
        </p:txBody>
      </p:sp>
      <p:sp>
        <p:nvSpPr>
          <p:cNvPr id="4" name="Text Placeholder 9"/>
          <p:cNvSpPr>
            <a:spLocks noGrp="1"/>
          </p:cNvSpPr>
          <p:nvPr>
            <p:ph type="body" sz="quarter" idx="11" hasCustomPrompt="1"/>
          </p:nvPr>
        </p:nvSpPr>
        <p:spPr>
          <a:xfrm>
            <a:off x="0" y="1347272"/>
            <a:ext cx="6858000" cy="554729"/>
          </a:xfrm>
          <a:prstGeom prst="rect">
            <a:avLst/>
          </a:prstGeom>
        </p:spPr>
        <p:txBody>
          <a:bodyPr anchor="ctr"/>
          <a:lstStyle>
            <a:lvl1pPr marL="0" indent="0" algn="ctr">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3" hasCustomPrompt="1"/>
          </p:nvPr>
        </p:nvSpPr>
        <p:spPr>
          <a:xfrm>
            <a:off x="2078850" y="2705472"/>
            <a:ext cx="4779150" cy="5824647"/>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10414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81988" y="178365"/>
            <a:ext cx="6509923" cy="1046135"/>
          </a:xfrm>
          <a:prstGeom prst="rect">
            <a:avLst/>
          </a:prstGeom>
        </p:spPr>
        <p:txBody>
          <a:bodyPr anchor="ctr"/>
          <a:lstStyle>
            <a:lvl1pPr marL="0" indent="0" algn="ctr">
              <a:buNone/>
              <a:defRPr sz="3038"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588161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37811"/>
            <a:ext cx="6858000" cy="1109456"/>
          </a:xfrm>
          <a:prstGeom prst="rect">
            <a:avLst/>
          </a:prstGeom>
        </p:spPr>
        <p:txBody>
          <a:bodyPr anchor="ctr"/>
          <a:lstStyle>
            <a:lvl1pPr marL="0" indent="0" algn="ctr">
              <a:buNone/>
              <a:defRPr sz="2700" b="0" baseline="0">
                <a:solidFill>
                  <a:schemeClr val="accent1"/>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265507" y="2179364"/>
            <a:ext cx="2137380" cy="7028033"/>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Rounded Rectangle 16"/>
          <p:cNvSpPr/>
          <p:nvPr userDrawn="1"/>
        </p:nvSpPr>
        <p:spPr>
          <a:xfrm>
            <a:off x="398949" y="2595191"/>
            <a:ext cx="81390" cy="624091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8" name="Half Frame 17"/>
          <p:cNvSpPr/>
          <p:nvPr userDrawn="1"/>
        </p:nvSpPr>
        <p:spPr>
          <a:xfrm rot="5400000">
            <a:off x="1649134" y="2680038"/>
            <a:ext cx="967453" cy="3767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spTree>
    <p:extLst>
      <p:ext uri="{BB962C8B-B14F-4D97-AF65-F5344CB8AC3E}">
        <p14:creationId xmlns:p14="http://schemas.microsoft.com/office/powerpoint/2010/main" val="71959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ED1986-D55D-40B8-8698-68A62D699CC8}"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a:t>2023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166640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6F54EA-F9B0-4FE2-907D-EA4E3391A7DC}"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a:t>2023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75087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sert Slide2">
    <p:spTree>
      <p:nvGrpSpPr>
        <p:cNvPr id="1" name=""/>
        <p:cNvGrpSpPr/>
        <p:nvPr/>
      </p:nvGrpSpPr>
      <p:grpSpPr>
        <a:xfrm>
          <a:off x="0" y="0"/>
          <a:ext cx="0" cy="0"/>
          <a:chOff x="0" y="0"/>
          <a:chExt cx="0" cy="0"/>
        </a:xfrm>
      </p:grpSpPr>
      <p:grpSp>
        <p:nvGrpSpPr>
          <p:cNvPr id="9" name="Group 8"/>
          <p:cNvGrpSpPr/>
          <p:nvPr userDrawn="1"/>
        </p:nvGrpSpPr>
        <p:grpSpPr>
          <a:xfrm>
            <a:off x="0" y="2352713"/>
            <a:ext cx="6858000" cy="4977580"/>
            <a:chOff x="0" y="2106323"/>
            <a:chExt cx="12192000" cy="3446017"/>
          </a:xfrm>
          <a:gradFill flip="none" rotWithShape="1">
            <a:gsLst>
              <a:gs pos="0">
                <a:schemeClr val="bg1">
                  <a:alpha val="0"/>
                </a:schemeClr>
              </a:gs>
              <a:gs pos="100000">
                <a:schemeClr val="bg1">
                  <a:alpha val="0"/>
                </a:schemeClr>
              </a:gs>
              <a:gs pos="50000">
                <a:schemeClr val="bg1">
                  <a:alpha val="10000"/>
                </a:schemeClr>
              </a:gs>
            </a:gsLst>
            <a:lin ang="0" scaled="1"/>
            <a:tileRect/>
          </a:gradFill>
        </p:grpSpPr>
        <p:sp>
          <p:nvSpPr>
            <p:cNvPr id="10" name="Freeform 9"/>
            <p:cNvSpPr/>
            <p:nvPr/>
          </p:nvSpPr>
          <p:spPr>
            <a:xfrm>
              <a:off x="0" y="2106323"/>
              <a:ext cx="978558" cy="3290911"/>
            </a:xfrm>
            <a:custGeom>
              <a:avLst/>
              <a:gdLst>
                <a:gd name="connsiteX0" fmla="*/ 0 w 978558"/>
                <a:gd name="connsiteY0" fmla="*/ 0 h 3290911"/>
                <a:gd name="connsiteX1" fmla="*/ 184694 w 978558"/>
                <a:gd name="connsiteY1" fmla="*/ 62566 h 3290911"/>
                <a:gd name="connsiteX2" fmla="*/ 819139 w 978558"/>
                <a:gd name="connsiteY2" fmla="*/ 237924 h 3290911"/>
                <a:gd name="connsiteX3" fmla="*/ 978558 w 978558"/>
                <a:gd name="connsiteY3" fmla="*/ 274237 h 3290911"/>
                <a:gd name="connsiteX4" fmla="*/ 978558 w 978558"/>
                <a:gd name="connsiteY4" fmla="*/ 3041934 h 3290911"/>
                <a:gd name="connsiteX5" fmla="*/ 839159 w 978558"/>
                <a:gd name="connsiteY5" fmla="*/ 3070797 h 3290911"/>
                <a:gd name="connsiteX6" fmla="*/ 91357 w 978558"/>
                <a:gd name="connsiteY6" fmla="*/ 3261732 h 3290911"/>
                <a:gd name="connsiteX7" fmla="*/ 0 w 978558"/>
                <a:gd name="connsiteY7" fmla="*/ 3290911 h 32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558" h="3290911">
                  <a:moveTo>
                    <a:pt x="0" y="0"/>
                  </a:moveTo>
                  <a:lnTo>
                    <a:pt x="184694" y="62566"/>
                  </a:lnTo>
                  <a:cubicBezTo>
                    <a:pt x="376858" y="124338"/>
                    <a:pt x="589012" y="182937"/>
                    <a:pt x="819139" y="237924"/>
                  </a:cubicBezTo>
                  <a:lnTo>
                    <a:pt x="978558" y="274237"/>
                  </a:lnTo>
                  <a:lnTo>
                    <a:pt x="978558" y="3041934"/>
                  </a:lnTo>
                  <a:lnTo>
                    <a:pt x="839159" y="3070797"/>
                  </a:lnTo>
                  <a:cubicBezTo>
                    <a:pt x="567038" y="3129894"/>
                    <a:pt x="316814" y="3193747"/>
                    <a:pt x="91357" y="3261732"/>
                  </a:cubicBezTo>
                  <a:lnTo>
                    <a:pt x="0" y="32909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reeform 11"/>
            <p:cNvSpPr/>
            <p:nvPr/>
          </p:nvSpPr>
          <p:spPr>
            <a:xfrm>
              <a:off x="11218355" y="2106323"/>
              <a:ext cx="973645" cy="3446017"/>
            </a:xfrm>
            <a:custGeom>
              <a:avLst/>
              <a:gdLst>
                <a:gd name="connsiteX0" fmla="*/ 973645 w 973645"/>
                <a:gd name="connsiteY0" fmla="*/ 0 h 3446017"/>
                <a:gd name="connsiteX1" fmla="*/ 973645 w 973645"/>
                <a:gd name="connsiteY1" fmla="*/ 3446017 h 3446017"/>
                <a:gd name="connsiteX2" fmla="*/ 950472 w 973645"/>
                <a:gd name="connsiteY2" fmla="*/ 3435811 h 3446017"/>
                <a:gd name="connsiteX3" fmla="*/ 162543 w 973645"/>
                <a:gd name="connsiteY3" fmla="*/ 3180739 h 3446017"/>
                <a:gd name="connsiteX4" fmla="*/ 0 w 973645"/>
                <a:gd name="connsiteY4" fmla="*/ 3139987 h 3446017"/>
                <a:gd name="connsiteX5" fmla="*/ 0 w 973645"/>
                <a:gd name="connsiteY5" fmla="*/ 273118 h 3446017"/>
                <a:gd name="connsiteX6" fmla="*/ 154506 w 973645"/>
                <a:gd name="connsiteY6" fmla="*/ 237924 h 3446017"/>
                <a:gd name="connsiteX7" fmla="*/ 788952 w 973645"/>
                <a:gd name="connsiteY7" fmla="*/ 62566 h 344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645" h="3446017">
                  <a:moveTo>
                    <a:pt x="973645" y="0"/>
                  </a:moveTo>
                  <a:lnTo>
                    <a:pt x="973645" y="3446017"/>
                  </a:lnTo>
                  <a:lnTo>
                    <a:pt x="950472" y="3435811"/>
                  </a:lnTo>
                  <a:cubicBezTo>
                    <a:pt x="726574" y="3344993"/>
                    <a:pt x="462185" y="3259590"/>
                    <a:pt x="162543" y="3180739"/>
                  </a:cubicBezTo>
                  <a:lnTo>
                    <a:pt x="0" y="3139987"/>
                  </a:lnTo>
                  <a:lnTo>
                    <a:pt x="0" y="273118"/>
                  </a:lnTo>
                  <a:lnTo>
                    <a:pt x="154506" y="237924"/>
                  </a:lnTo>
                  <a:cubicBezTo>
                    <a:pt x="384633" y="182937"/>
                    <a:pt x="596787" y="124338"/>
                    <a:pt x="788952" y="62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reeform 12"/>
            <p:cNvSpPr/>
            <p:nvPr/>
          </p:nvSpPr>
          <p:spPr>
            <a:xfrm>
              <a:off x="8112224" y="2455099"/>
              <a:ext cx="2746055" cy="2709076"/>
            </a:xfrm>
            <a:custGeom>
              <a:avLst/>
              <a:gdLst>
                <a:gd name="connsiteX0" fmla="*/ 2746055 w 2746055"/>
                <a:gd name="connsiteY0" fmla="*/ 0 h 2709076"/>
                <a:gd name="connsiteX1" fmla="*/ 2746055 w 2746055"/>
                <a:gd name="connsiteY1" fmla="*/ 2709076 h 2709076"/>
                <a:gd name="connsiteX2" fmla="*/ 2560991 w 2746055"/>
                <a:gd name="connsiteY2" fmla="*/ 2670758 h 2709076"/>
                <a:gd name="connsiteX3" fmla="*/ 218870 w 2746055"/>
                <a:gd name="connsiteY3" fmla="*/ 2362514 h 2709076"/>
                <a:gd name="connsiteX4" fmla="*/ 0 w 2746055"/>
                <a:gd name="connsiteY4" fmla="*/ 2346431 h 2709076"/>
                <a:gd name="connsiteX5" fmla="*/ 0 w 2746055"/>
                <a:gd name="connsiteY5" fmla="*/ 332549 h 2709076"/>
                <a:gd name="connsiteX6" fmla="*/ 103661 w 2746055"/>
                <a:gd name="connsiteY6" fmla="*/ 326760 h 2709076"/>
                <a:gd name="connsiteX7" fmla="*/ 2518350 w 2746055"/>
                <a:gd name="connsiteY7" fmla="*/ 42836 h 2709076"/>
                <a:gd name="connsiteX8" fmla="*/ 2746055 w 2746055"/>
                <a:gd name="connsiteY8" fmla="*/ 0 h 270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055" h="2709076">
                  <a:moveTo>
                    <a:pt x="2746055" y="0"/>
                  </a:moveTo>
                  <a:lnTo>
                    <a:pt x="2746055" y="2709076"/>
                  </a:lnTo>
                  <a:lnTo>
                    <a:pt x="2560991" y="2670758"/>
                  </a:lnTo>
                  <a:cubicBezTo>
                    <a:pt x="1885800" y="2537486"/>
                    <a:pt x="1092353" y="2431971"/>
                    <a:pt x="218870" y="2362514"/>
                  </a:cubicBezTo>
                  <a:lnTo>
                    <a:pt x="0" y="2346431"/>
                  </a:lnTo>
                  <a:lnTo>
                    <a:pt x="0" y="332549"/>
                  </a:lnTo>
                  <a:lnTo>
                    <a:pt x="103661" y="326760"/>
                  </a:lnTo>
                  <a:cubicBezTo>
                    <a:pt x="996555" y="266448"/>
                    <a:pt x="1814192" y="169039"/>
                    <a:pt x="2518350" y="42836"/>
                  </a:cubicBezTo>
                  <a:lnTo>
                    <a:pt x="274605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reeform 13"/>
            <p:cNvSpPr/>
            <p:nvPr/>
          </p:nvSpPr>
          <p:spPr>
            <a:xfrm>
              <a:off x="1333722" y="2455100"/>
              <a:ext cx="2746055" cy="2624295"/>
            </a:xfrm>
            <a:custGeom>
              <a:avLst/>
              <a:gdLst>
                <a:gd name="connsiteX0" fmla="*/ 0 w 2746055"/>
                <a:gd name="connsiteY0" fmla="*/ 0 h 2624295"/>
                <a:gd name="connsiteX1" fmla="*/ 227704 w 2746055"/>
                <a:gd name="connsiteY1" fmla="*/ 42836 h 2624295"/>
                <a:gd name="connsiteX2" fmla="*/ 2642393 w 2746055"/>
                <a:gd name="connsiteY2" fmla="*/ 326760 h 2624295"/>
                <a:gd name="connsiteX3" fmla="*/ 2746055 w 2746055"/>
                <a:gd name="connsiteY3" fmla="*/ 332549 h 2624295"/>
                <a:gd name="connsiteX4" fmla="*/ 2746055 w 2746055"/>
                <a:gd name="connsiteY4" fmla="*/ 2320322 h 2624295"/>
                <a:gd name="connsiteX5" fmla="*/ 2426369 w 2746055"/>
                <a:gd name="connsiteY5" fmla="*/ 2338174 h 2624295"/>
                <a:gd name="connsiteX6" fmla="*/ 11680 w 2746055"/>
                <a:gd name="connsiteY6" fmla="*/ 2622098 h 2624295"/>
                <a:gd name="connsiteX7" fmla="*/ 0 w 2746055"/>
                <a:gd name="connsiteY7" fmla="*/ 2624295 h 2624295"/>
                <a:gd name="connsiteX8" fmla="*/ 0 w 2746055"/>
                <a:gd name="connsiteY8" fmla="*/ 0 h 26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055" h="2624295">
                  <a:moveTo>
                    <a:pt x="0" y="0"/>
                  </a:moveTo>
                  <a:lnTo>
                    <a:pt x="227704" y="42836"/>
                  </a:lnTo>
                  <a:cubicBezTo>
                    <a:pt x="931862" y="169039"/>
                    <a:pt x="1749499" y="266448"/>
                    <a:pt x="2642393" y="326760"/>
                  </a:cubicBezTo>
                  <a:lnTo>
                    <a:pt x="2746055" y="332549"/>
                  </a:lnTo>
                  <a:lnTo>
                    <a:pt x="2746055" y="2320322"/>
                  </a:lnTo>
                  <a:lnTo>
                    <a:pt x="2426369" y="2338174"/>
                  </a:lnTo>
                  <a:cubicBezTo>
                    <a:pt x="1533475" y="2398487"/>
                    <a:pt x="715838" y="2495895"/>
                    <a:pt x="11680" y="2622098"/>
                  </a:cubicBezTo>
                  <a:lnTo>
                    <a:pt x="0" y="262429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reeform 14"/>
            <p:cNvSpPr/>
            <p:nvPr/>
          </p:nvSpPr>
          <p:spPr>
            <a:xfrm>
              <a:off x="4434941" y="2807481"/>
              <a:ext cx="3322119" cy="1972235"/>
            </a:xfrm>
            <a:custGeom>
              <a:avLst/>
              <a:gdLst>
                <a:gd name="connsiteX0" fmla="*/ 3322119 w 3322119"/>
                <a:gd name="connsiteY0" fmla="*/ 0 h 1972235"/>
                <a:gd name="connsiteX1" fmla="*/ 3322119 w 3322119"/>
                <a:gd name="connsiteY1" fmla="*/ 1972235 h 1972235"/>
                <a:gd name="connsiteX2" fmla="*/ 2881735 w 3322119"/>
                <a:gd name="connsiteY2" fmla="*/ 1947643 h 1972235"/>
                <a:gd name="connsiteX3" fmla="*/ 1445035 w 3322119"/>
                <a:gd name="connsiteY3" fmla="*/ 1916190 h 1972235"/>
                <a:gd name="connsiteX4" fmla="*/ 8335 w 3322119"/>
                <a:gd name="connsiteY4" fmla="*/ 1947643 h 1972235"/>
                <a:gd name="connsiteX5" fmla="*/ 0 w 3322119"/>
                <a:gd name="connsiteY5" fmla="*/ 1948109 h 1972235"/>
                <a:gd name="connsiteX6" fmla="*/ 0 w 3322119"/>
                <a:gd name="connsiteY6" fmla="*/ 1 h 1972235"/>
                <a:gd name="connsiteX7" fmla="*/ 224359 w 3322119"/>
                <a:gd name="connsiteY7" fmla="*/ 12529 h 1972235"/>
                <a:gd name="connsiteX8" fmla="*/ 1661059 w 3322119"/>
                <a:gd name="connsiteY8" fmla="*/ 43982 h 1972235"/>
                <a:gd name="connsiteX9" fmla="*/ 3097759 w 3322119"/>
                <a:gd name="connsiteY9" fmla="*/ 12529 h 1972235"/>
                <a:gd name="connsiteX10" fmla="*/ 3322119 w 3322119"/>
                <a:gd name="connsiteY10" fmla="*/ 0 h 197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2119" h="1972235">
                  <a:moveTo>
                    <a:pt x="3322119" y="0"/>
                  </a:moveTo>
                  <a:lnTo>
                    <a:pt x="3322119" y="1972235"/>
                  </a:lnTo>
                  <a:lnTo>
                    <a:pt x="2881735" y="1947643"/>
                  </a:lnTo>
                  <a:cubicBezTo>
                    <a:pt x="2417668" y="1927020"/>
                    <a:pt x="1937176" y="1916190"/>
                    <a:pt x="1445035" y="1916190"/>
                  </a:cubicBezTo>
                  <a:cubicBezTo>
                    <a:pt x="952895" y="1916190"/>
                    <a:pt x="472402" y="1927020"/>
                    <a:pt x="8335" y="1947643"/>
                  </a:cubicBezTo>
                  <a:lnTo>
                    <a:pt x="0" y="1948109"/>
                  </a:lnTo>
                  <a:lnTo>
                    <a:pt x="0" y="1"/>
                  </a:lnTo>
                  <a:lnTo>
                    <a:pt x="224359" y="12529"/>
                  </a:lnTo>
                  <a:cubicBezTo>
                    <a:pt x="688426" y="33152"/>
                    <a:pt x="1168919" y="43982"/>
                    <a:pt x="1661059" y="43982"/>
                  </a:cubicBezTo>
                  <a:cubicBezTo>
                    <a:pt x="2153200" y="43982"/>
                    <a:pt x="2633692" y="33152"/>
                    <a:pt x="3097759" y="12529"/>
                  </a:cubicBezTo>
                  <a:lnTo>
                    <a:pt x="33221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p:cNvSpPr>
            <a:spLocks noGrp="1"/>
          </p:cNvSpPr>
          <p:nvPr>
            <p:ph type="ctrTitle"/>
          </p:nvPr>
        </p:nvSpPr>
        <p:spPr>
          <a:xfrm>
            <a:off x="857250" y="2664751"/>
            <a:ext cx="6000750" cy="2405201"/>
          </a:xfrm>
        </p:spPr>
        <p:txBody>
          <a:bodyPr anchor="b"/>
          <a:lstStyle>
            <a:lvl1pPr algn="l">
              <a:defRPr sz="3374">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857250" y="5202944"/>
            <a:ext cx="6000750" cy="2391656"/>
          </a:xfrm>
        </p:spPr>
        <p:txBody>
          <a:bodyPr/>
          <a:lstStyle>
            <a:lvl1pPr marL="0" indent="0" algn="l">
              <a:buNone/>
              <a:defRPr sz="1350">
                <a:solidFill>
                  <a:schemeClr val="bg1"/>
                </a:solidFill>
                <a:latin typeface="+mn-lt"/>
              </a:defRPr>
            </a:lvl1pPr>
            <a:lvl2pPr marL="257155" indent="0" algn="ctr">
              <a:buNone/>
              <a:defRPr sz="1125"/>
            </a:lvl2pPr>
            <a:lvl3pPr marL="514310" indent="0" algn="ctr">
              <a:buNone/>
              <a:defRPr sz="1013"/>
            </a:lvl3pPr>
            <a:lvl4pPr marL="771465" indent="0" algn="ctr">
              <a:buNone/>
              <a:defRPr sz="900"/>
            </a:lvl4pPr>
            <a:lvl5pPr marL="1028621" indent="0" algn="ctr">
              <a:buNone/>
              <a:defRPr sz="900"/>
            </a:lvl5pPr>
            <a:lvl6pPr marL="1285775" indent="0" algn="ctr">
              <a:buNone/>
              <a:defRPr sz="900"/>
            </a:lvl6pPr>
            <a:lvl7pPr marL="1542931" indent="0" algn="ctr">
              <a:buNone/>
              <a:defRPr sz="900"/>
            </a:lvl7pPr>
            <a:lvl8pPr marL="1800085" indent="0" algn="ctr">
              <a:buNone/>
              <a:defRPr sz="900"/>
            </a:lvl8pPr>
            <a:lvl9pPr marL="2057241" indent="0" algn="ctr">
              <a:buNone/>
              <a:defRPr sz="900"/>
            </a:lvl9pPr>
          </a:lstStyle>
          <a:p>
            <a:r>
              <a:rPr lang="en-US"/>
              <a:t>Click to edit Master subtitle style</a:t>
            </a:r>
          </a:p>
        </p:txBody>
      </p:sp>
      <p:sp>
        <p:nvSpPr>
          <p:cNvPr id="4" name="Date Placeholder 3"/>
          <p:cNvSpPr>
            <a:spLocks noGrp="1"/>
          </p:cNvSpPr>
          <p:nvPr>
            <p:ph type="dt" sz="half" idx="10"/>
          </p:nvPr>
        </p:nvSpPr>
        <p:spPr>
          <a:xfrm>
            <a:off x="471488" y="9181401"/>
            <a:ext cx="1543050" cy="527403"/>
          </a:xfrm>
          <a:prstGeom prst="rect">
            <a:avLst/>
          </a:prstGeom>
        </p:spPr>
        <p:txBody>
          <a:bodyPr/>
          <a:lstStyle/>
          <a:p>
            <a:fld id="{FD115114-AFAB-4F46-9BC0-C4EBA66A8F5F}" type="datetime1">
              <a:rPr lang="en-US" smtClean="0"/>
              <a:t>2/14/2025</a:t>
            </a:fld>
            <a:endParaRPr lang="en-US" dirty="0"/>
          </a:p>
        </p:txBody>
      </p:sp>
      <p:sp>
        <p:nvSpPr>
          <p:cNvPr id="5" name="Footer Placeholder 4"/>
          <p:cNvSpPr>
            <a:spLocks noGrp="1"/>
          </p:cNvSpPr>
          <p:nvPr>
            <p:ph type="ftr" sz="quarter" idx="11"/>
          </p:nvPr>
        </p:nvSpPr>
        <p:spPr>
          <a:xfrm>
            <a:off x="2271715" y="9181401"/>
            <a:ext cx="2314575" cy="527403"/>
          </a:xfrm>
          <a:prstGeom prst="rect">
            <a:avLst/>
          </a:prstGeom>
        </p:spPr>
        <p:txBody>
          <a:bodyPr/>
          <a:lstStyle/>
          <a:p>
            <a:r>
              <a:rPr lang="it-IT"/>
              <a:t>2023 Socio-Economic Profile:  Drakenstein Municipality</a:t>
            </a:r>
            <a:endParaRPr lang="en-US" dirty="0"/>
          </a:p>
        </p:txBody>
      </p:sp>
      <p:sp>
        <p:nvSpPr>
          <p:cNvPr id="6" name="Slide Number Placeholder 5"/>
          <p:cNvSpPr>
            <a:spLocks noGrp="1"/>
          </p:cNvSpPr>
          <p:nvPr>
            <p:ph type="sldNum" sz="quarter" idx="12"/>
          </p:nvPr>
        </p:nvSpPr>
        <p:spPr>
          <a:xfrm>
            <a:off x="4843463" y="9181401"/>
            <a:ext cx="1543050" cy="527403"/>
          </a:xfrm>
          <a:prstGeom prst="rect">
            <a:avLst/>
          </a:prstGeom>
        </p:spPr>
        <p:txBody>
          <a:bodyPr/>
          <a:lstStyle/>
          <a:p>
            <a:fld id="{F68327C5-B821-4FE9-A59A-A60D9EB59A9A}"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6243700" y="8345827"/>
            <a:ext cx="614300" cy="1560173"/>
          </a:xfrm>
          <a:prstGeom prst="rect">
            <a:avLst/>
          </a:prstGeom>
        </p:spPr>
      </p:pic>
      <p:sp>
        <p:nvSpPr>
          <p:cNvPr id="11" name="Text Placeholder 10"/>
          <p:cNvSpPr>
            <a:spLocks noGrp="1"/>
          </p:cNvSpPr>
          <p:nvPr>
            <p:ph type="body" sz="quarter" idx="13" hasCustomPrompt="1"/>
          </p:nvPr>
        </p:nvSpPr>
        <p:spPr>
          <a:xfrm>
            <a:off x="857250" y="584516"/>
            <a:ext cx="6000750" cy="1976829"/>
          </a:xfrm>
        </p:spPr>
        <p:txBody>
          <a:bodyPr>
            <a:noAutofit/>
          </a:bodyPr>
          <a:lstStyle>
            <a:lvl1pPr marL="0" indent="0">
              <a:buNone/>
              <a:defRPr sz="6469">
                <a:solidFill>
                  <a:schemeClr val="bg1"/>
                </a:solidFill>
                <a:latin typeface="Arial Black" panose="020B0A04020102020204" pitchFamily="34" charset="0"/>
              </a:defRPr>
            </a:lvl1pPr>
            <a:lvl2pPr marL="257155" indent="0">
              <a:buNone/>
              <a:defRPr>
                <a:solidFill>
                  <a:schemeClr val="bg1"/>
                </a:solidFill>
                <a:latin typeface="Arial Black" panose="020B0A04020102020204" pitchFamily="34" charset="0"/>
              </a:defRPr>
            </a:lvl2pPr>
            <a:lvl3pPr marL="514310" indent="0">
              <a:buNone/>
              <a:defRPr>
                <a:solidFill>
                  <a:schemeClr val="bg1"/>
                </a:solidFill>
                <a:latin typeface="Arial Black" panose="020B0A04020102020204" pitchFamily="34" charset="0"/>
              </a:defRPr>
            </a:lvl3pPr>
            <a:lvl4pPr marL="771465" indent="0">
              <a:buNone/>
              <a:defRPr>
                <a:solidFill>
                  <a:schemeClr val="bg1"/>
                </a:solidFill>
                <a:latin typeface="Arial Black" panose="020B0A04020102020204" pitchFamily="34" charset="0"/>
              </a:defRPr>
            </a:lvl4pPr>
            <a:lvl5pPr marL="1028621" indent="0">
              <a:buNone/>
              <a:defRPr>
                <a:solidFill>
                  <a:schemeClr val="bg1"/>
                </a:solidFill>
                <a:latin typeface="Arial Black" panose="020B0A04020102020204" pitchFamily="34" charset="0"/>
              </a:defRPr>
            </a:lvl5pPr>
          </a:lstStyle>
          <a:p>
            <a:pPr lvl="0"/>
            <a:r>
              <a:rPr lang="en-US" dirty="0"/>
              <a:t>0#</a:t>
            </a:r>
          </a:p>
        </p:txBody>
      </p:sp>
    </p:spTree>
    <p:extLst>
      <p:ext uri="{BB962C8B-B14F-4D97-AF65-F5344CB8AC3E}">
        <p14:creationId xmlns:p14="http://schemas.microsoft.com/office/powerpoint/2010/main" val="603213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0A9AE-BE60-45E2-83B9-10165D468A22}"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a:t>2023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279732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04018F-D3C9-4B4D-A822-BDA5289B8B2E}" type="datetime1">
              <a:rPr lang="en-US" smtClean="0"/>
              <a:t>2/14/2025</a:t>
            </a:fld>
            <a:endParaRPr lang="en-US" dirty="0"/>
          </a:p>
        </p:txBody>
      </p:sp>
      <p:sp>
        <p:nvSpPr>
          <p:cNvPr id="6" name="Footer Placeholder 5"/>
          <p:cNvSpPr>
            <a:spLocks noGrp="1"/>
          </p:cNvSpPr>
          <p:nvPr>
            <p:ph type="ftr" sz="quarter" idx="11"/>
          </p:nvPr>
        </p:nvSpPr>
        <p:spPr/>
        <p:txBody>
          <a:bodyPr/>
          <a:lstStyle/>
          <a:p>
            <a:r>
              <a:rPr lang="it-IT"/>
              <a:t>2023 Socio-Economic Profile:  Drakenstein Municipality</a:t>
            </a:r>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510882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A17FA0-A1A7-41CE-9ACC-4BAC9A6BC606}" type="datetime1">
              <a:rPr lang="en-US" smtClean="0"/>
              <a:t>2/14/2025</a:t>
            </a:fld>
            <a:endParaRPr lang="en-US" dirty="0"/>
          </a:p>
        </p:txBody>
      </p:sp>
      <p:sp>
        <p:nvSpPr>
          <p:cNvPr id="8" name="Footer Placeholder 7"/>
          <p:cNvSpPr>
            <a:spLocks noGrp="1"/>
          </p:cNvSpPr>
          <p:nvPr>
            <p:ph type="ftr" sz="quarter" idx="11"/>
          </p:nvPr>
        </p:nvSpPr>
        <p:spPr/>
        <p:txBody>
          <a:bodyPr/>
          <a:lstStyle/>
          <a:p>
            <a:r>
              <a:rPr lang="it-IT"/>
              <a:t>2023 Socio-Economic Profile:  Drakenstein Municipality</a:t>
            </a:r>
            <a:endParaRPr lang="en-US" dirty="0"/>
          </a:p>
        </p:txBody>
      </p:sp>
      <p:sp>
        <p:nvSpPr>
          <p:cNvPr id="9" name="Slide Number Placeholder 8"/>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773506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544BBE-64DC-4173-A946-69BA462104A8}" type="datetime1">
              <a:rPr lang="en-US" smtClean="0"/>
              <a:t>2/14/2025</a:t>
            </a:fld>
            <a:endParaRPr lang="en-US" dirty="0"/>
          </a:p>
        </p:txBody>
      </p:sp>
      <p:sp>
        <p:nvSpPr>
          <p:cNvPr id="4" name="Footer Placeholder 3"/>
          <p:cNvSpPr>
            <a:spLocks noGrp="1"/>
          </p:cNvSpPr>
          <p:nvPr>
            <p:ph type="ftr" sz="quarter" idx="11"/>
          </p:nvPr>
        </p:nvSpPr>
        <p:spPr/>
        <p:txBody>
          <a:bodyPr/>
          <a:lstStyle/>
          <a:p>
            <a:r>
              <a:rPr lang="it-IT"/>
              <a:t>2023 Socio-Economic Profile:  Drakenstein Municipality</a:t>
            </a:r>
            <a:endParaRPr lang="en-US" dirty="0"/>
          </a:p>
        </p:txBody>
      </p:sp>
      <p:sp>
        <p:nvSpPr>
          <p:cNvPr id="5" name="Slide Number Placeholder 4"/>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791866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73558-6413-4D26-A0CD-919F5DBE1110}" type="datetime1">
              <a:rPr lang="en-US" smtClean="0"/>
              <a:t>2/14/2025</a:t>
            </a:fld>
            <a:endParaRPr lang="en-US" dirty="0"/>
          </a:p>
        </p:txBody>
      </p:sp>
      <p:sp>
        <p:nvSpPr>
          <p:cNvPr id="3" name="Footer Placeholder 2"/>
          <p:cNvSpPr>
            <a:spLocks noGrp="1"/>
          </p:cNvSpPr>
          <p:nvPr>
            <p:ph type="ftr" sz="quarter" idx="11"/>
          </p:nvPr>
        </p:nvSpPr>
        <p:spPr/>
        <p:txBody>
          <a:bodyPr/>
          <a:lstStyle/>
          <a:p>
            <a:r>
              <a:rPr lang="it-IT"/>
              <a:t>2023 Socio-Economic Profile:  Drakenstein Municipality</a:t>
            </a:r>
            <a:endParaRPr lang="en-US" dirty="0"/>
          </a:p>
        </p:txBody>
      </p:sp>
      <p:sp>
        <p:nvSpPr>
          <p:cNvPr id="4" name="Slide Number Placeholder 3"/>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88609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EC0E51-937B-4FE8-9ECE-A5CEBE56F3AC}" type="datetime1">
              <a:rPr lang="en-US" smtClean="0"/>
              <a:t>2/14/2025</a:t>
            </a:fld>
            <a:endParaRPr lang="en-US" dirty="0"/>
          </a:p>
        </p:txBody>
      </p:sp>
      <p:sp>
        <p:nvSpPr>
          <p:cNvPr id="6" name="Footer Placeholder 5"/>
          <p:cNvSpPr>
            <a:spLocks noGrp="1"/>
          </p:cNvSpPr>
          <p:nvPr>
            <p:ph type="ftr" sz="quarter" idx="11"/>
          </p:nvPr>
        </p:nvSpPr>
        <p:spPr/>
        <p:txBody>
          <a:bodyPr/>
          <a:lstStyle/>
          <a:p>
            <a:r>
              <a:rPr lang="it-IT"/>
              <a:t>2023 Socio-Economic Profile:  Drakenstein Municipality</a:t>
            </a:r>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255436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161E837-A471-4AA3-8816-57534EF0939D}" type="datetime1">
              <a:rPr lang="en-US" smtClean="0"/>
              <a:t>2/14/2025</a:t>
            </a:fld>
            <a:endParaRPr lang="en-US" dirty="0"/>
          </a:p>
        </p:txBody>
      </p:sp>
      <p:sp>
        <p:nvSpPr>
          <p:cNvPr id="6" name="Footer Placeholder 5"/>
          <p:cNvSpPr>
            <a:spLocks noGrp="1"/>
          </p:cNvSpPr>
          <p:nvPr>
            <p:ph type="ftr" sz="quarter" idx="11"/>
          </p:nvPr>
        </p:nvSpPr>
        <p:spPr/>
        <p:txBody>
          <a:bodyPr/>
          <a:lstStyle/>
          <a:p>
            <a:r>
              <a:rPr lang="it-IT"/>
              <a:t>2023 Socio-Economic Profile:  Drakenstein Municipality</a:t>
            </a:r>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536410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094CC-8B4C-4221-9583-AFF4860528B7}"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a:t>2023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50010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A4FB1-4E40-44B5-B59B-5C6E5480CA22}"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a:t>2023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89016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5269-D5AC-4872-A436-178C59502E5A}"/>
              </a:ext>
            </a:extLst>
          </p:cNvPr>
          <p:cNvSpPr>
            <a:spLocks noGrp="1"/>
          </p:cNvSpPr>
          <p:nvPr>
            <p:ph type="title"/>
          </p:nvPr>
        </p:nvSpPr>
        <p:spPr>
          <a:xfrm>
            <a:off x="471488" y="527224"/>
            <a:ext cx="5915025" cy="1914450"/>
          </a:xfrm>
          <a:prstGeom prst="rect">
            <a:avLst/>
          </a:prstGeom>
        </p:spPr>
        <p:txBody>
          <a:bodyPr/>
          <a:lstStyle>
            <a:lvl1pPr>
              <a:defRPr baseline="0"/>
            </a:lvl1pPr>
          </a:lstStyle>
          <a:p>
            <a:r>
              <a:rPr lang="en-US"/>
              <a:t>Click to edit Master title style</a:t>
            </a:r>
          </a:p>
        </p:txBody>
      </p:sp>
    </p:spTree>
    <p:extLst>
      <p:ext uri="{BB962C8B-B14F-4D97-AF65-F5344CB8AC3E}">
        <p14:creationId xmlns:p14="http://schemas.microsoft.com/office/powerpoint/2010/main" val="277919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Freeform 1"/>
          <p:cNvSpPr/>
          <p:nvPr userDrawn="1"/>
        </p:nvSpPr>
        <p:spPr>
          <a:xfrm>
            <a:off x="350659" y="653857"/>
            <a:ext cx="1506560" cy="8676138"/>
          </a:xfrm>
          <a:custGeom>
            <a:avLst/>
            <a:gdLst>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18" fmla="*/ 777240 w 1417320"/>
              <a:gd name="connsiteY18" fmla="*/ 3855720 h 3855720"/>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18" fmla="*/ 777240 w 1417320"/>
              <a:gd name="connsiteY18" fmla="*/ 3855720 h 3855720"/>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18" fmla="*/ 777240 w 1417320"/>
              <a:gd name="connsiteY18" fmla="*/ 3855720 h 3855720"/>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18" fmla="*/ 777240 w 1417320"/>
              <a:gd name="connsiteY18" fmla="*/ 3855720 h 3855720"/>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18" fmla="*/ 777240 w 1417320"/>
              <a:gd name="connsiteY18" fmla="*/ 3855720 h 3855720"/>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0" fmla="*/ 624840 w 1417320"/>
              <a:gd name="connsiteY0" fmla="*/ 800100 h 3912161"/>
              <a:gd name="connsiteX1" fmla="*/ 624840 w 1417320"/>
              <a:gd name="connsiteY1" fmla="*/ 617220 h 3912161"/>
              <a:gd name="connsiteX2" fmla="*/ 800100 w 1417320"/>
              <a:gd name="connsiteY2" fmla="*/ 617220 h 3912161"/>
              <a:gd name="connsiteX3" fmla="*/ 800100 w 1417320"/>
              <a:gd name="connsiteY3" fmla="*/ 876300 h 3912161"/>
              <a:gd name="connsiteX4" fmla="*/ 449580 w 1417320"/>
              <a:gd name="connsiteY4" fmla="*/ 876300 h 3912161"/>
              <a:gd name="connsiteX5" fmla="*/ 449580 w 1417320"/>
              <a:gd name="connsiteY5" fmla="*/ 571500 h 3912161"/>
              <a:gd name="connsiteX6" fmla="*/ 266700 w 1417320"/>
              <a:gd name="connsiteY6" fmla="*/ 571500 h 3912161"/>
              <a:gd name="connsiteX7" fmla="*/ 723900 w 1417320"/>
              <a:gd name="connsiteY7" fmla="*/ 114300 h 3912161"/>
              <a:gd name="connsiteX8" fmla="*/ 1165860 w 1417320"/>
              <a:gd name="connsiteY8" fmla="*/ 556260 h 3912161"/>
              <a:gd name="connsiteX9" fmla="*/ 1013460 w 1417320"/>
              <a:gd name="connsiteY9" fmla="*/ 556260 h 3912161"/>
              <a:gd name="connsiteX10" fmla="*/ 1013460 w 1417320"/>
              <a:gd name="connsiteY10" fmla="*/ 960120 h 3912161"/>
              <a:gd name="connsiteX11" fmla="*/ 0 w 1417320"/>
              <a:gd name="connsiteY11" fmla="*/ 960120 h 3912161"/>
              <a:gd name="connsiteX12" fmla="*/ 0 w 1417320"/>
              <a:gd name="connsiteY12" fmla="*/ 0 h 3912161"/>
              <a:gd name="connsiteX13" fmla="*/ 1417320 w 1417320"/>
              <a:gd name="connsiteY13" fmla="*/ 0 h 3912161"/>
              <a:gd name="connsiteX14" fmla="*/ 1417320 w 1417320"/>
              <a:gd name="connsiteY14" fmla="*/ 1074420 h 3912161"/>
              <a:gd name="connsiteX15" fmla="*/ 746760 w 1417320"/>
              <a:gd name="connsiteY15" fmla="*/ 1074420 h 3912161"/>
              <a:gd name="connsiteX16" fmla="*/ 746760 w 1417320"/>
              <a:gd name="connsiteY16" fmla="*/ 3855720 h 3912161"/>
              <a:gd name="connsiteX17" fmla="*/ 1132014 w 1417320"/>
              <a:gd name="connsiteY17" fmla="*/ 3912161 h 3912161"/>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0" fmla="*/ 624840 w 2109415"/>
              <a:gd name="connsiteY0" fmla="*/ 800100 h 3855720"/>
              <a:gd name="connsiteX1" fmla="*/ 624840 w 2109415"/>
              <a:gd name="connsiteY1" fmla="*/ 617220 h 3855720"/>
              <a:gd name="connsiteX2" fmla="*/ 800100 w 2109415"/>
              <a:gd name="connsiteY2" fmla="*/ 617220 h 3855720"/>
              <a:gd name="connsiteX3" fmla="*/ 800100 w 2109415"/>
              <a:gd name="connsiteY3" fmla="*/ 876300 h 3855720"/>
              <a:gd name="connsiteX4" fmla="*/ 449580 w 2109415"/>
              <a:gd name="connsiteY4" fmla="*/ 876300 h 3855720"/>
              <a:gd name="connsiteX5" fmla="*/ 449580 w 2109415"/>
              <a:gd name="connsiteY5" fmla="*/ 571500 h 3855720"/>
              <a:gd name="connsiteX6" fmla="*/ 266700 w 2109415"/>
              <a:gd name="connsiteY6" fmla="*/ 571500 h 3855720"/>
              <a:gd name="connsiteX7" fmla="*/ 723900 w 2109415"/>
              <a:gd name="connsiteY7" fmla="*/ 114300 h 3855720"/>
              <a:gd name="connsiteX8" fmla="*/ 1165860 w 2109415"/>
              <a:gd name="connsiteY8" fmla="*/ 556260 h 3855720"/>
              <a:gd name="connsiteX9" fmla="*/ 1013460 w 2109415"/>
              <a:gd name="connsiteY9" fmla="*/ 556260 h 3855720"/>
              <a:gd name="connsiteX10" fmla="*/ 1013460 w 2109415"/>
              <a:gd name="connsiteY10" fmla="*/ 960120 h 3855720"/>
              <a:gd name="connsiteX11" fmla="*/ 0 w 2109415"/>
              <a:gd name="connsiteY11" fmla="*/ 960120 h 3855720"/>
              <a:gd name="connsiteX12" fmla="*/ 0 w 2109415"/>
              <a:gd name="connsiteY12" fmla="*/ 0 h 3855720"/>
              <a:gd name="connsiteX13" fmla="*/ 1417320 w 2109415"/>
              <a:gd name="connsiteY13" fmla="*/ 0 h 3855720"/>
              <a:gd name="connsiteX14" fmla="*/ 1417320 w 2109415"/>
              <a:gd name="connsiteY14" fmla="*/ 1074420 h 3855720"/>
              <a:gd name="connsiteX15" fmla="*/ 2109415 w 2109415"/>
              <a:gd name="connsiteY15" fmla="*/ 1074420 h 3855720"/>
              <a:gd name="connsiteX16" fmla="*/ 746760 w 2109415"/>
              <a:gd name="connsiteY16" fmla="*/ 3855720 h 3855720"/>
              <a:gd name="connsiteX0" fmla="*/ 624840 w 2125540"/>
              <a:gd name="connsiteY0" fmla="*/ 800100 h 4766844"/>
              <a:gd name="connsiteX1" fmla="*/ 624840 w 2125540"/>
              <a:gd name="connsiteY1" fmla="*/ 617220 h 4766844"/>
              <a:gd name="connsiteX2" fmla="*/ 800100 w 2125540"/>
              <a:gd name="connsiteY2" fmla="*/ 617220 h 4766844"/>
              <a:gd name="connsiteX3" fmla="*/ 800100 w 2125540"/>
              <a:gd name="connsiteY3" fmla="*/ 876300 h 4766844"/>
              <a:gd name="connsiteX4" fmla="*/ 449580 w 2125540"/>
              <a:gd name="connsiteY4" fmla="*/ 876300 h 4766844"/>
              <a:gd name="connsiteX5" fmla="*/ 449580 w 2125540"/>
              <a:gd name="connsiteY5" fmla="*/ 571500 h 4766844"/>
              <a:gd name="connsiteX6" fmla="*/ 266700 w 2125540"/>
              <a:gd name="connsiteY6" fmla="*/ 571500 h 4766844"/>
              <a:gd name="connsiteX7" fmla="*/ 723900 w 2125540"/>
              <a:gd name="connsiteY7" fmla="*/ 114300 h 4766844"/>
              <a:gd name="connsiteX8" fmla="*/ 1165860 w 2125540"/>
              <a:gd name="connsiteY8" fmla="*/ 556260 h 4766844"/>
              <a:gd name="connsiteX9" fmla="*/ 1013460 w 2125540"/>
              <a:gd name="connsiteY9" fmla="*/ 556260 h 4766844"/>
              <a:gd name="connsiteX10" fmla="*/ 1013460 w 2125540"/>
              <a:gd name="connsiteY10" fmla="*/ 960120 h 4766844"/>
              <a:gd name="connsiteX11" fmla="*/ 0 w 2125540"/>
              <a:gd name="connsiteY11" fmla="*/ 960120 h 4766844"/>
              <a:gd name="connsiteX12" fmla="*/ 0 w 2125540"/>
              <a:gd name="connsiteY12" fmla="*/ 0 h 4766844"/>
              <a:gd name="connsiteX13" fmla="*/ 1417320 w 2125540"/>
              <a:gd name="connsiteY13" fmla="*/ 0 h 4766844"/>
              <a:gd name="connsiteX14" fmla="*/ 1417320 w 2125540"/>
              <a:gd name="connsiteY14" fmla="*/ 1074420 h 4766844"/>
              <a:gd name="connsiteX15" fmla="*/ 2109415 w 2125540"/>
              <a:gd name="connsiteY15" fmla="*/ 1074420 h 4766844"/>
              <a:gd name="connsiteX16" fmla="*/ 2125540 w 2125540"/>
              <a:gd name="connsiteY16" fmla="*/ 4766844 h 476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5540" h="4766844">
                <a:moveTo>
                  <a:pt x="624840" y="800100"/>
                </a:moveTo>
                <a:lnTo>
                  <a:pt x="624840" y="617220"/>
                </a:lnTo>
                <a:lnTo>
                  <a:pt x="800100" y="617220"/>
                </a:lnTo>
                <a:lnTo>
                  <a:pt x="800100" y="876300"/>
                </a:lnTo>
                <a:lnTo>
                  <a:pt x="449580" y="876300"/>
                </a:lnTo>
                <a:lnTo>
                  <a:pt x="449580" y="571500"/>
                </a:lnTo>
                <a:lnTo>
                  <a:pt x="266700" y="571500"/>
                </a:lnTo>
                <a:lnTo>
                  <a:pt x="723900" y="114300"/>
                </a:lnTo>
                <a:lnTo>
                  <a:pt x="1165860" y="556260"/>
                </a:lnTo>
                <a:lnTo>
                  <a:pt x="1013460" y="556260"/>
                </a:lnTo>
                <a:lnTo>
                  <a:pt x="1013460" y="960120"/>
                </a:lnTo>
                <a:lnTo>
                  <a:pt x="0" y="960120"/>
                </a:lnTo>
                <a:lnTo>
                  <a:pt x="0" y="0"/>
                </a:lnTo>
                <a:lnTo>
                  <a:pt x="1417320" y="0"/>
                </a:lnTo>
                <a:lnTo>
                  <a:pt x="1417320" y="1074420"/>
                </a:lnTo>
                <a:lnTo>
                  <a:pt x="2109415" y="1074420"/>
                </a:lnTo>
                <a:lnTo>
                  <a:pt x="2125540" y="4766844"/>
                </a:lnTo>
              </a:path>
            </a:pathLst>
          </a:custGeom>
          <a:ln w="38100">
            <a:solidFill>
              <a:schemeClr val="bg1"/>
            </a:solidFill>
          </a:ln>
          <a:effectLst>
            <a:outerShdw blurRad="25400" dist="127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800"/>
          </a:p>
        </p:txBody>
      </p:sp>
    </p:spTree>
    <p:extLst>
      <p:ext uri="{BB962C8B-B14F-4D97-AF65-F5344CB8AC3E}">
        <p14:creationId xmlns:p14="http://schemas.microsoft.com/office/powerpoint/2010/main" val="3595071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Freeform 1"/>
          <p:cNvSpPr/>
          <p:nvPr userDrawn="1"/>
        </p:nvSpPr>
        <p:spPr>
          <a:xfrm>
            <a:off x="350659" y="653857"/>
            <a:ext cx="1506560" cy="8676138"/>
          </a:xfrm>
          <a:custGeom>
            <a:avLst/>
            <a:gdLst>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18" fmla="*/ 777240 w 1417320"/>
              <a:gd name="connsiteY18" fmla="*/ 3855720 h 3855720"/>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18" fmla="*/ 777240 w 1417320"/>
              <a:gd name="connsiteY18" fmla="*/ 3855720 h 3855720"/>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18" fmla="*/ 777240 w 1417320"/>
              <a:gd name="connsiteY18" fmla="*/ 3855720 h 3855720"/>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18" fmla="*/ 777240 w 1417320"/>
              <a:gd name="connsiteY18" fmla="*/ 3855720 h 3855720"/>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18" fmla="*/ 777240 w 1417320"/>
              <a:gd name="connsiteY18" fmla="*/ 3855720 h 3855720"/>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17" fmla="*/ 777240 w 1417320"/>
              <a:gd name="connsiteY17" fmla="*/ 3855720 h 3855720"/>
              <a:gd name="connsiteX0" fmla="*/ 624840 w 1417320"/>
              <a:gd name="connsiteY0" fmla="*/ 800100 h 3912161"/>
              <a:gd name="connsiteX1" fmla="*/ 624840 w 1417320"/>
              <a:gd name="connsiteY1" fmla="*/ 617220 h 3912161"/>
              <a:gd name="connsiteX2" fmla="*/ 800100 w 1417320"/>
              <a:gd name="connsiteY2" fmla="*/ 617220 h 3912161"/>
              <a:gd name="connsiteX3" fmla="*/ 800100 w 1417320"/>
              <a:gd name="connsiteY3" fmla="*/ 876300 h 3912161"/>
              <a:gd name="connsiteX4" fmla="*/ 449580 w 1417320"/>
              <a:gd name="connsiteY4" fmla="*/ 876300 h 3912161"/>
              <a:gd name="connsiteX5" fmla="*/ 449580 w 1417320"/>
              <a:gd name="connsiteY5" fmla="*/ 571500 h 3912161"/>
              <a:gd name="connsiteX6" fmla="*/ 266700 w 1417320"/>
              <a:gd name="connsiteY6" fmla="*/ 571500 h 3912161"/>
              <a:gd name="connsiteX7" fmla="*/ 723900 w 1417320"/>
              <a:gd name="connsiteY7" fmla="*/ 114300 h 3912161"/>
              <a:gd name="connsiteX8" fmla="*/ 1165860 w 1417320"/>
              <a:gd name="connsiteY8" fmla="*/ 556260 h 3912161"/>
              <a:gd name="connsiteX9" fmla="*/ 1013460 w 1417320"/>
              <a:gd name="connsiteY9" fmla="*/ 556260 h 3912161"/>
              <a:gd name="connsiteX10" fmla="*/ 1013460 w 1417320"/>
              <a:gd name="connsiteY10" fmla="*/ 960120 h 3912161"/>
              <a:gd name="connsiteX11" fmla="*/ 0 w 1417320"/>
              <a:gd name="connsiteY11" fmla="*/ 960120 h 3912161"/>
              <a:gd name="connsiteX12" fmla="*/ 0 w 1417320"/>
              <a:gd name="connsiteY12" fmla="*/ 0 h 3912161"/>
              <a:gd name="connsiteX13" fmla="*/ 1417320 w 1417320"/>
              <a:gd name="connsiteY13" fmla="*/ 0 h 3912161"/>
              <a:gd name="connsiteX14" fmla="*/ 1417320 w 1417320"/>
              <a:gd name="connsiteY14" fmla="*/ 1074420 h 3912161"/>
              <a:gd name="connsiteX15" fmla="*/ 746760 w 1417320"/>
              <a:gd name="connsiteY15" fmla="*/ 1074420 h 3912161"/>
              <a:gd name="connsiteX16" fmla="*/ 746760 w 1417320"/>
              <a:gd name="connsiteY16" fmla="*/ 3855720 h 3912161"/>
              <a:gd name="connsiteX17" fmla="*/ 1132014 w 1417320"/>
              <a:gd name="connsiteY17" fmla="*/ 3912161 h 3912161"/>
              <a:gd name="connsiteX0" fmla="*/ 624840 w 1417320"/>
              <a:gd name="connsiteY0" fmla="*/ 800100 h 3855720"/>
              <a:gd name="connsiteX1" fmla="*/ 624840 w 1417320"/>
              <a:gd name="connsiteY1" fmla="*/ 617220 h 3855720"/>
              <a:gd name="connsiteX2" fmla="*/ 800100 w 1417320"/>
              <a:gd name="connsiteY2" fmla="*/ 617220 h 3855720"/>
              <a:gd name="connsiteX3" fmla="*/ 800100 w 1417320"/>
              <a:gd name="connsiteY3" fmla="*/ 876300 h 3855720"/>
              <a:gd name="connsiteX4" fmla="*/ 449580 w 1417320"/>
              <a:gd name="connsiteY4" fmla="*/ 876300 h 3855720"/>
              <a:gd name="connsiteX5" fmla="*/ 449580 w 1417320"/>
              <a:gd name="connsiteY5" fmla="*/ 571500 h 3855720"/>
              <a:gd name="connsiteX6" fmla="*/ 266700 w 1417320"/>
              <a:gd name="connsiteY6" fmla="*/ 571500 h 3855720"/>
              <a:gd name="connsiteX7" fmla="*/ 723900 w 1417320"/>
              <a:gd name="connsiteY7" fmla="*/ 114300 h 3855720"/>
              <a:gd name="connsiteX8" fmla="*/ 1165860 w 1417320"/>
              <a:gd name="connsiteY8" fmla="*/ 556260 h 3855720"/>
              <a:gd name="connsiteX9" fmla="*/ 1013460 w 1417320"/>
              <a:gd name="connsiteY9" fmla="*/ 556260 h 3855720"/>
              <a:gd name="connsiteX10" fmla="*/ 1013460 w 1417320"/>
              <a:gd name="connsiteY10" fmla="*/ 960120 h 3855720"/>
              <a:gd name="connsiteX11" fmla="*/ 0 w 1417320"/>
              <a:gd name="connsiteY11" fmla="*/ 960120 h 3855720"/>
              <a:gd name="connsiteX12" fmla="*/ 0 w 1417320"/>
              <a:gd name="connsiteY12" fmla="*/ 0 h 3855720"/>
              <a:gd name="connsiteX13" fmla="*/ 1417320 w 1417320"/>
              <a:gd name="connsiteY13" fmla="*/ 0 h 3855720"/>
              <a:gd name="connsiteX14" fmla="*/ 1417320 w 1417320"/>
              <a:gd name="connsiteY14" fmla="*/ 1074420 h 3855720"/>
              <a:gd name="connsiteX15" fmla="*/ 746760 w 1417320"/>
              <a:gd name="connsiteY15" fmla="*/ 1074420 h 3855720"/>
              <a:gd name="connsiteX16" fmla="*/ 746760 w 1417320"/>
              <a:gd name="connsiteY16" fmla="*/ 3855720 h 3855720"/>
              <a:gd name="connsiteX0" fmla="*/ 624840 w 2109415"/>
              <a:gd name="connsiteY0" fmla="*/ 800100 h 3855720"/>
              <a:gd name="connsiteX1" fmla="*/ 624840 w 2109415"/>
              <a:gd name="connsiteY1" fmla="*/ 617220 h 3855720"/>
              <a:gd name="connsiteX2" fmla="*/ 800100 w 2109415"/>
              <a:gd name="connsiteY2" fmla="*/ 617220 h 3855720"/>
              <a:gd name="connsiteX3" fmla="*/ 800100 w 2109415"/>
              <a:gd name="connsiteY3" fmla="*/ 876300 h 3855720"/>
              <a:gd name="connsiteX4" fmla="*/ 449580 w 2109415"/>
              <a:gd name="connsiteY4" fmla="*/ 876300 h 3855720"/>
              <a:gd name="connsiteX5" fmla="*/ 449580 w 2109415"/>
              <a:gd name="connsiteY5" fmla="*/ 571500 h 3855720"/>
              <a:gd name="connsiteX6" fmla="*/ 266700 w 2109415"/>
              <a:gd name="connsiteY6" fmla="*/ 571500 h 3855720"/>
              <a:gd name="connsiteX7" fmla="*/ 723900 w 2109415"/>
              <a:gd name="connsiteY7" fmla="*/ 114300 h 3855720"/>
              <a:gd name="connsiteX8" fmla="*/ 1165860 w 2109415"/>
              <a:gd name="connsiteY8" fmla="*/ 556260 h 3855720"/>
              <a:gd name="connsiteX9" fmla="*/ 1013460 w 2109415"/>
              <a:gd name="connsiteY9" fmla="*/ 556260 h 3855720"/>
              <a:gd name="connsiteX10" fmla="*/ 1013460 w 2109415"/>
              <a:gd name="connsiteY10" fmla="*/ 960120 h 3855720"/>
              <a:gd name="connsiteX11" fmla="*/ 0 w 2109415"/>
              <a:gd name="connsiteY11" fmla="*/ 960120 h 3855720"/>
              <a:gd name="connsiteX12" fmla="*/ 0 w 2109415"/>
              <a:gd name="connsiteY12" fmla="*/ 0 h 3855720"/>
              <a:gd name="connsiteX13" fmla="*/ 1417320 w 2109415"/>
              <a:gd name="connsiteY13" fmla="*/ 0 h 3855720"/>
              <a:gd name="connsiteX14" fmla="*/ 1417320 w 2109415"/>
              <a:gd name="connsiteY14" fmla="*/ 1074420 h 3855720"/>
              <a:gd name="connsiteX15" fmla="*/ 2109415 w 2109415"/>
              <a:gd name="connsiteY15" fmla="*/ 1074420 h 3855720"/>
              <a:gd name="connsiteX16" fmla="*/ 746760 w 2109415"/>
              <a:gd name="connsiteY16" fmla="*/ 3855720 h 3855720"/>
              <a:gd name="connsiteX0" fmla="*/ 624840 w 2125540"/>
              <a:gd name="connsiteY0" fmla="*/ 800100 h 4766844"/>
              <a:gd name="connsiteX1" fmla="*/ 624840 w 2125540"/>
              <a:gd name="connsiteY1" fmla="*/ 617220 h 4766844"/>
              <a:gd name="connsiteX2" fmla="*/ 800100 w 2125540"/>
              <a:gd name="connsiteY2" fmla="*/ 617220 h 4766844"/>
              <a:gd name="connsiteX3" fmla="*/ 800100 w 2125540"/>
              <a:gd name="connsiteY3" fmla="*/ 876300 h 4766844"/>
              <a:gd name="connsiteX4" fmla="*/ 449580 w 2125540"/>
              <a:gd name="connsiteY4" fmla="*/ 876300 h 4766844"/>
              <a:gd name="connsiteX5" fmla="*/ 449580 w 2125540"/>
              <a:gd name="connsiteY5" fmla="*/ 571500 h 4766844"/>
              <a:gd name="connsiteX6" fmla="*/ 266700 w 2125540"/>
              <a:gd name="connsiteY6" fmla="*/ 571500 h 4766844"/>
              <a:gd name="connsiteX7" fmla="*/ 723900 w 2125540"/>
              <a:gd name="connsiteY7" fmla="*/ 114300 h 4766844"/>
              <a:gd name="connsiteX8" fmla="*/ 1165860 w 2125540"/>
              <a:gd name="connsiteY8" fmla="*/ 556260 h 4766844"/>
              <a:gd name="connsiteX9" fmla="*/ 1013460 w 2125540"/>
              <a:gd name="connsiteY9" fmla="*/ 556260 h 4766844"/>
              <a:gd name="connsiteX10" fmla="*/ 1013460 w 2125540"/>
              <a:gd name="connsiteY10" fmla="*/ 960120 h 4766844"/>
              <a:gd name="connsiteX11" fmla="*/ 0 w 2125540"/>
              <a:gd name="connsiteY11" fmla="*/ 960120 h 4766844"/>
              <a:gd name="connsiteX12" fmla="*/ 0 w 2125540"/>
              <a:gd name="connsiteY12" fmla="*/ 0 h 4766844"/>
              <a:gd name="connsiteX13" fmla="*/ 1417320 w 2125540"/>
              <a:gd name="connsiteY13" fmla="*/ 0 h 4766844"/>
              <a:gd name="connsiteX14" fmla="*/ 1417320 w 2125540"/>
              <a:gd name="connsiteY14" fmla="*/ 1074420 h 4766844"/>
              <a:gd name="connsiteX15" fmla="*/ 2109415 w 2125540"/>
              <a:gd name="connsiteY15" fmla="*/ 1074420 h 4766844"/>
              <a:gd name="connsiteX16" fmla="*/ 2125540 w 2125540"/>
              <a:gd name="connsiteY16" fmla="*/ 4766844 h 476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5540" h="4766844">
                <a:moveTo>
                  <a:pt x="624840" y="800100"/>
                </a:moveTo>
                <a:lnTo>
                  <a:pt x="624840" y="617220"/>
                </a:lnTo>
                <a:lnTo>
                  <a:pt x="800100" y="617220"/>
                </a:lnTo>
                <a:lnTo>
                  <a:pt x="800100" y="876300"/>
                </a:lnTo>
                <a:lnTo>
                  <a:pt x="449580" y="876300"/>
                </a:lnTo>
                <a:lnTo>
                  <a:pt x="449580" y="571500"/>
                </a:lnTo>
                <a:lnTo>
                  <a:pt x="266700" y="571500"/>
                </a:lnTo>
                <a:lnTo>
                  <a:pt x="723900" y="114300"/>
                </a:lnTo>
                <a:lnTo>
                  <a:pt x="1165860" y="556260"/>
                </a:lnTo>
                <a:lnTo>
                  <a:pt x="1013460" y="556260"/>
                </a:lnTo>
                <a:lnTo>
                  <a:pt x="1013460" y="960120"/>
                </a:lnTo>
                <a:lnTo>
                  <a:pt x="0" y="960120"/>
                </a:lnTo>
                <a:lnTo>
                  <a:pt x="0" y="0"/>
                </a:lnTo>
                <a:lnTo>
                  <a:pt x="1417320" y="0"/>
                </a:lnTo>
                <a:lnTo>
                  <a:pt x="1417320" y="1074420"/>
                </a:lnTo>
                <a:lnTo>
                  <a:pt x="2109415" y="1074420"/>
                </a:lnTo>
                <a:lnTo>
                  <a:pt x="2125540" y="4766844"/>
                </a:lnTo>
              </a:path>
            </a:pathLst>
          </a:custGeom>
          <a:ln w="38100">
            <a:solidFill>
              <a:schemeClr val="bg1"/>
            </a:solidFill>
          </a:ln>
          <a:effectLst>
            <a:outerShdw blurRad="25400" dist="127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800"/>
          </a:p>
        </p:txBody>
      </p:sp>
    </p:spTree>
    <p:extLst>
      <p:ext uri="{BB962C8B-B14F-4D97-AF65-F5344CB8AC3E}">
        <p14:creationId xmlns:p14="http://schemas.microsoft.com/office/powerpoint/2010/main" val="1954135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222231"/>
            <a:ext cx="6858000" cy="1109456"/>
          </a:xfrm>
          <a:prstGeom prst="rect">
            <a:avLst/>
          </a:prstGeom>
        </p:spPr>
        <p:txBody>
          <a:bodyPr anchor="ctr"/>
          <a:lstStyle>
            <a:lvl1pPr marL="0" indent="0" algn="ctr">
              <a:buNone/>
              <a:defRPr sz="2700" b="0" baseline="0">
                <a:solidFill>
                  <a:schemeClr val="accent1"/>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0" y="1347272"/>
            <a:ext cx="6858000" cy="554729"/>
          </a:xfrm>
          <a:prstGeom prst="rect">
            <a:avLst/>
          </a:prstGeom>
        </p:spPr>
        <p:txBody>
          <a:bodyPr anchor="ctr"/>
          <a:lstStyle>
            <a:lvl1pPr marL="0" indent="0" algn="ctr">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776890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asic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237811"/>
            <a:ext cx="6858000" cy="1109456"/>
          </a:xfrm>
          <a:prstGeom prst="rect">
            <a:avLst/>
          </a:prstGeom>
        </p:spPr>
        <p:txBody>
          <a:bodyPr anchor="ctr"/>
          <a:lstStyle>
            <a:lvl1pPr marL="0" indent="0" algn="ctr">
              <a:buNone/>
              <a:defRPr sz="2700" b="0" baseline="0">
                <a:solidFill>
                  <a:schemeClr val="accent1"/>
                </a:solidFill>
                <a:latin typeface="+mj-lt"/>
                <a:cs typeface="Arial" pitchFamily="34" charset="0"/>
              </a:defRPr>
            </a:lvl1pPr>
          </a:lstStyle>
          <a:p>
            <a:pPr lvl="0"/>
            <a:r>
              <a:rPr lang="en-US" altLang="ko-KR" dirty="0"/>
              <a:t>BASIC LAYOUT</a:t>
            </a:r>
          </a:p>
        </p:txBody>
      </p:sp>
      <p:sp>
        <p:nvSpPr>
          <p:cNvPr id="4" name="Text Placeholder 9"/>
          <p:cNvSpPr>
            <a:spLocks noGrp="1"/>
          </p:cNvSpPr>
          <p:nvPr>
            <p:ph type="body" sz="quarter" idx="11" hasCustomPrompt="1"/>
          </p:nvPr>
        </p:nvSpPr>
        <p:spPr>
          <a:xfrm>
            <a:off x="0" y="1347272"/>
            <a:ext cx="6858000" cy="554729"/>
          </a:xfrm>
          <a:prstGeom prst="rect">
            <a:avLst/>
          </a:prstGeom>
        </p:spPr>
        <p:txBody>
          <a:bodyPr anchor="ctr"/>
          <a:lstStyle>
            <a:lvl1pPr marL="0" indent="0" algn="ctr">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32075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268760" y="237811"/>
            <a:ext cx="5589240" cy="1109456"/>
          </a:xfrm>
          <a:prstGeom prst="rect">
            <a:avLst/>
          </a:prstGeom>
        </p:spPr>
        <p:txBody>
          <a:bodyPr anchor="ctr"/>
          <a:lstStyle>
            <a:lvl1pPr marL="0" indent="0" algn="l">
              <a:buNone/>
              <a:defRPr sz="27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268760" y="1347272"/>
            <a:ext cx="5589240" cy="554729"/>
          </a:xfrm>
          <a:prstGeom prst="rect">
            <a:avLst/>
          </a:prstGeom>
        </p:spPr>
        <p:txBody>
          <a:bodyPr anchor="ctr"/>
          <a:lstStyle>
            <a:lvl1pPr marL="0" indent="0" algn="l">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46356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s Layout">
    <p:spTree>
      <p:nvGrpSpPr>
        <p:cNvPr id="1" name=""/>
        <p:cNvGrpSpPr/>
        <p:nvPr/>
      </p:nvGrpSpPr>
      <p:grpSpPr>
        <a:xfrm>
          <a:off x="0" y="0"/>
          <a:ext cx="0" cy="0"/>
          <a:chOff x="0" y="0"/>
          <a:chExt cx="0" cy="0"/>
        </a:xfrm>
      </p:grpSpPr>
      <p:sp>
        <p:nvSpPr>
          <p:cNvPr id="6" name="Rectangle 5"/>
          <p:cNvSpPr/>
          <p:nvPr userDrawn="1"/>
        </p:nvSpPr>
        <p:spPr>
          <a:xfrm>
            <a:off x="188640" y="5876815"/>
            <a:ext cx="1512168" cy="332837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2" name="Rectangle 11"/>
          <p:cNvSpPr/>
          <p:nvPr userDrawn="1"/>
        </p:nvSpPr>
        <p:spPr>
          <a:xfrm>
            <a:off x="1839423" y="5876815"/>
            <a:ext cx="1512168" cy="332837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3" name="Rectangle 12"/>
          <p:cNvSpPr/>
          <p:nvPr userDrawn="1"/>
        </p:nvSpPr>
        <p:spPr>
          <a:xfrm>
            <a:off x="3493350" y="5876815"/>
            <a:ext cx="1512168" cy="332837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4" name="Rectangle 13"/>
          <p:cNvSpPr/>
          <p:nvPr userDrawn="1"/>
        </p:nvSpPr>
        <p:spPr>
          <a:xfrm>
            <a:off x="5147278" y="5876815"/>
            <a:ext cx="1512168" cy="332837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3" name="Text Placeholder 9"/>
          <p:cNvSpPr>
            <a:spLocks noGrp="1"/>
          </p:cNvSpPr>
          <p:nvPr>
            <p:ph type="body" sz="quarter" idx="10" hasCustomPrompt="1"/>
          </p:nvPr>
        </p:nvSpPr>
        <p:spPr>
          <a:xfrm>
            <a:off x="0" y="237811"/>
            <a:ext cx="6858000" cy="1109456"/>
          </a:xfrm>
          <a:prstGeom prst="rect">
            <a:avLst/>
          </a:prstGeom>
        </p:spPr>
        <p:txBody>
          <a:bodyPr anchor="ctr"/>
          <a:lstStyle>
            <a:lvl1pPr marL="0" indent="0" algn="ctr">
              <a:buNone/>
              <a:defRPr sz="3000" b="0" baseline="0">
                <a:solidFill>
                  <a:schemeClr val="accent1"/>
                </a:solidFill>
                <a:latin typeface="+mj-lt"/>
                <a:cs typeface="Arial" pitchFamily="34" charset="0"/>
              </a:defRPr>
            </a:lvl1pPr>
          </a:lstStyle>
          <a:p>
            <a:pPr lvl="0"/>
            <a:r>
              <a:rPr lang="en-US" altLang="ko-KR" dirty="0"/>
              <a:t>IMAGES &amp; CONTENTS</a:t>
            </a:r>
          </a:p>
        </p:txBody>
      </p:sp>
      <p:sp>
        <p:nvSpPr>
          <p:cNvPr id="4" name="Text Placeholder 9"/>
          <p:cNvSpPr>
            <a:spLocks noGrp="1"/>
          </p:cNvSpPr>
          <p:nvPr>
            <p:ph type="body" sz="quarter" idx="11" hasCustomPrompt="1"/>
          </p:nvPr>
        </p:nvSpPr>
        <p:spPr>
          <a:xfrm>
            <a:off x="0" y="1347272"/>
            <a:ext cx="6858000" cy="554729"/>
          </a:xfrm>
          <a:prstGeom prst="rect">
            <a:avLst/>
          </a:prstGeom>
        </p:spPr>
        <p:txBody>
          <a:bodyPr anchor="ctr"/>
          <a:lstStyle>
            <a:lvl1pPr marL="0" indent="0" algn="ctr">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sp>
        <p:nvSpPr>
          <p:cNvPr id="7" name="Picture Placeholder 2"/>
          <p:cNvSpPr>
            <a:spLocks noGrp="1"/>
          </p:cNvSpPr>
          <p:nvPr>
            <p:ph type="pic" idx="1" hasCustomPrompt="1"/>
          </p:nvPr>
        </p:nvSpPr>
        <p:spPr>
          <a:xfrm>
            <a:off x="188640" y="2436067"/>
            <a:ext cx="1512168" cy="3397333"/>
          </a:xfrm>
          <a:prstGeom prst="rect">
            <a:avLst/>
          </a:prstGeom>
          <a:solidFill>
            <a:schemeClr val="bg1">
              <a:lumMod val="95000"/>
            </a:schemeClr>
          </a:solidFill>
          <a:effectLst>
            <a:outerShdw blurRad="50800" dist="38100" dir="8100000" algn="tr" rotWithShape="0">
              <a:prstClr val="black">
                <a:alpha val="40000"/>
              </a:prstClr>
            </a:outerShdw>
          </a:effectLst>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1839423" y="2448647"/>
            <a:ext cx="1512168" cy="3397333"/>
          </a:xfrm>
          <a:prstGeom prst="rect">
            <a:avLst/>
          </a:prstGeom>
          <a:solidFill>
            <a:schemeClr val="bg1">
              <a:lumMod val="95000"/>
            </a:schemeClr>
          </a:solidFill>
          <a:effectLst>
            <a:outerShdw blurRad="50800" dist="38100" dir="8100000" algn="tr" rotWithShape="0">
              <a:prstClr val="black">
                <a:alpha val="40000"/>
              </a:prstClr>
            </a:outerShdw>
          </a:effectLst>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3493350" y="2461228"/>
            <a:ext cx="1512168" cy="3397333"/>
          </a:xfrm>
          <a:prstGeom prst="rect">
            <a:avLst/>
          </a:prstGeom>
          <a:solidFill>
            <a:schemeClr val="bg1">
              <a:lumMod val="95000"/>
            </a:schemeClr>
          </a:solidFill>
          <a:effectLst>
            <a:outerShdw blurRad="50800" dist="38100" dir="8100000" algn="tr" rotWithShape="0">
              <a:prstClr val="black">
                <a:alpha val="40000"/>
              </a:prstClr>
            </a:outerShdw>
          </a:effectLst>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5147278" y="2473809"/>
            <a:ext cx="1512168" cy="3397333"/>
          </a:xfrm>
          <a:prstGeom prst="rect">
            <a:avLst/>
          </a:prstGeom>
          <a:solidFill>
            <a:schemeClr val="bg1">
              <a:lumMod val="95000"/>
            </a:schemeClr>
          </a:solidFill>
          <a:effectLst>
            <a:outerShdw blurRad="50800" dist="38100" dir="8100000" algn="tr" rotWithShape="0">
              <a:prstClr val="black">
                <a:alpha val="40000"/>
              </a:prstClr>
            </a:outerShdw>
          </a:effectLst>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748934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Images Layout">
    <p:spTree>
      <p:nvGrpSpPr>
        <p:cNvPr id="1" name=""/>
        <p:cNvGrpSpPr/>
        <p:nvPr/>
      </p:nvGrpSpPr>
      <p:grpSpPr>
        <a:xfrm>
          <a:off x="0" y="0"/>
          <a:ext cx="0" cy="0"/>
          <a:chOff x="0" y="0"/>
          <a:chExt cx="0" cy="0"/>
        </a:xfrm>
      </p:grpSpPr>
      <p:sp>
        <p:nvSpPr>
          <p:cNvPr id="2" name="Rectangle 1"/>
          <p:cNvSpPr/>
          <p:nvPr userDrawn="1"/>
        </p:nvSpPr>
        <p:spPr>
          <a:xfrm>
            <a:off x="1646802" y="2111118"/>
            <a:ext cx="4806534" cy="93848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9" name="Rectangle 8"/>
          <p:cNvSpPr/>
          <p:nvPr userDrawn="1"/>
        </p:nvSpPr>
        <p:spPr>
          <a:xfrm>
            <a:off x="1646802" y="3236723"/>
            <a:ext cx="4455000" cy="93848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0" name="Rectangle 9"/>
          <p:cNvSpPr/>
          <p:nvPr userDrawn="1"/>
        </p:nvSpPr>
        <p:spPr>
          <a:xfrm>
            <a:off x="1646802" y="4362328"/>
            <a:ext cx="4104000" cy="93848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3" name="Text Placeholder 9"/>
          <p:cNvSpPr>
            <a:spLocks noGrp="1"/>
          </p:cNvSpPr>
          <p:nvPr>
            <p:ph type="body" sz="quarter" idx="10" hasCustomPrompt="1"/>
          </p:nvPr>
        </p:nvSpPr>
        <p:spPr>
          <a:xfrm>
            <a:off x="2240868" y="237811"/>
            <a:ext cx="4617132" cy="1109456"/>
          </a:xfrm>
          <a:prstGeom prst="rect">
            <a:avLst/>
          </a:prstGeom>
        </p:spPr>
        <p:txBody>
          <a:bodyPr anchor="ctr"/>
          <a:lstStyle>
            <a:lvl1pPr marL="0" indent="0" algn="l">
              <a:buNone/>
              <a:defRPr sz="3000" b="0" baseline="0">
                <a:solidFill>
                  <a:schemeClr val="accent1"/>
                </a:solidFill>
                <a:latin typeface="+mj-lt"/>
                <a:cs typeface="Arial" pitchFamily="34" charset="0"/>
              </a:defRPr>
            </a:lvl1pPr>
          </a:lstStyle>
          <a:p>
            <a:pPr lvl="0"/>
            <a:r>
              <a:rPr lang="en-US" altLang="ko-KR" dirty="0"/>
              <a:t>IMAGES &amp; CONTENTS</a:t>
            </a:r>
          </a:p>
        </p:txBody>
      </p:sp>
      <p:sp>
        <p:nvSpPr>
          <p:cNvPr id="4" name="Text Placeholder 9"/>
          <p:cNvSpPr>
            <a:spLocks noGrp="1"/>
          </p:cNvSpPr>
          <p:nvPr>
            <p:ph type="body" sz="quarter" idx="11" hasCustomPrompt="1"/>
          </p:nvPr>
        </p:nvSpPr>
        <p:spPr>
          <a:xfrm>
            <a:off x="2240868" y="1347272"/>
            <a:ext cx="4617132" cy="554729"/>
          </a:xfrm>
          <a:prstGeom prst="rect">
            <a:avLst/>
          </a:prstGeom>
        </p:spPr>
        <p:txBody>
          <a:bodyPr anchor="ctr"/>
          <a:lstStyle>
            <a:lvl1pPr marL="0" indent="0" algn="l">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700000">
            <a:off x="169253" y="1249069"/>
            <a:ext cx="2181132" cy="6782616"/>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rot="20700000">
            <a:off x="652974" y="1515175"/>
            <a:ext cx="1257902" cy="4989618"/>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659400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Images Layout">
    <p:spTree>
      <p:nvGrpSpPr>
        <p:cNvPr id="1" name=""/>
        <p:cNvGrpSpPr/>
        <p:nvPr/>
      </p:nvGrpSpPr>
      <p:grpSpPr>
        <a:xfrm>
          <a:off x="0" y="0"/>
          <a:ext cx="0" cy="0"/>
          <a:chOff x="0" y="0"/>
          <a:chExt cx="0" cy="0"/>
        </a:xfrm>
      </p:grpSpPr>
      <p:pic>
        <p:nvPicPr>
          <p:cNvPr id="6"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4784" y="792538"/>
            <a:ext cx="1998222" cy="5116222"/>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4" hasCustomPrompt="1"/>
          </p:nvPr>
        </p:nvSpPr>
        <p:spPr>
          <a:xfrm>
            <a:off x="1557128" y="1005241"/>
            <a:ext cx="1835748" cy="320150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pic>
        <p:nvPicPr>
          <p:cNvPr id="8"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0783" y="4601614"/>
            <a:ext cx="1998222" cy="5116222"/>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5" hasCustomPrompt="1"/>
          </p:nvPr>
        </p:nvSpPr>
        <p:spPr>
          <a:xfrm>
            <a:off x="4563126" y="4814319"/>
            <a:ext cx="1835748" cy="320150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93062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Image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0" y="2318040"/>
            <a:ext cx="4995174" cy="4992555"/>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5049180" y="0"/>
            <a:ext cx="1808820" cy="990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4026784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Image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5020605" y="862237"/>
            <a:ext cx="1458162" cy="8320924"/>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472432" y="4252232"/>
            <a:ext cx="1458162" cy="4930929"/>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1924261" y="4252232"/>
            <a:ext cx="1458162" cy="4930929"/>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376089" y="4252232"/>
            <a:ext cx="1458162" cy="4930929"/>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572102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Images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237811"/>
            <a:ext cx="6858000" cy="1109456"/>
          </a:xfrm>
          <a:prstGeom prst="rect">
            <a:avLst/>
          </a:prstGeom>
        </p:spPr>
        <p:txBody>
          <a:bodyPr anchor="ctr"/>
          <a:lstStyle>
            <a:lvl1pPr marL="0" indent="0" algn="ctr">
              <a:buNone/>
              <a:defRPr sz="3000" b="0" baseline="0">
                <a:solidFill>
                  <a:srgbClr val="4784A1"/>
                </a:solidFill>
                <a:latin typeface="Arial" pitchFamily="34" charset="0"/>
                <a:cs typeface="Arial" pitchFamily="34" charset="0"/>
              </a:defRPr>
            </a:lvl1pPr>
          </a:lstStyle>
          <a:p>
            <a:pPr lvl="0"/>
            <a:r>
              <a:rPr lang="en-US" altLang="ko-KR" dirty="0"/>
              <a:t>IMAGES &amp; CONTENTS</a:t>
            </a:r>
          </a:p>
        </p:txBody>
      </p:sp>
      <p:sp>
        <p:nvSpPr>
          <p:cNvPr id="4" name="Text Placeholder 9"/>
          <p:cNvSpPr>
            <a:spLocks noGrp="1"/>
          </p:cNvSpPr>
          <p:nvPr>
            <p:ph type="body" sz="quarter" idx="11" hasCustomPrompt="1"/>
          </p:nvPr>
        </p:nvSpPr>
        <p:spPr>
          <a:xfrm>
            <a:off x="0" y="1347272"/>
            <a:ext cx="6858000" cy="554729"/>
          </a:xfrm>
          <a:prstGeom prst="rect">
            <a:avLst/>
          </a:prstGeom>
        </p:spPr>
        <p:txBody>
          <a:bodyPr anchor="ctr"/>
          <a:lstStyle>
            <a:lvl1pPr marL="0" indent="0" algn="ctr">
              <a:buNone/>
              <a:defRPr sz="1050" b="0" baseline="0">
                <a:solidFill>
                  <a:srgbClr val="4784A1"/>
                </a:solidFill>
                <a:latin typeface="Arial" pitchFamily="34" charset="0"/>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3" hasCustomPrompt="1"/>
          </p:nvPr>
        </p:nvSpPr>
        <p:spPr>
          <a:xfrm>
            <a:off x="0" y="0"/>
            <a:ext cx="6858000" cy="9906000"/>
          </a:xfrm>
          <a:prstGeom prst="rect">
            <a:avLst/>
          </a:prstGeom>
          <a:solidFill>
            <a:schemeClr val="bg1">
              <a:lumMod val="8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77861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222231"/>
            <a:ext cx="6858000" cy="1109456"/>
          </a:xfrm>
          <a:prstGeom prst="rect">
            <a:avLst/>
          </a:prstGeom>
        </p:spPr>
        <p:txBody>
          <a:bodyPr anchor="ctr"/>
          <a:lstStyle>
            <a:lvl1pPr marL="0" indent="0" algn="ctr">
              <a:buNone/>
              <a:defRPr sz="2700" b="0" baseline="0">
                <a:solidFill>
                  <a:schemeClr val="accent1"/>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0" y="1347272"/>
            <a:ext cx="6858000" cy="554729"/>
          </a:xfrm>
          <a:prstGeom prst="rect">
            <a:avLst/>
          </a:prstGeom>
        </p:spPr>
        <p:txBody>
          <a:bodyPr anchor="ctr"/>
          <a:lstStyle>
            <a:lvl1pPr marL="0" indent="0" algn="ctr">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3253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Images Layout">
    <p:spTree>
      <p:nvGrpSpPr>
        <p:cNvPr id="1" name=""/>
        <p:cNvGrpSpPr/>
        <p:nvPr/>
      </p:nvGrpSpPr>
      <p:grpSpPr>
        <a:xfrm>
          <a:off x="0" y="0"/>
          <a:ext cx="0" cy="0"/>
          <a:chOff x="0" y="0"/>
          <a:chExt cx="0" cy="0"/>
        </a:xfrm>
      </p:grpSpPr>
      <p:sp>
        <p:nvSpPr>
          <p:cNvPr id="5" name="Picture Placeholder 2"/>
          <p:cNvSpPr>
            <a:spLocks noGrp="1"/>
          </p:cNvSpPr>
          <p:nvPr>
            <p:ph type="pic" idx="15" hasCustomPrompt="1"/>
          </p:nvPr>
        </p:nvSpPr>
        <p:spPr>
          <a:xfrm>
            <a:off x="397520" y="770514"/>
            <a:ext cx="2025000" cy="4160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4455117" y="770514"/>
            <a:ext cx="2023653" cy="4160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2422745" y="4945739"/>
            <a:ext cx="2025000" cy="4160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704482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Images Layout">
    <p:spTree>
      <p:nvGrpSpPr>
        <p:cNvPr id="1" name=""/>
        <p:cNvGrpSpPr/>
        <p:nvPr/>
      </p:nvGrpSpPr>
      <p:grpSpPr>
        <a:xfrm>
          <a:off x="0" y="0"/>
          <a:ext cx="0" cy="0"/>
          <a:chOff x="0" y="0"/>
          <a:chExt cx="0" cy="0"/>
        </a:xfrm>
      </p:grpSpPr>
      <p:sp>
        <p:nvSpPr>
          <p:cNvPr id="5" name="Picture Placeholder 2"/>
          <p:cNvSpPr>
            <a:spLocks noGrp="1"/>
          </p:cNvSpPr>
          <p:nvPr>
            <p:ph type="pic" idx="15" hasCustomPrompt="1"/>
          </p:nvPr>
        </p:nvSpPr>
        <p:spPr>
          <a:xfrm>
            <a:off x="113203" y="248076"/>
            <a:ext cx="2376264" cy="5408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2593479" y="248082"/>
            <a:ext cx="1539000" cy="2565333"/>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2593479" y="3090743"/>
            <a:ext cx="1539000" cy="2565333"/>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8" name="Picture Placeholder 2"/>
          <p:cNvSpPr>
            <a:spLocks noGrp="1"/>
          </p:cNvSpPr>
          <p:nvPr>
            <p:ph type="pic" idx="18" hasCustomPrompt="1"/>
          </p:nvPr>
        </p:nvSpPr>
        <p:spPr>
          <a:xfrm>
            <a:off x="113203" y="5923775"/>
            <a:ext cx="1539000" cy="3744416"/>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9" name="Picture Placeholder 2"/>
          <p:cNvSpPr>
            <a:spLocks noGrp="1"/>
          </p:cNvSpPr>
          <p:nvPr>
            <p:ph type="pic" idx="19" hasCustomPrompt="1"/>
          </p:nvPr>
        </p:nvSpPr>
        <p:spPr>
          <a:xfrm>
            <a:off x="1747672" y="5923775"/>
            <a:ext cx="2381417" cy="3744416"/>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376436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Images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237811"/>
            <a:ext cx="6858000" cy="1109456"/>
          </a:xfrm>
          <a:prstGeom prst="rect">
            <a:avLst/>
          </a:prstGeom>
        </p:spPr>
        <p:txBody>
          <a:bodyPr anchor="ctr"/>
          <a:lstStyle>
            <a:lvl1pPr marL="0" indent="0" algn="ctr">
              <a:buNone/>
              <a:defRPr sz="2700" b="0" baseline="0">
                <a:solidFill>
                  <a:schemeClr val="accent1"/>
                </a:solidFill>
                <a:latin typeface="+mj-lt"/>
                <a:cs typeface="Arial" pitchFamily="34" charset="0"/>
              </a:defRPr>
            </a:lvl1pPr>
          </a:lstStyle>
          <a:p>
            <a:pPr lvl="0"/>
            <a:r>
              <a:rPr lang="en-US" altLang="ko-KR" dirty="0"/>
              <a:t>IMAGES &amp; CONTENTS</a:t>
            </a:r>
          </a:p>
        </p:txBody>
      </p:sp>
      <p:sp>
        <p:nvSpPr>
          <p:cNvPr id="4" name="Text Placeholder 9"/>
          <p:cNvSpPr>
            <a:spLocks noGrp="1"/>
          </p:cNvSpPr>
          <p:nvPr>
            <p:ph type="body" sz="quarter" idx="11" hasCustomPrompt="1"/>
          </p:nvPr>
        </p:nvSpPr>
        <p:spPr>
          <a:xfrm>
            <a:off x="0" y="1347272"/>
            <a:ext cx="6858000" cy="554729"/>
          </a:xfrm>
          <a:prstGeom prst="rect">
            <a:avLst/>
          </a:prstGeom>
        </p:spPr>
        <p:txBody>
          <a:bodyPr anchor="ctr"/>
          <a:lstStyle>
            <a:lvl1pPr marL="0" indent="0" algn="ctr">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3" hasCustomPrompt="1"/>
          </p:nvPr>
        </p:nvSpPr>
        <p:spPr>
          <a:xfrm>
            <a:off x="2078850" y="2705472"/>
            <a:ext cx="4779150" cy="5824647"/>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460932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81988" y="178365"/>
            <a:ext cx="6509923" cy="1046135"/>
          </a:xfrm>
          <a:prstGeom prst="rect">
            <a:avLst/>
          </a:prstGeom>
        </p:spPr>
        <p:txBody>
          <a:bodyPr anchor="ctr"/>
          <a:lstStyle>
            <a:lvl1pPr marL="0" indent="0" algn="ctr">
              <a:buNone/>
              <a:defRPr sz="3038"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064636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37811"/>
            <a:ext cx="6858000" cy="1109456"/>
          </a:xfrm>
          <a:prstGeom prst="rect">
            <a:avLst/>
          </a:prstGeom>
        </p:spPr>
        <p:txBody>
          <a:bodyPr anchor="ctr"/>
          <a:lstStyle>
            <a:lvl1pPr marL="0" indent="0" algn="ctr">
              <a:buNone/>
              <a:defRPr sz="2700" b="0" baseline="0">
                <a:solidFill>
                  <a:schemeClr val="accent1"/>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265507" y="2179364"/>
            <a:ext cx="2137380" cy="7028033"/>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Rounded Rectangle 16"/>
          <p:cNvSpPr/>
          <p:nvPr userDrawn="1"/>
        </p:nvSpPr>
        <p:spPr>
          <a:xfrm>
            <a:off x="398949" y="2595191"/>
            <a:ext cx="81390" cy="624091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8" name="Half Frame 17"/>
          <p:cNvSpPr/>
          <p:nvPr userDrawn="1"/>
        </p:nvSpPr>
        <p:spPr>
          <a:xfrm rot="5400000">
            <a:off x="1649134" y="2680038"/>
            <a:ext cx="967453" cy="3767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spTree>
    <p:extLst>
      <p:ext uri="{BB962C8B-B14F-4D97-AF65-F5344CB8AC3E}">
        <p14:creationId xmlns:p14="http://schemas.microsoft.com/office/powerpoint/2010/main" val="1469097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06D54F-8DF0-4AF2-8F05-887B034B5AEB}"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886349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06D54F-8DF0-4AF2-8F05-887B034B5AEB}"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568599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6D54F-8DF0-4AF2-8F05-887B034B5AEB}"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5719281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06D54F-8DF0-4AF2-8F05-887B034B5AEB}"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206860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06D54F-8DF0-4AF2-8F05-887B034B5AEB}" type="datetimeFigureOut">
              <a:rPr lang="en-US" smtClean="0"/>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71783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237811"/>
            <a:ext cx="6858000" cy="1109456"/>
          </a:xfrm>
          <a:prstGeom prst="rect">
            <a:avLst/>
          </a:prstGeom>
        </p:spPr>
        <p:txBody>
          <a:bodyPr anchor="ctr"/>
          <a:lstStyle>
            <a:lvl1pPr marL="0" indent="0" algn="ctr">
              <a:buNone/>
              <a:defRPr sz="2700" b="0" baseline="0">
                <a:solidFill>
                  <a:schemeClr val="accent1"/>
                </a:solidFill>
                <a:latin typeface="+mj-lt"/>
                <a:cs typeface="Arial" pitchFamily="34" charset="0"/>
              </a:defRPr>
            </a:lvl1pPr>
          </a:lstStyle>
          <a:p>
            <a:pPr lvl="0"/>
            <a:r>
              <a:rPr lang="en-US" altLang="ko-KR" dirty="0"/>
              <a:t>BASIC LAYOUT</a:t>
            </a:r>
          </a:p>
        </p:txBody>
      </p:sp>
      <p:sp>
        <p:nvSpPr>
          <p:cNvPr id="4" name="Text Placeholder 9"/>
          <p:cNvSpPr>
            <a:spLocks noGrp="1"/>
          </p:cNvSpPr>
          <p:nvPr>
            <p:ph type="body" sz="quarter" idx="11" hasCustomPrompt="1"/>
          </p:nvPr>
        </p:nvSpPr>
        <p:spPr>
          <a:xfrm>
            <a:off x="0" y="1347272"/>
            <a:ext cx="6858000" cy="554729"/>
          </a:xfrm>
          <a:prstGeom prst="rect">
            <a:avLst/>
          </a:prstGeom>
        </p:spPr>
        <p:txBody>
          <a:bodyPr anchor="ctr"/>
          <a:lstStyle>
            <a:lvl1pPr marL="0" indent="0" algn="ctr">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792343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06D54F-8DF0-4AF2-8F05-887B034B5AEB}" type="datetimeFigureOut">
              <a:rPr lang="en-US" smtClean="0"/>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370996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6D54F-8DF0-4AF2-8F05-887B034B5AEB}" type="datetimeFigureOut">
              <a:rPr lang="en-US" smtClean="0"/>
              <a:t>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513718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06D54F-8DF0-4AF2-8F05-887B034B5AEB}"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843554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06D54F-8DF0-4AF2-8F05-887B034B5AEB}"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939514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06D54F-8DF0-4AF2-8F05-887B034B5AEB}"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453326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06D54F-8DF0-4AF2-8F05-887B034B5AEB}"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5822227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5269-D5AC-4872-A436-178C59502E5A}"/>
              </a:ext>
            </a:extLst>
          </p:cNvPr>
          <p:cNvSpPr>
            <a:spLocks noGrp="1"/>
          </p:cNvSpPr>
          <p:nvPr>
            <p:ph type="title"/>
          </p:nvPr>
        </p:nvSpPr>
        <p:spPr>
          <a:xfrm>
            <a:off x="471488" y="527224"/>
            <a:ext cx="5915025" cy="1914450"/>
          </a:xfrm>
          <a:prstGeom prst="rect">
            <a:avLst/>
          </a:prstGeom>
        </p:spPr>
        <p:txBody>
          <a:bodyPr/>
          <a:lstStyle>
            <a:lvl1pPr>
              <a:defRPr baseline="0"/>
            </a:lvl1pPr>
          </a:lstStyle>
          <a:p>
            <a:r>
              <a:rPr lang="en-US"/>
              <a:t>Click to edit Master title style</a:t>
            </a:r>
          </a:p>
        </p:txBody>
      </p:sp>
    </p:spTree>
    <p:extLst>
      <p:ext uri="{BB962C8B-B14F-4D97-AF65-F5344CB8AC3E}">
        <p14:creationId xmlns:p14="http://schemas.microsoft.com/office/powerpoint/2010/main" val="10725391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222231"/>
            <a:ext cx="6858000" cy="1109456"/>
          </a:xfrm>
          <a:prstGeom prst="rect">
            <a:avLst/>
          </a:prstGeom>
        </p:spPr>
        <p:txBody>
          <a:bodyPr anchor="ctr"/>
          <a:lstStyle>
            <a:lvl1pPr marL="0" indent="0" algn="ctr">
              <a:buNone/>
              <a:defRPr sz="2700" b="0" baseline="0">
                <a:solidFill>
                  <a:schemeClr val="accent1"/>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0" y="1347272"/>
            <a:ext cx="6858000" cy="554729"/>
          </a:xfrm>
          <a:prstGeom prst="rect">
            <a:avLst/>
          </a:prstGeom>
        </p:spPr>
        <p:txBody>
          <a:bodyPr anchor="ctr"/>
          <a:lstStyle>
            <a:lvl1pPr marL="0" indent="0" algn="ctr">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656466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ED1986-D55D-40B8-8698-68A62D699CC8}"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a:t>2023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3028921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6F54EA-F9B0-4FE2-907D-EA4E3391A7DC}"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a:t>2023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26522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268760" y="237811"/>
            <a:ext cx="5589240" cy="1109456"/>
          </a:xfrm>
          <a:prstGeom prst="rect">
            <a:avLst/>
          </a:prstGeom>
        </p:spPr>
        <p:txBody>
          <a:bodyPr anchor="ctr"/>
          <a:lstStyle>
            <a:lvl1pPr marL="0" indent="0" algn="l">
              <a:buNone/>
              <a:defRPr sz="27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268760" y="1347272"/>
            <a:ext cx="5589240" cy="554729"/>
          </a:xfrm>
          <a:prstGeom prst="rect">
            <a:avLst/>
          </a:prstGeom>
        </p:spPr>
        <p:txBody>
          <a:bodyPr anchor="ctr"/>
          <a:lstStyle>
            <a:lvl1pPr marL="0" indent="0" algn="l">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43889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0A9AE-BE60-45E2-83B9-10165D468A22}"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a:t>2023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9291094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04018F-D3C9-4B4D-A822-BDA5289B8B2E}" type="datetime1">
              <a:rPr lang="en-US" smtClean="0"/>
              <a:t>2/14/2025</a:t>
            </a:fld>
            <a:endParaRPr lang="en-US" dirty="0"/>
          </a:p>
        </p:txBody>
      </p:sp>
      <p:sp>
        <p:nvSpPr>
          <p:cNvPr id="6" name="Footer Placeholder 5"/>
          <p:cNvSpPr>
            <a:spLocks noGrp="1"/>
          </p:cNvSpPr>
          <p:nvPr>
            <p:ph type="ftr" sz="quarter" idx="11"/>
          </p:nvPr>
        </p:nvSpPr>
        <p:spPr/>
        <p:txBody>
          <a:bodyPr/>
          <a:lstStyle/>
          <a:p>
            <a:r>
              <a:rPr lang="it-IT"/>
              <a:t>2023 Socio-Economic Profile:  Drakenstein Municipality</a:t>
            </a:r>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8294991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A17FA0-A1A7-41CE-9ACC-4BAC9A6BC606}" type="datetime1">
              <a:rPr lang="en-US" smtClean="0"/>
              <a:t>2/14/2025</a:t>
            </a:fld>
            <a:endParaRPr lang="en-US" dirty="0"/>
          </a:p>
        </p:txBody>
      </p:sp>
      <p:sp>
        <p:nvSpPr>
          <p:cNvPr id="8" name="Footer Placeholder 7"/>
          <p:cNvSpPr>
            <a:spLocks noGrp="1"/>
          </p:cNvSpPr>
          <p:nvPr>
            <p:ph type="ftr" sz="quarter" idx="11"/>
          </p:nvPr>
        </p:nvSpPr>
        <p:spPr/>
        <p:txBody>
          <a:bodyPr/>
          <a:lstStyle/>
          <a:p>
            <a:r>
              <a:rPr lang="it-IT"/>
              <a:t>2023 Socio-Economic Profile:  Drakenstein Municipality</a:t>
            </a:r>
            <a:endParaRPr lang="en-US" dirty="0"/>
          </a:p>
        </p:txBody>
      </p:sp>
      <p:sp>
        <p:nvSpPr>
          <p:cNvPr id="9" name="Slide Number Placeholder 8"/>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7393948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544BBE-64DC-4173-A946-69BA462104A8}" type="datetime1">
              <a:rPr lang="en-US" smtClean="0"/>
              <a:t>2/14/2025</a:t>
            </a:fld>
            <a:endParaRPr lang="en-US" dirty="0"/>
          </a:p>
        </p:txBody>
      </p:sp>
      <p:sp>
        <p:nvSpPr>
          <p:cNvPr id="4" name="Footer Placeholder 3"/>
          <p:cNvSpPr>
            <a:spLocks noGrp="1"/>
          </p:cNvSpPr>
          <p:nvPr>
            <p:ph type="ftr" sz="quarter" idx="11"/>
          </p:nvPr>
        </p:nvSpPr>
        <p:spPr/>
        <p:txBody>
          <a:bodyPr/>
          <a:lstStyle/>
          <a:p>
            <a:r>
              <a:rPr lang="it-IT"/>
              <a:t>2023 Socio-Economic Profile:  Drakenstein Municipality</a:t>
            </a:r>
            <a:endParaRPr lang="en-US" dirty="0"/>
          </a:p>
        </p:txBody>
      </p:sp>
      <p:sp>
        <p:nvSpPr>
          <p:cNvPr id="5" name="Slide Number Placeholder 4"/>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6650508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73558-6413-4D26-A0CD-919F5DBE1110}" type="datetime1">
              <a:rPr lang="en-US" smtClean="0"/>
              <a:t>2/14/2025</a:t>
            </a:fld>
            <a:endParaRPr lang="en-US" dirty="0"/>
          </a:p>
        </p:txBody>
      </p:sp>
      <p:sp>
        <p:nvSpPr>
          <p:cNvPr id="3" name="Footer Placeholder 2"/>
          <p:cNvSpPr>
            <a:spLocks noGrp="1"/>
          </p:cNvSpPr>
          <p:nvPr>
            <p:ph type="ftr" sz="quarter" idx="11"/>
          </p:nvPr>
        </p:nvSpPr>
        <p:spPr/>
        <p:txBody>
          <a:bodyPr/>
          <a:lstStyle/>
          <a:p>
            <a:r>
              <a:rPr lang="it-IT"/>
              <a:t>2023 Socio-Economic Profile:  Drakenstein Municipality</a:t>
            </a:r>
            <a:endParaRPr lang="en-US" dirty="0"/>
          </a:p>
        </p:txBody>
      </p:sp>
      <p:sp>
        <p:nvSpPr>
          <p:cNvPr id="4" name="Slide Number Placeholder 3"/>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242210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EC0E51-937B-4FE8-9ECE-A5CEBE56F3AC}" type="datetime1">
              <a:rPr lang="en-US" smtClean="0"/>
              <a:t>2/14/2025</a:t>
            </a:fld>
            <a:endParaRPr lang="en-US" dirty="0"/>
          </a:p>
        </p:txBody>
      </p:sp>
      <p:sp>
        <p:nvSpPr>
          <p:cNvPr id="6" name="Footer Placeholder 5"/>
          <p:cNvSpPr>
            <a:spLocks noGrp="1"/>
          </p:cNvSpPr>
          <p:nvPr>
            <p:ph type="ftr" sz="quarter" idx="11"/>
          </p:nvPr>
        </p:nvSpPr>
        <p:spPr/>
        <p:txBody>
          <a:bodyPr/>
          <a:lstStyle/>
          <a:p>
            <a:r>
              <a:rPr lang="it-IT"/>
              <a:t>2023 Socio-Economic Profile:  Drakenstein Municipality</a:t>
            </a:r>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81116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161E837-A471-4AA3-8816-57534EF0939D}" type="datetime1">
              <a:rPr lang="en-US" smtClean="0"/>
              <a:t>2/14/2025</a:t>
            </a:fld>
            <a:endParaRPr lang="en-US" dirty="0"/>
          </a:p>
        </p:txBody>
      </p:sp>
      <p:sp>
        <p:nvSpPr>
          <p:cNvPr id="6" name="Footer Placeholder 5"/>
          <p:cNvSpPr>
            <a:spLocks noGrp="1"/>
          </p:cNvSpPr>
          <p:nvPr>
            <p:ph type="ftr" sz="quarter" idx="11"/>
          </p:nvPr>
        </p:nvSpPr>
        <p:spPr/>
        <p:txBody>
          <a:bodyPr/>
          <a:lstStyle/>
          <a:p>
            <a:r>
              <a:rPr lang="it-IT"/>
              <a:t>2023 Socio-Economic Profile:  Drakenstein Municipality</a:t>
            </a:r>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55351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094CC-8B4C-4221-9583-AFF4860528B7}"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a:t>2023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7318444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A4FB1-4E40-44B5-B59B-5C6E5480CA22}"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a:t>2023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5427300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5269-D5AC-4872-A436-178C59502E5A}"/>
              </a:ext>
            </a:extLst>
          </p:cNvPr>
          <p:cNvSpPr>
            <a:spLocks noGrp="1"/>
          </p:cNvSpPr>
          <p:nvPr>
            <p:ph type="title"/>
          </p:nvPr>
        </p:nvSpPr>
        <p:spPr>
          <a:xfrm>
            <a:off x="471488" y="527224"/>
            <a:ext cx="5915025" cy="1914450"/>
          </a:xfrm>
          <a:prstGeom prst="rect">
            <a:avLst/>
          </a:prstGeom>
        </p:spPr>
        <p:txBody>
          <a:bodyPr/>
          <a:lstStyle>
            <a:lvl1pPr>
              <a:defRPr baseline="0"/>
            </a:lvl1pPr>
          </a:lstStyle>
          <a:p>
            <a:r>
              <a:rPr lang="en-US"/>
              <a:t>Click to edit Master title style</a:t>
            </a:r>
          </a:p>
        </p:txBody>
      </p:sp>
    </p:spTree>
    <p:extLst>
      <p:ext uri="{BB962C8B-B14F-4D97-AF65-F5344CB8AC3E}">
        <p14:creationId xmlns:p14="http://schemas.microsoft.com/office/powerpoint/2010/main" val="384613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s Layout">
    <p:spTree>
      <p:nvGrpSpPr>
        <p:cNvPr id="1" name=""/>
        <p:cNvGrpSpPr/>
        <p:nvPr/>
      </p:nvGrpSpPr>
      <p:grpSpPr>
        <a:xfrm>
          <a:off x="0" y="0"/>
          <a:ext cx="0" cy="0"/>
          <a:chOff x="0" y="0"/>
          <a:chExt cx="0" cy="0"/>
        </a:xfrm>
      </p:grpSpPr>
      <p:sp>
        <p:nvSpPr>
          <p:cNvPr id="6" name="Rectangle 5"/>
          <p:cNvSpPr/>
          <p:nvPr userDrawn="1"/>
        </p:nvSpPr>
        <p:spPr>
          <a:xfrm>
            <a:off x="188640" y="5876815"/>
            <a:ext cx="1512168" cy="332837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2" name="Rectangle 11"/>
          <p:cNvSpPr/>
          <p:nvPr userDrawn="1"/>
        </p:nvSpPr>
        <p:spPr>
          <a:xfrm>
            <a:off x="1839423" y="5876815"/>
            <a:ext cx="1512168" cy="332837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3" name="Rectangle 12"/>
          <p:cNvSpPr/>
          <p:nvPr userDrawn="1"/>
        </p:nvSpPr>
        <p:spPr>
          <a:xfrm>
            <a:off x="3493350" y="5876815"/>
            <a:ext cx="1512168" cy="332837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4" name="Rectangle 13"/>
          <p:cNvSpPr/>
          <p:nvPr userDrawn="1"/>
        </p:nvSpPr>
        <p:spPr>
          <a:xfrm>
            <a:off x="5147278" y="5876815"/>
            <a:ext cx="1512168" cy="332837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3" name="Text Placeholder 9"/>
          <p:cNvSpPr>
            <a:spLocks noGrp="1"/>
          </p:cNvSpPr>
          <p:nvPr>
            <p:ph type="body" sz="quarter" idx="10" hasCustomPrompt="1"/>
          </p:nvPr>
        </p:nvSpPr>
        <p:spPr>
          <a:xfrm>
            <a:off x="0" y="237811"/>
            <a:ext cx="6858000" cy="1109456"/>
          </a:xfrm>
          <a:prstGeom prst="rect">
            <a:avLst/>
          </a:prstGeom>
        </p:spPr>
        <p:txBody>
          <a:bodyPr anchor="ctr"/>
          <a:lstStyle>
            <a:lvl1pPr marL="0" indent="0" algn="ctr">
              <a:buNone/>
              <a:defRPr sz="3000" b="0" baseline="0">
                <a:solidFill>
                  <a:schemeClr val="accent1"/>
                </a:solidFill>
                <a:latin typeface="+mj-lt"/>
                <a:cs typeface="Arial" pitchFamily="34" charset="0"/>
              </a:defRPr>
            </a:lvl1pPr>
          </a:lstStyle>
          <a:p>
            <a:pPr lvl="0"/>
            <a:r>
              <a:rPr lang="en-US" altLang="ko-KR" dirty="0"/>
              <a:t>IMAGES &amp; CONTENTS</a:t>
            </a:r>
          </a:p>
        </p:txBody>
      </p:sp>
      <p:sp>
        <p:nvSpPr>
          <p:cNvPr id="4" name="Text Placeholder 9"/>
          <p:cNvSpPr>
            <a:spLocks noGrp="1"/>
          </p:cNvSpPr>
          <p:nvPr>
            <p:ph type="body" sz="quarter" idx="11" hasCustomPrompt="1"/>
          </p:nvPr>
        </p:nvSpPr>
        <p:spPr>
          <a:xfrm>
            <a:off x="0" y="1347272"/>
            <a:ext cx="6858000" cy="554729"/>
          </a:xfrm>
          <a:prstGeom prst="rect">
            <a:avLst/>
          </a:prstGeom>
        </p:spPr>
        <p:txBody>
          <a:bodyPr anchor="ctr"/>
          <a:lstStyle>
            <a:lvl1pPr marL="0" indent="0" algn="ctr">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sp>
        <p:nvSpPr>
          <p:cNvPr id="7" name="Picture Placeholder 2"/>
          <p:cNvSpPr>
            <a:spLocks noGrp="1"/>
          </p:cNvSpPr>
          <p:nvPr>
            <p:ph type="pic" idx="1" hasCustomPrompt="1"/>
          </p:nvPr>
        </p:nvSpPr>
        <p:spPr>
          <a:xfrm>
            <a:off x="188640" y="2436067"/>
            <a:ext cx="1512168" cy="3397333"/>
          </a:xfrm>
          <a:prstGeom prst="rect">
            <a:avLst/>
          </a:prstGeom>
          <a:solidFill>
            <a:schemeClr val="bg1">
              <a:lumMod val="95000"/>
            </a:schemeClr>
          </a:solidFill>
          <a:effectLst>
            <a:outerShdw blurRad="50800" dist="38100" dir="8100000" algn="tr" rotWithShape="0">
              <a:prstClr val="black">
                <a:alpha val="40000"/>
              </a:prstClr>
            </a:outerShdw>
          </a:effectLst>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1839423" y="2448647"/>
            <a:ext cx="1512168" cy="3397333"/>
          </a:xfrm>
          <a:prstGeom prst="rect">
            <a:avLst/>
          </a:prstGeom>
          <a:solidFill>
            <a:schemeClr val="bg1">
              <a:lumMod val="95000"/>
            </a:schemeClr>
          </a:solidFill>
          <a:effectLst>
            <a:outerShdw blurRad="50800" dist="38100" dir="8100000" algn="tr" rotWithShape="0">
              <a:prstClr val="black">
                <a:alpha val="40000"/>
              </a:prstClr>
            </a:outerShdw>
          </a:effectLst>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3493350" y="2461228"/>
            <a:ext cx="1512168" cy="3397333"/>
          </a:xfrm>
          <a:prstGeom prst="rect">
            <a:avLst/>
          </a:prstGeom>
          <a:solidFill>
            <a:schemeClr val="bg1">
              <a:lumMod val="95000"/>
            </a:schemeClr>
          </a:solidFill>
          <a:effectLst>
            <a:outerShdw blurRad="50800" dist="38100" dir="8100000" algn="tr" rotWithShape="0">
              <a:prstClr val="black">
                <a:alpha val="40000"/>
              </a:prstClr>
            </a:outerShdw>
          </a:effectLst>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5147278" y="2473809"/>
            <a:ext cx="1512168" cy="3397333"/>
          </a:xfrm>
          <a:prstGeom prst="rect">
            <a:avLst/>
          </a:prstGeom>
          <a:solidFill>
            <a:schemeClr val="bg1">
              <a:lumMod val="95000"/>
            </a:schemeClr>
          </a:solidFill>
          <a:effectLst>
            <a:outerShdw blurRad="50800" dist="38100" dir="8100000" algn="tr" rotWithShape="0">
              <a:prstClr val="black">
                <a:alpha val="40000"/>
              </a:prstClr>
            </a:outerShdw>
          </a:effectLst>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0795245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ED1986-D55D-40B8-8698-68A62D699CC8}"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dirty="0"/>
              <a:t>2023/24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972338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6F54EA-F9B0-4FE2-907D-EA4E3391A7DC}"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dirty="0"/>
              <a:t>2023/24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4254225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0A9AE-BE60-45E2-83B9-10165D468A22}"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dirty="0"/>
              <a:t>2023/24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8379003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04018F-D3C9-4B4D-A822-BDA5289B8B2E}" type="datetime1">
              <a:rPr lang="en-US" smtClean="0"/>
              <a:t>2/14/2025</a:t>
            </a:fld>
            <a:endParaRPr lang="en-US" dirty="0"/>
          </a:p>
        </p:txBody>
      </p:sp>
      <p:sp>
        <p:nvSpPr>
          <p:cNvPr id="6" name="Footer Placeholder 5"/>
          <p:cNvSpPr>
            <a:spLocks noGrp="1"/>
          </p:cNvSpPr>
          <p:nvPr>
            <p:ph type="ftr" sz="quarter" idx="11"/>
          </p:nvPr>
        </p:nvSpPr>
        <p:spPr/>
        <p:txBody>
          <a:bodyPr/>
          <a:lstStyle/>
          <a:p>
            <a:r>
              <a:rPr lang="it-IT" dirty="0"/>
              <a:t>2023/24 Socio-Economic Profile:  Drakenstein Municipality</a:t>
            </a:r>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41836461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A17FA0-A1A7-41CE-9ACC-4BAC9A6BC606}" type="datetime1">
              <a:rPr lang="en-US" smtClean="0"/>
              <a:t>2/14/2025</a:t>
            </a:fld>
            <a:endParaRPr lang="en-US" dirty="0"/>
          </a:p>
        </p:txBody>
      </p:sp>
      <p:sp>
        <p:nvSpPr>
          <p:cNvPr id="8" name="Footer Placeholder 7"/>
          <p:cNvSpPr>
            <a:spLocks noGrp="1"/>
          </p:cNvSpPr>
          <p:nvPr>
            <p:ph type="ftr" sz="quarter" idx="11"/>
          </p:nvPr>
        </p:nvSpPr>
        <p:spPr/>
        <p:txBody>
          <a:bodyPr/>
          <a:lstStyle/>
          <a:p>
            <a:r>
              <a:rPr lang="it-IT" dirty="0"/>
              <a:t>2023/24 Socio-Economic Profile:  Drakenstein Municipality</a:t>
            </a:r>
            <a:endParaRPr lang="en-US" dirty="0"/>
          </a:p>
        </p:txBody>
      </p:sp>
      <p:sp>
        <p:nvSpPr>
          <p:cNvPr id="9" name="Slide Number Placeholder 8"/>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014400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544BBE-64DC-4173-A946-69BA462104A8}" type="datetime1">
              <a:rPr lang="en-US" smtClean="0"/>
              <a:t>2/14/2025</a:t>
            </a:fld>
            <a:endParaRPr lang="en-US" dirty="0"/>
          </a:p>
        </p:txBody>
      </p:sp>
      <p:sp>
        <p:nvSpPr>
          <p:cNvPr id="4" name="Footer Placeholder 3"/>
          <p:cNvSpPr>
            <a:spLocks noGrp="1"/>
          </p:cNvSpPr>
          <p:nvPr>
            <p:ph type="ftr" sz="quarter" idx="11"/>
          </p:nvPr>
        </p:nvSpPr>
        <p:spPr/>
        <p:txBody>
          <a:bodyPr/>
          <a:lstStyle/>
          <a:p>
            <a:r>
              <a:rPr lang="it-IT" dirty="0"/>
              <a:t>2023/24 Socio-Economic Profile:  Drakenstein Municipality</a:t>
            </a:r>
            <a:endParaRPr lang="en-US" dirty="0"/>
          </a:p>
        </p:txBody>
      </p:sp>
      <p:sp>
        <p:nvSpPr>
          <p:cNvPr id="5" name="Slide Number Placeholder 4"/>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0032865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73558-6413-4D26-A0CD-919F5DBE1110}" type="datetime1">
              <a:rPr lang="en-US" smtClean="0"/>
              <a:t>2/14/2025</a:t>
            </a:fld>
            <a:endParaRPr lang="en-US" dirty="0"/>
          </a:p>
        </p:txBody>
      </p:sp>
      <p:sp>
        <p:nvSpPr>
          <p:cNvPr id="3" name="Footer Placeholder 2"/>
          <p:cNvSpPr>
            <a:spLocks noGrp="1"/>
          </p:cNvSpPr>
          <p:nvPr>
            <p:ph type="ftr" sz="quarter" idx="11"/>
          </p:nvPr>
        </p:nvSpPr>
        <p:spPr/>
        <p:txBody>
          <a:bodyPr/>
          <a:lstStyle/>
          <a:p>
            <a:r>
              <a:rPr lang="it-IT" dirty="0"/>
              <a:t>2023/24 Socio-Economic Profile:  Drakenstein Municipality</a:t>
            </a:r>
            <a:endParaRPr lang="en-US" dirty="0"/>
          </a:p>
        </p:txBody>
      </p:sp>
      <p:sp>
        <p:nvSpPr>
          <p:cNvPr id="4" name="Slide Number Placeholder 3"/>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9488715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EC0E51-937B-4FE8-9ECE-A5CEBE56F3AC}" type="datetime1">
              <a:rPr lang="en-US" smtClean="0"/>
              <a:t>2/14/2025</a:t>
            </a:fld>
            <a:endParaRPr lang="en-US" dirty="0"/>
          </a:p>
        </p:txBody>
      </p:sp>
      <p:sp>
        <p:nvSpPr>
          <p:cNvPr id="6" name="Footer Placeholder 5"/>
          <p:cNvSpPr>
            <a:spLocks noGrp="1"/>
          </p:cNvSpPr>
          <p:nvPr>
            <p:ph type="ftr" sz="quarter" idx="11"/>
          </p:nvPr>
        </p:nvSpPr>
        <p:spPr/>
        <p:txBody>
          <a:bodyPr/>
          <a:lstStyle/>
          <a:p>
            <a:r>
              <a:rPr lang="it-IT" dirty="0"/>
              <a:t>2023/24 Socio-Economic Profile:  Drakenstein Municipality</a:t>
            </a:r>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1317850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161E837-A471-4AA3-8816-57534EF0939D}" type="datetime1">
              <a:rPr lang="en-US" smtClean="0"/>
              <a:t>2/14/2025</a:t>
            </a:fld>
            <a:endParaRPr lang="en-US" dirty="0"/>
          </a:p>
        </p:txBody>
      </p:sp>
      <p:sp>
        <p:nvSpPr>
          <p:cNvPr id="6" name="Footer Placeholder 5"/>
          <p:cNvSpPr>
            <a:spLocks noGrp="1"/>
          </p:cNvSpPr>
          <p:nvPr>
            <p:ph type="ftr" sz="quarter" idx="11"/>
          </p:nvPr>
        </p:nvSpPr>
        <p:spPr/>
        <p:txBody>
          <a:bodyPr/>
          <a:lstStyle/>
          <a:p>
            <a:r>
              <a:rPr lang="it-IT" dirty="0"/>
              <a:t>2023/24 Socio-Economic Profile:  Drakenstein Municipality</a:t>
            </a:r>
            <a:endParaRPr lang="en-US" dirty="0"/>
          </a:p>
        </p:txBody>
      </p:sp>
      <p:sp>
        <p:nvSpPr>
          <p:cNvPr id="7" name="Slide Number Placeholder 6"/>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280877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094CC-8B4C-4221-9583-AFF4860528B7}"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dirty="0"/>
              <a:t>2023/24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95307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s Layout">
    <p:spTree>
      <p:nvGrpSpPr>
        <p:cNvPr id="1" name=""/>
        <p:cNvGrpSpPr/>
        <p:nvPr/>
      </p:nvGrpSpPr>
      <p:grpSpPr>
        <a:xfrm>
          <a:off x="0" y="0"/>
          <a:ext cx="0" cy="0"/>
          <a:chOff x="0" y="0"/>
          <a:chExt cx="0" cy="0"/>
        </a:xfrm>
      </p:grpSpPr>
      <p:sp>
        <p:nvSpPr>
          <p:cNvPr id="2" name="Rectangle 1"/>
          <p:cNvSpPr/>
          <p:nvPr userDrawn="1"/>
        </p:nvSpPr>
        <p:spPr>
          <a:xfrm>
            <a:off x="1646802" y="2111118"/>
            <a:ext cx="4806534" cy="93848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9" name="Rectangle 8"/>
          <p:cNvSpPr/>
          <p:nvPr userDrawn="1"/>
        </p:nvSpPr>
        <p:spPr>
          <a:xfrm>
            <a:off x="1646802" y="3236723"/>
            <a:ext cx="4455000" cy="93848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0" name="Rectangle 9"/>
          <p:cNvSpPr/>
          <p:nvPr userDrawn="1"/>
        </p:nvSpPr>
        <p:spPr>
          <a:xfrm>
            <a:off x="1646802" y="4362328"/>
            <a:ext cx="4104000" cy="938480"/>
          </a:xfrm>
          <a:prstGeom prst="rect">
            <a:avLst/>
          </a:prstGeom>
          <a:gradFill flip="none" rotWithShape="1">
            <a:gsLst>
              <a:gs pos="0">
                <a:schemeClr val="bg1">
                  <a:lumMod val="87000"/>
                </a:schemeClr>
              </a:gs>
              <a:gs pos="100000">
                <a:schemeClr val="bg1"/>
              </a:gs>
            </a:gsLst>
            <a:lin ang="8100000" scaled="1"/>
            <a:tileRect/>
          </a:gra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3" name="Text Placeholder 9"/>
          <p:cNvSpPr>
            <a:spLocks noGrp="1"/>
          </p:cNvSpPr>
          <p:nvPr>
            <p:ph type="body" sz="quarter" idx="10" hasCustomPrompt="1"/>
          </p:nvPr>
        </p:nvSpPr>
        <p:spPr>
          <a:xfrm>
            <a:off x="2240868" y="237811"/>
            <a:ext cx="4617132" cy="1109456"/>
          </a:xfrm>
          <a:prstGeom prst="rect">
            <a:avLst/>
          </a:prstGeom>
        </p:spPr>
        <p:txBody>
          <a:bodyPr anchor="ctr"/>
          <a:lstStyle>
            <a:lvl1pPr marL="0" indent="0" algn="l">
              <a:buNone/>
              <a:defRPr sz="3000" b="0" baseline="0">
                <a:solidFill>
                  <a:schemeClr val="accent1"/>
                </a:solidFill>
                <a:latin typeface="+mj-lt"/>
                <a:cs typeface="Arial" pitchFamily="34" charset="0"/>
              </a:defRPr>
            </a:lvl1pPr>
          </a:lstStyle>
          <a:p>
            <a:pPr lvl="0"/>
            <a:r>
              <a:rPr lang="en-US" altLang="ko-KR" dirty="0"/>
              <a:t>IMAGES &amp; CONTENTS</a:t>
            </a:r>
          </a:p>
        </p:txBody>
      </p:sp>
      <p:sp>
        <p:nvSpPr>
          <p:cNvPr id="4" name="Text Placeholder 9"/>
          <p:cNvSpPr>
            <a:spLocks noGrp="1"/>
          </p:cNvSpPr>
          <p:nvPr>
            <p:ph type="body" sz="quarter" idx="11" hasCustomPrompt="1"/>
          </p:nvPr>
        </p:nvSpPr>
        <p:spPr>
          <a:xfrm>
            <a:off x="2240868" y="1347272"/>
            <a:ext cx="4617132" cy="554729"/>
          </a:xfrm>
          <a:prstGeom prst="rect">
            <a:avLst/>
          </a:prstGeom>
        </p:spPr>
        <p:txBody>
          <a:bodyPr anchor="ctr"/>
          <a:lstStyle>
            <a:lvl1pPr marL="0" indent="0" algn="l">
              <a:buNone/>
              <a:defRPr sz="1050" b="0" baseline="0">
                <a:solidFill>
                  <a:schemeClr val="accent1"/>
                </a:solidFill>
                <a:latin typeface="+mn-lt"/>
                <a:cs typeface="Arial" pitchFamily="34" charset="0"/>
              </a:defRPr>
            </a:lvl1pPr>
          </a:lstStyle>
          <a:p>
            <a:pPr lvl="0"/>
            <a:r>
              <a:rPr lang="en-US" altLang="ko-KR" dirty="0"/>
              <a:t>Insert the title of your subtitle Here</a:t>
            </a:r>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700000">
            <a:off x="169253" y="1249069"/>
            <a:ext cx="2181132" cy="6782616"/>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rot="20700000">
            <a:off x="652974" y="1515175"/>
            <a:ext cx="1257902" cy="4989618"/>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688113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A4FB1-4E40-44B5-B59B-5C6E5480CA22}" type="datetime1">
              <a:rPr lang="en-US" smtClean="0"/>
              <a:t>2/14/2025</a:t>
            </a:fld>
            <a:endParaRPr lang="en-US" dirty="0"/>
          </a:p>
        </p:txBody>
      </p:sp>
      <p:sp>
        <p:nvSpPr>
          <p:cNvPr id="5" name="Footer Placeholder 4"/>
          <p:cNvSpPr>
            <a:spLocks noGrp="1"/>
          </p:cNvSpPr>
          <p:nvPr>
            <p:ph type="ftr" sz="quarter" idx="11"/>
          </p:nvPr>
        </p:nvSpPr>
        <p:spPr/>
        <p:txBody>
          <a:bodyPr/>
          <a:lstStyle/>
          <a:p>
            <a:r>
              <a:rPr lang="it-IT" dirty="0"/>
              <a:t>2023/24 Socio-Economic Profile:  Drakenstein Municipality</a:t>
            </a:r>
            <a:endParaRPr lang="en-US" dirty="0"/>
          </a:p>
        </p:txBody>
      </p:sp>
      <p:sp>
        <p:nvSpPr>
          <p:cNvPr id="6" name="Slide Number Placeholder 5"/>
          <p:cNvSpPr>
            <a:spLocks noGrp="1"/>
          </p:cNvSpPr>
          <p:nvPr>
            <p:ph type="sldNum" sz="quarter" idx="12"/>
          </p:nvPr>
        </p:nvSpPr>
        <p:spPr/>
        <p:txBody>
          <a:bodyPr/>
          <a:lstStyle/>
          <a:p>
            <a:fld id="{C1393060-607D-4319-A8A6-4AE33465D3FF}" type="slidenum">
              <a:rPr lang="en-US" smtClean="0"/>
              <a:t>‹#›</a:t>
            </a:fld>
            <a:endParaRPr lang="en-US" dirty="0"/>
          </a:p>
        </p:txBody>
      </p:sp>
    </p:spTree>
    <p:extLst>
      <p:ext uri="{BB962C8B-B14F-4D97-AF65-F5344CB8AC3E}">
        <p14:creationId xmlns:p14="http://schemas.microsoft.com/office/powerpoint/2010/main" val="36724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Images Layout">
    <p:spTree>
      <p:nvGrpSpPr>
        <p:cNvPr id="1" name=""/>
        <p:cNvGrpSpPr/>
        <p:nvPr/>
      </p:nvGrpSpPr>
      <p:grpSpPr>
        <a:xfrm>
          <a:off x="0" y="0"/>
          <a:ext cx="0" cy="0"/>
          <a:chOff x="0" y="0"/>
          <a:chExt cx="0" cy="0"/>
        </a:xfrm>
      </p:grpSpPr>
      <p:pic>
        <p:nvPicPr>
          <p:cNvPr id="6"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4784" y="792538"/>
            <a:ext cx="1998222" cy="5116222"/>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4" hasCustomPrompt="1"/>
          </p:nvPr>
        </p:nvSpPr>
        <p:spPr>
          <a:xfrm>
            <a:off x="1557128" y="1005241"/>
            <a:ext cx="1835748" cy="320150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pic>
        <p:nvPicPr>
          <p:cNvPr id="8"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0783" y="4601614"/>
            <a:ext cx="1998222" cy="5116222"/>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5" hasCustomPrompt="1"/>
          </p:nvPr>
        </p:nvSpPr>
        <p:spPr>
          <a:xfrm>
            <a:off x="4563126" y="4814319"/>
            <a:ext cx="1835748" cy="320150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872" indent="0">
              <a:buNone/>
              <a:defRPr sz="2100"/>
            </a:lvl2pPr>
            <a:lvl3pPr marL="685747" indent="0">
              <a:buNone/>
              <a:defRPr sz="1800"/>
            </a:lvl3pPr>
            <a:lvl4pPr marL="1028621" indent="0">
              <a:buNone/>
              <a:defRPr sz="1500"/>
            </a:lvl4pPr>
            <a:lvl5pPr marL="1371494" indent="0">
              <a:buNone/>
              <a:defRPr sz="1500"/>
            </a:lvl5pPr>
            <a:lvl6pPr marL="1714367" indent="0">
              <a:buNone/>
              <a:defRPr sz="1500"/>
            </a:lvl6pPr>
            <a:lvl7pPr marL="2057241" indent="0">
              <a:buNone/>
              <a:defRPr sz="1500"/>
            </a:lvl7pPr>
            <a:lvl8pPr marL="2400115" indent="0">
              <a:buNone/>
              <a:defRPr sz="1500"/>
            </a:lvl8pPr>
            <a:lvl9pPr marL="274298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944054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186864" y="4443"/>
            <a:ext cx="4328238" cy="892106"/>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342900" y="2311405"/>
            <a:ext cx="6172200" cy="653750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Rectangle 14"/>
          <p:cNvSpPr/>
          <p:nvPr/>
        </p:nvSpPr>
        <p:spPr>
          <a:xfrm rot="5400000">
            <a:off x="6487696" y="8479622"/>
            <a:ext cx="1114408" cy="196208"/>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dirty="0">
                <a:solidFill>
                  <a:prstClr val="black"/>
                </a:solidFill>
              </a:rPr>
              <a:t>© Copyright Showeet.com</a:t>
            </a:r>
          </a:p>
        </p:txBody>
      </p:sp>
    </p:spTree>
    <p:extLst>
      <p:ext uri="{BB962C8B-B14F-4D97-AF65-F5344CB8AC3E}">
        <p14:creationId xmlns:p14="http://schemas.microsoft.com/office/powerpoint/2010/main" val="3135862297"/>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r" defTabSz="514310" rtl="0" eaLnBrk="1" latinLnBrk="0" hangingPunct="1">
        <a:spcBef>
          <a:spcPct val="0"/>
        </a:spcBef>
        <a:buNone/>
        <a:defRPr sz="1800" b="1" kern="1200" cap="small" normalizeH="0" baseline="0">
          <a:solidFill>
            <a:schemeClr val="accent1"/>
          </a:solidFill>
          <a:latin typeface="+mj-lt"/>
          <a:ea typeface="+mj-ea"/>
          <a:cs typeface="+mj-cs"/>
        </a:defRPr>
      </a:lvl1pPr>
    </p:titleStyle>
    <p:bodyStyle>
      <a:lvl1pPr marL="192866" indent="-192866" algn="l" defTabSz="51431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7878" indent="-160722" algn="l" defTabSz="514310" rtl="0" eaLnBrk="1" latinLnBrk="0" hangingPunct="1">
        <a:spcBef>
          <a:spcPct val="20000"/>
        </a:spcBef>
        <a:buFont typeface="Arial" pitchFamily="34" charset="0"/>
        <a:buChar char="–"/>
        <a:defRPr sz="1575" kern="1200">
          <a:solidFill>
            <a:schemeClr val="tx1"/>
          </a:solidFill>
          <a:latin typeface="+mn-lt"/>
          <a:ea typeface="+mn-ea"/>
          <a:cs typeface="+mn-cs"/>
        </a:defRPr>
      </a:lvl2pPr>
      <a:lvl3pPr marL="642888" indent="-128577" algn="l" defTabSz="51431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900043" indent="-128577" algn="l" defTabSz="514310"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1157198" indent="-128577" algn="l" defTabSz="514310"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1414353" indent="-128577" algn="l" defTabSz="51431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09" indent="-128577" algn="l" defTabSz="51431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663" indent="-128577" algn="l" defTabSz="51431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819" indent="-128577" algn="l" defTabSz="51431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fr-FR"/>
      </a:defPPr>
      <a:lvl1pPr marL="0" algn="l" defTabSz="514310" rtl="0" eaLnBrk="1" latinLnBrk="0" hangingPunct="1">
        <a:defRPr sz="1013" kern="1200">
          <a:solidFill>
            <a:schemeClr val="tx1"/>
          </a:solidFill>
          <a:latin typeface="+mn-lt"/>
          <a:ea typeface="+mn-ea"/>
          <a:cs typeface="+mn-cs"/>
        </a:defRPr>
      </a:lvl1pPr>
      <a:lvl2pPr marL="257155" algn="l" defTabSz="514310" rtl="0" eaLnBrk="1" latinLnBrk="0" hangingPunct="1">
        <a:defRPr sz="1013" kern="1200">
          <a:solidFill>
            <a:schemeClr val="tx1"/>
          </a:solidFill>
          <a:latin typeface="+mn-lt"/>
          <a:ea typeface="+mn-ea"/>
          <a:cs typeface="+mn-cs"/>
        </a:defRPr>
      </a:lvl2pPr>
      <a:lvl3pPr marL="514310" algn="l" defTabSz="514310" rtl="0" eaLnBrk="1" latinLnBrk="0" hangingPunct="1">
        <a:defRPr sz="1013" kern="1200">
          <a:solidFill>
            <a:schemeClr val="tx1"/>
          </a:solidFill>
          <a:latin typeface="+mn-lt"/>
          <a:ea typeface="+mn-ea"/>
          <a:cs typeface="+mn-cs"/>
        </a:defRPr>
      </a:lvl3pPr>
      <a:lvl4pPr marL="771465" algn="l" defTabSz="514310" rtl="0" eaLnBrk="1" latinLnBrk="0" hangingPunct="1">
        <a:defRPr sz="1013" kern="1200">
          <a:solidFill>
            <a:schemeClr val="tx1"/>
          </a:solidFill>
          <a:latin typeface="+mn-lt"/>
          <a:ea typeface="+mn-ea"/>
          <a:cs typeface="+mn-cs"/>
        </a:defRPr>
      </a:lvl4pPr>
      <a:lvl5pPr marL="1028621" algn="l" defTabSz="514310" rtl="0" eaLnBrk="1" latinLnBrk="0" hangingPunct="1">
        <a:defRPr sz="1013" kern="1200">
          <a:solidFill>
            <a:schemeClr val="tx1"/>
          </a:solidFill>
          <a:latin typeface="+mn-lt"/>
          <a:ea typeface="+mn-ea"/>
          <a:cs typeface="+mn-cs"/>
        </a:defRPr>
      </a:lvl5pPr>
      <a:lvl6pPr marL="1285775" algn="l" defTabSz="514310" rtl="0" eaLnBrk="1" latinLnBrk="0" hangingPunct="1">
        <a:defRPr sz="1013" kern="1200">
          <a:solidFill>
            <a:schemeClr val="tx1"/>
          </a:solidFill>
          <a:latin typeface="+mn-lt"/>
          <a:ea typeface="+mn-ea"/>
          <a:cs typeface="+mn-cs"/>
        </a:defRPr>
      </a:lvl6pPr>
      <a:lvl7pPr marL="1542931" algn="l" defTabSz="514310" rtl="0" eaLnBrk="1" latinLnBrk="0" hangingPunct="1">
        <a:defRPr sz="1013" kern="1200">
          <a:solidFill>
            <a:schemeClr val="tx1"/>
          </a:solidFill>
          <a:latin typeface="+mn-lt"/>
          <a:ea typeface="+mn-ea"/>
          <a:cs typeface="+mn-cs"/>
        </a:defRPr>
      </a:lvl7pPr>
      <a:lvl8pPr marL="1800085" algn="l" defTabSz="514310" rtl="0" eaLnBrk="1" latinLnBrk="0" hangingPunct="1">
        <a:defRPr sz="1013" kern="1200">
          <a:solidFill>
            <a:schemeClr val="tx1"/>
          </a:solidFill>
          <a:latin typeface="+mn-lt"/>
          <a:ea typeface="+mn-ea"/>
          <a:cs typeface="+mn-cs"/>
        </a:defRPr>
      </a:lvl8pPr>
      <a:lvl9pPr marL="2057241" algn="l" defTabSz="51431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852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hdr="0" dt="0"/>
  <p:txStyles>
    <p:titleStyle>
      <a:lvl1pPr algn="ctr" defTabSz="685747" rtl="0" eaLnBrk="1" latinLnBrk="1" hangingPunct="1">
        <a:spcBef>
          <a:spcPct val="0"/>
        </a:spcBef>
        <a:buNone/>
        <a:defRPr sz="3300" kern="1200">
          <a:solidFill>
            <a:schemeClr val="tx1"/>
          </a:solidFill>
          <a:latin typeface="+mj-lt"/>
          <a:ea typeface="+mj-ea"/>
          <a:cs typeface="+mj-cs"/>
        </a:defRPr>
      </a:lvl1pPr>
    </p:titleStyle>
    <p:bodyStyle>
      <a:lvl1pPr marL="257155" indent="-257155" algn="l" defTabSz="685747"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169" indent="-214296" algn="l" defTabSz="685747"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184" indent="-171437" algn="l" defTabSz="685747"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058"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2931"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804"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677"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550"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424"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747" rtl="0" eaLnBrk="1" latinLnBrk="1" hangingPunct="1">
        <a:defRPr sz="1350" kern="1200">
          <a:solidFill>
            <a:schemeClr val="tx1"/>
          </a:solidFill>
          <a:latin typeface="+mn-lt"/>
          <a:ea typeface="+mn-ea"/>
          <a:cs typeface="+mn-cs"/>
        </a:defRPr>
      </a:lvl1pPr>
      <a:lvl2pPr marL="342872" algn="l" defTabSz="685747" rtl="0" eaLnBrk="1" latinLnBrk="1" hangingPunct="1">
        <a:defRPr sz="1350" kern="1200">
          <a:solidFill>
            <a:schemeClr val="tx1"/>
          </a:solidFill>
          <a:latin typeface="+mn-lt"/>
          <a:ea typeface="+mn-ea"/>
          <a:cs typeface="+mn-cs"/>
        </a:defRPr>
      </a:lvl2pPr>
      <a:lvl3pPr marL="685747" algn="l" defTabSz="685747" rtl="0" eaLnBrk="1" latinLnBrk="1" hangingPunct="1">
        <a:defRPr sz="1350" kern="1200">
          <a:solidFill>
            <a:schemeClr val="tx1"/>
          </a:solidFill>
          <a:latin typeface="+mn-lt"/>
          <a:ea typeface="+mn-ea"/>
          <a:cs typeface="+mn-cs"/>
        </a:defRPr>
      </a:lvl3pPr>
      <a:lvl4pPr marL="1028621" algn="l" defTabSz="685747" rtl="0" eaLnBrk="1" latinLnBrk="1" hangingPunct="1">
        <a:defRPr sz="1350" kern="1200">
          <a:solidFill>
            <a:schemeClr val="tx1"/>
          </a:solidFill>
          <a:latin typeface="+mn-lt"/>
          <a:ea typeface="+mn-ea"/>
          <a:cs typeface="+mn-cs"/>
        </a:defRPr>
      </a:lvl4pPr>
      <a:lvl5pPr marL="1371494" algn="l" defTabSz="685747" rtl="0" eaLnBrk="1" latinLnBrk="1" hangingPunct="1">
        <a:defRPr sz="1350" kern="1200">
          <a:solidFill>
            <a:schemeClr val="tx1"/>
          </a:solidFill>
          <a:latin typeface="+mn-lt"/>
          <a:ea typeface="+mn-ea"/>
          <a:cs typeface="+mn-cs"/>
        </a:defRPr>
      </a:lvl5pPr>
      <a:lvl6pPr marL="1714367" algn="l" defTabSz="685747" rtl="0" eaLnBrk="1" latinLnBrk="1" hangingPunct="1">
        <a:defRPr sz="1350" kern="1200">
          <a:solidFill>
            <a:schemeClr val="tx1"/>
          </a:solidFill>
          <a:latin typeface="+mn-lt"/>
          <a:ea typeface="+mn-ea"/>
          <a:cs typeface="+mn-cs"/>
        </a:defRPr>
      </a:lvl6pPr>
      <a:lvl7pPr marL="2057241" algn="l" defTabSz="685747" rtl="0" eaLnBrk="1" latinLnBrk="1" hangingPunct="1">
        <a:defRPr sz="1350" kern="1200">
          <a:solidFill>
            <a:schemeClr val="tx1"/>
          </a:solidFill>
          <a:latin typeface="+mn-lt"/>
          <a:ea typeface="+mn-ea"/>
          <a:cs typeface="+mn-cs"/>
        </a:defRPr>
      </a:lvl7pPr>
      <a:lvl8pPr marL="2400115" algn="l" defTabSz="685747" rtl="0" eaLnBrk="1" latinLnBrk="1" hangingPunct="1">
        <a:defRPr sz="1350" kern="1200">
          <a:solidFill>
            <a:schemeClr val="tx1"/>
          </a:solidFill>
          <a:latin typeface="+mn-lt"/>
          <a:ea typeface="+mn-ea"/>
          <a:cs typeface="+mn-cs"/>
        </a:defRPr>
      </a:lvl8pPr>
      <a:lvl9pPr marL="2742987" algn="l" defTabSz="685747"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D955A3-EA2E-46F4-B126-6AFF345AB729}" type="datetime1">
              <a:rPr lang="en-US" smtClean="0"/>
              <a:t>2/14/2025</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it-IT"/>
              <a:t>2023 Socio-Economic Profile:  Drakenstein Municipality</a:t>
            </a:r>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1393060-607D-4319-A8A6-4AE33465D3FF}" type="slidenum">
              <a:rPr lang="en-US" smtClean="0"/>
              <a:t>‹#›</a:t>
            </a:fld>
            <a:endParaRPr lang="en-US" dirty="0"/>
          </a:p>
        </p:txBody>
      </p:sp>
    </p:spTree>
    <p:extLst>
      <p:ext uri="{BB962C8B-B14F-4D97-AF65-F5344CB8AC3E}">
        <p14:creationId xmlns:p14="http://schemas.microsoft.com/office/powerpoint/2010/main" val="342357021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77484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Lst>
  <p:txStyles>
    <p:titleStyle>
      <a:lvl1pPr algn="ctr" defTabSz="685747" rtl="0" eaLnBrk="1" latinLnBrk="1" hangingPunct="1">
        <a:spcBef>
          <a:spcPct val="0"/>
        </a:spcBef>
        <a:buNone/>
        <a:defRPr sz="3300" kern="1200">
          <a:solidFill>
            <a:schemeClr val="tx1"/>
          </a:solidFill>
          <a:latin typeface="+mj-lt"/>
          <a:ea typeface="+mj-ea"/>
          <a:cs typeface="+mj-cs"/>
        </a:defRPr>
      </a:lvl1pPr>
    </p:titleStyle>
    <p:bodyStyle>
      <a:lvl1pPr marL="257155" indent="-257155" algn="l" defTabSz="685747"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169" indent="-214296" algn="l" defTabSz="685747"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184" indent="-171437" algn="l" defTabSz="685747"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058"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2931"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804"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677"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550"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424" indent="-171437" algn="l" defTabSz="685747"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747" rtl="0" eaLnBrk="1" latinLnBrk="1" hangingPunct="1">
        <a:defRPr sz="1350" kern="1200">
          <a:solidFill>
            <a:schemeClr val="tx1"/>
          </a:solidFill>
          <a:latin typeface="+mn-lt"/>
          <a:ea typeface="+mn-ea"/>
          <a:cs typeface="+mn-cs"/>
        </a:defRPr>
      </a:lvl1pPr>
      <a:lvl2pPr marL="342872" algn="l" defTabSz="685747" rtl="0" eaLnBrk="1" latinLnBrk="1" hangingPunct="1">
        <a:defRPr sz="1350" kern="1200">
          <a:solidFill>
            <a:schemeClr val="tx1"/>
          </a:solidFill>
          <a:latin typeface="+mn-lt"/>
          <a:ea typeface="+mn-ea"/>
          <a:cs typeface="+mn-cs"/>
        </a:defRPr>
      </a:lvl2pPr>
      <a:lvl3pPr marL="685747" algn="l" defTabSz="685747" rtl="0" eaLnBrk="1" latinLnBrk="1" hangingPunct="1">
        <a:defRPr sz="1350" kern="1200">
          <a:solidFill>
            <a:schemeClr val="tx1"/>
          </a:solidFill>
          <a:latin typeface="+mn-lt"/>
          <a:ea typeface="+mn-ea"/>
          <a:cs typeface="+mn-cs"/>
        </a:defRPr>
      </a:lvl3pPr>
      <a:lvl4pPr marL="1028621" algn="l" defTabSz="685747" rtl="0" eaLnBrk="1" latinLnBrk="1" hangingPunct="1">
        <a:defRPr sz="1350" kern="1200">
          <a:solidFill>
            <a:schemeClr val="tx1"/>
          </a:solidFill>
          <a:latin typeface="+mn-lt"/>
          <a:ea typeface="+mn-ea"/>
          <a:cs typeface="+mn-cs"/>
        </a:defRPr>
      </a:lvl4pPr>
      <a:lvl5pPr marL="1371494" algn="l" defTabSz="685747" rtl="0" eaLnBrk="1" latinLnBrk="1" hangingPunct="1">
        <a:defRPr sz="1350" kern="1200">
          <a:solidFill>
            <a:schemeClr val="tx1"/>
          </a:solidFill>
          <a:latin typeface="+mn-lt"/>
          <a:ea typeface="+mn-ea"/>
          <a:cs typeface="+mn-cs"/>
        </a:defRPr>
      </a:lvl5pPr>
      <a:lvl6pPr marL="1714367" algn="l" defTabSz="685747" rtl="0" eaLnBrk="1" latinLnBrk="1" hangingPunct="1">
        <a:defRPr sz="1350" kern="1200">
          <a:solidFill>
            <a:schemeClr val="tx1"/>
          </a:solidFill>
          <a:latin typeface="+mn-lt"/>
          <a:ea typeface="+mn-ea"/>
          <a:cs typeface="+mn-cs"/>
        </a:defRPr>
      </a:lvl6pPr>
      <a:lvl7pPr marL="2057241" algn="l" defTabSz="685747" rtl="0" eaLnBrk="1" latinLnBrk="1" hangingPunct="1">
        <a:defRPr sz="1350" kern="1200">
          <a:solidFill>
            <a:schemeClr val="tx1"/>
          </a:solidFill>
          <a:latin typeface="+mn-lt"/>
          <a:ea typeface="+mn-ea"/>
          <a:cs typeface="+mn-cs"/>
        </a:defRPr>
      </a:lvl7pPr>
      <a:lvl8pPr marL="2400115" algn="l" defTabSz="685747" rtl="0" eaLnBrk="1" latinLnBrk="1" hangingPunct="1">
        <a:defRPr sz="1350" kern="1200">
          <a:solidFill>
            <a:schemeClr val="tx1"/>
          </a:solidFill>
          <a:latin typeface="+mn-lt"/>
          <a:ea typeface="+mn-ea"/>
          <a:cs typeface="+mn-cs"/>
        </a:defRPr>
      </a:lvl8pPr>
      <a:lvl9pPr marL="2742987" algn="l" defTabSz="685747" rtl="0" eaLnBrk="1" latinLnBrk="1"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506D54F-8DF0-4AF2-8F05-887B034B5AEB}" type="datetimeFigureOut">
              <a:rPr lang="en-US" smtClean="0"/>
              <a:t>2/14/2025</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1393060-607D-4319-A8A6-4AE33465D3FF}" type="slidenum">
              <a:rPr lang="en-US" smtClean="0"/>
              <a:t>‹#›</a:t>
            </a:fld>
            <a:endParaRPr lang="en-US" dirty="0"/>
          </a:p>
        </p:txBody>
      </p:sp>
    </p:spTree>
    <p:extLst>
      <p:ext uri="{BB962C8B-B14F-4D97-AF65-F5344CB8AC3E}">
        <p14:creationId xmlns:p14="http://schemas.microsoft.com/office/powerpoint/2010/main" val="74863039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D955A3-EA2E-46F4-B126-6AFF345AB729}" type="datetime1">
              <a:rPr lang="en-US" smtClean="0"/>
              <a:t>2/14/2025</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it-IT"/>
              <a:t>2023 Socio-Economic Profile:  Drakenstein Municipality</a:t>
            </a:r>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1393060-607D-4319-A8A6-4AE33465D3FF}" type="slidenum">
              <a:rPr lang="en-US" smtClean="0"/>
              <a:t>‹#›</a:t>
            </a:fld>
            <a:endParaRPr lang="en-US" dirty="0"/>
          </a:p>
        </p:txBody>
      </p:sp>
    </p:spTree>
    <p:extLst>
      <p:ext uri="{BB962C8B-B14F-4D97-AF65-F5344CB8AC3E}">
        <p14:creationId xmlns:p14="http://schemas.microsoft.com/office/powerpoint/2010/main" val="365379378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D955A3-EA2E-46F4-B126-6AFF345AB729}" type="datetime1">
              <a:rPr lang="en-US" smtClean="0"/>
              <a:t>2/14/2025</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it-IT" dirty="0"/>
              <a:t>2023/24 Socio-Economic Profile:  Drakenstein Municipality</a:t>
            </a:r>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1393060-607D-4319-A8A6-4AE33465D3FF}" type="slidenum">
              <a:rPr lang="en-US" smtClean="0"/>
              <a:t>‹#›</a:t>
            </a:fld>
            <a:endParaRPr lang="en-US" dirty="0"/>
          </a:p>
        </p:txBody>
      </p:sp>
    </p:spTree>
    <p:extLst>
      <p:ext uri="{BB962C8B-B14F-4D97-AF65-F5344CB8AC3E}">
        <p14:creationId xmlns:p14="http://schemas.microsoft.com/office/powerpoint/2010/main" val="393221818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image" Target="../media/image78.png"/><Relationship Id="rId7" Type="http://schemas.openxmlformats.org/officeDocument/2006/relationships/chart" Target="../charts/chart15.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image" Target="../media/image80.png"/><Relationship Id="rId4" Type="http://schemas.openxmlformats.org/officeDocument/2006/relationships/image" Target="../media/image7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svg"/><Relationship Id="rId3" Type="http://schemas.openxmlformats.org/officeDocument/2006/relationships/image" Target="../media/image81.png"/><Relationship Id="rId7" Type="http://schemas.openxmlformats.org/officeDocument/2006/relationships/image" Target="../media/image85.svg"/><Relationship Id="rId12" Type="http://schemas.openxmlformats.org/officeDocument/2006/relationships/image" Target="../media/image90.png"/><Relationship Id="rId17" Type="http://schemas.openxmlformats.org/officeDocument/2006/relationships/chart" Target="../charts/chart17.xml"/><Relationship Id="rId2" Type="http://schemas.openxmlformats.org/officeDocument/2006/relationships/notesSlide" Target="../notesSlides/notesSlide5.xml"/><Relationship Id="rId16" Type="http://schemas.openxmlformats.org/officeDocument/2006/relationships/image" Target="../media/image94.png"/><Relationship Id="rId1" Type="http://schemas.openxmlformats.org/officeDocument/2006/relationships/slideLayout" Target="../slideLayouts/slideLayout29.xml"/><Relationship Id="rId6" Type="http://schemas.openxmlformats.org/officeDocument/2006/relationships/image" Target="../media/image84.png"/><Relationship Id="rId11" Type="http://schemas.openxmlformats.org/officeDocument/2006/relationships/image" Target="../media/image89.svg"/><Relationship Id="rId5" Type="http://schemas.openxmlformats.org/officeDocument/2006/relationships/image" Target="../media/image83.png"/><Relationship Id="rId15" Type="http://schemas.openxmlformats.org/officeDocument/2006/relationships/image" Target="../media/image93.sv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svg"/><Relationship Id="rId14" Type="http://schemas.openxmlformats.org/officeDocument/2006/relationships/image" Target="../media/image9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6.xml"/><Relationship Id="rId4" Type="http://schemas.openxmlformats.org/officeDocument/2006/relationships/image" Target="../media/image9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04.png"/><Relationship Id="rId18" Type="http://schemas.openxmlformats.org/officeDocument/2006/relationships/image" Target="../media/image109.svg"/><Relationship Id="rId26" Type="http://schemas.openxmlformats.org/officeDocument/2006/relationships/image" Target="../media/image116.png"/><Relationship Id="rId3" Type="http://schemas.microsoft.com/office/2014/relationships/chartEx" Target="../charts/chartEx1.xml"/><Relationship Id="rId21" Type="http://schemas.openxmlformats.org/officeDocument/2006/relationships/image" Target="../media/image112.png"/><Relationship Id="rId7" Type="http://schemas.openxmlformats.org/officeDocument/2006/relationships/image" Target="../media/image98.png"/><Relationship Id="rId12" Type="http://schemas.openxmlformats.org/officeDocument/2006/relationships/image" Target="../media/image103.svg"/><Relationship Id="rId17" Type="http://schemas.openxmlformats.org/officeDocument/2006/relationships/image" Target="../media/image108.png"/><Relationship Id="rId25" Type="http://schemas.openxmlformats.org/officeDocument/2006/relationships/image" Target="../media/image115.svg"/><Relationship Id="rId33" Type="http://schemas.openxmlformats.org/officeDocument/2006/relationships/chart" Target="../charts/chart22.xml"/><Relationship Id="rId2" Type="http://schemas.openxmlformats.org/officeDocument/2006/relationships/chart" Target="../charts/chart20.xml"/><Relationship Id="rId16" Type="http://schemas.openxmlformats.org/officeDocument/2006/relationships/image" Target="../media/image107.svg"/><Relationship Id="rId20" Type="http://schemas.openxmlformats.org/officeDocument/2006/relationships/image" Target="../media/image111.svg"/><Relationship Id="rId29" Type="http://schemas.openxmlformats.org/officeDocument/2006/relationships/image" Target="../media/image119.svg"/><Relationship Id="rId1" Type="http://schemas.openxmlformats.org/officeDocument/2006/relationships/slideLayout" Target="../slideLayouts/slideLayout24.xml"/><Relationship Id="rId6" Type="http://schemas.openxmlformats.org/officeDocument/2006/relationships/image" Target="../media/image97.svg"/><Relationship Id="rId11" Type="http://schemas.openxmlformats.org/officeDocument/2006/relationships/image" Target="../media/image102.png"/><Relationship Id="rId24" Type="http://schemas.openxmlformats.org/officeDocument/2006/relationships/image" Target="../media/image114.png"/><Relationship Id="rId32" Type="http://schemas.openxmlformats.org/officeDocument/2006/relationships/image" Target="../media/image121.svg"/><Relationship Id="rId5" Type="http://schemas.openxmlformats.org/officeDocument/2006/relationships/image" Target="../media/image96.png"/><Relationship Id="rId15" Type="http://schemas.openxmlformats.org/officeDocument/2006/relationships/image" Target="../media/image106.png"/><Relationship Id="rId23" Type="http://schemas.openxmlformats.org/officeDocument/2006/relationships/image" Target="../media/image62.png"/><Relationship Id="rId28" Type="http://schemas.openxmlformats.org/officeDocument/2006/relationships/image" Target="../media/image118.png"/><Relationship Id="rId10" Type="http://schemas.openxmlformats.org/officeDocument/2006/relationships/image" Target="../media/image101.svg"/><Relationship Id="rId19" Type="http://schemas.openxmlformats.org/officeDocument/2006/relationships/image" Target="../media/image110.png"/><Relationship Id="rId31" Type="http://schemas.openxmlformats.org/officeDocument/2006/relationships/image" Target="../media/image120.png"/><Relationship Id="rId4" Type="http://schemas.openxmlformats.org/officeDocument/2006/relationships/image" Target="NULL"/><Relationship Id="rId9" Type="http://schemas.openxmlformats.org/officeDocument/2006/relationships/image" Target="../media/image100.png"/><Relationship Id="rId14" Type="http://schemas.openxmlformats.org/officeDocument/2006/relationships/image" Target="../media/image105.svg"/><Relationship Id="rId22" Type="http://schemas.openxmlformats.org/officeDocument/2006/relationships/image" Target="../media/image113.svg"/><Relationship Id="rId27" Type="http://schemas.openxmlformats.org/officeDocument/2006/relationships/image" Target="../media/image117.svg"/><Relationship Id="rId30" Type="http://schemas.openxmlformats.org/officeDocument/2006/relationships/chart" Target="../charts/char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28.png"/><Relationship Id="rId3" Type="http://schemas.openxmlformats.org/officeDocument/2006/relationships/image" Target="../media/image122.png"/><Relationship Id="rId7" Type="http://schemas.openxmlformats.org/officeDocument/2006/relationships/image" Target="../media/image124.svg"/><Relationship Id="rId12" Type="http://schemas.openxmlformats.org/officeDocument/2006/relationships/image" Target="../media/image127.png"/><Relationship Id="rId2" Type="http://schemas.openxmlformats.org/officeDocument/2006/relationships/chart" Target="../charts/chart23.xml"/><Relationship Id="rId16" Type="http://schemas.openxmlformats.org/officeDocument/2006/relationships/image" Target="../media/image131.png"/><Relationship Id="rId1" Type="http://schemas.openxmlformats.org/officeDocument/2006/relationships/slideLayout" Target="../slideLayouts/slideLayout24.xml"/><Relationship Id="rId6" Type="http://schemas.openxmlformats.org/officeDocument/2006/relationships/image" Target="../media/image123.png"/><Relationship Id="rId11" Type="http://schemas.openxmlformats.org/officeDocument/2006/relationships/chart" Target="../charts/chart25.xml"/><Relationship Id="rId5" Type="http://schemas.openxmlformats.org/officeDocument/2006/relationships/image" Target="../media/image121.svg"/><Relationship Id="rId15" Type="http://schemas.openxmlformats.org/officeDocument/2006/relationships/image" Target="../media/image130.png"/><Relationship Id="rId10" Type="http://schemas.openxmlformats.org/officeDocument/2006/relationships/chart" Target="../charts/chart24.xml"/><Relationship Id="rId4" Type="http://schemas.openxmlformats.org/officeDocument/2006/relationships/image" Target="../media/image120.png"/><Relationship Id="rId9" Type="http://schemas.openxmlformats.org/officeDocument/2006/relationships/image" Target="../media/image126.png"/><Relationship Id="rId14" Type="http://schemas.openxmlformats.org/officeDocument/2006/relationships/image" Target="../media/image129.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62.png"/><Relationship Id="rId1" Type="http://schemas.openxmlformats.org/officeDocument/2006/relationships/slideLayout" Target="../slideLayouts/slideLayout24.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23.svg"/><Relationship Id="rId20" Type="http://schemas.openxmlformats.org/officeDocument/2006/relationships/image" Target="../media/image27.svg"/><Relationship Id="rId29" Type="http://schemas.openxmlformats.org/officeDocument/2006/relationships/image" Target="../media/image36.png"/><Relationship Id="rId1" Type="http://schemas.openxmlformats.org/officeDocument/2006/relationships/slideLayout" Target="../slideLayouts/slideLayout43.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32" Type="http://schemas.openxmlformats.org/officeDocument/2006/relationships/image" Target="../media/image39.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svg"/><Relationship Id="rId10" Type="http://schemas.openxmlformats.org/officeDocument/2006/relationships/image" Target="../media/image17.sv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 Id="rId27" Type="http://schemas.openxmlformats.org/officeDocument/2006/relationships/image" Target="../media/image34.png"/><Relationship Id="rId30" Type="http://schemas.openxmlformats.org/officeDocument/2006/relationships/image" Target="../media/image3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chart" Target="../charts/chart5.xml"/><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chart" Target="../charts/chart4.xml"/><Relationship Id="rId2" Type="http://schemas.openxmlformats.org/officeDocument/2006/relationships/image" Target="../media/image40.png"/><Relationship Id="rId16" Type="http://schemas.openxmlformats.org/officeDocument/2006/relationships/chart" Target="../charts/chart3.xml"/><Relationship Id="rId1" Type="http://schemas.openxmlformats.org/officeDocument/2006/relationships/slideLayout" Target="../slideLayouts/slideLayout18.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svg"/><Relationship Id="rId15" Type="http://schemas.openxmlformats.org/officeDocument/2006/relationships/chart" Target="../charts/chart2.xml"/><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chart" Target="../charts/chart6.xml"/><Relationship Id="rId18" Type="http://schemas.openxmlformats.org/officeDocument/2006/relationships/diagramColors" Target="../diagrams/colors1.xml"/><Relationship Id="rId26" Type="http://schemas.openxmlformats.org/officeDocument/2006/relationships/chart" Target="../charts/chart9.xml"/><Relationship Id="rId3" Type="http://schemas.openxmlformats.org/officeDocument/2006/relationships/image" Target="../media/image52.png"/><Relationship Id="rId21" Type="http://schemas.openxmlformats.org/officeDocument/2006/relationships/diagramLayout" Target="../diagrams/layout2.xml"/><Relationship Id="rId7" Type="http://schemas.openxmlformats.org/officeDocument/2006/relationships/image" Target="../media/image56.png"/><Relationship Id="rId12" Type="http://schemas.openxmlformats.org/officeDocument/2006/relationships/image" Target="../media/image61.svg"/><Relationship Id="rId17" Type="http://schemas.openxmlformats.org/officeDocument/2006/relationships/diagramQuickStyle" Target="../diagrams/quickStyle1.xml"/><Relationship Id="rId25" Type="http://schemas.openxmlformats.org/officeDocument/2006/relationships/chart" Target="../charts/chart8.xml"/><Relationship Id="rId2" Type="http://schemas.openxmlformats.org/officeDocument/2006/relationships/notesSlide" Target="../notesSlides/notesSlide2.xml"/><Relationship Id="rId16" Type="http://schemas.openxmlformats.org/officeDocument/2006/relationships/diagramLayout" Target="../diagrams/layout1.xml"/><Relationship Id="rId20" Type="http://schemas.openxmlformats.org/officeDocument/2006/relationships/diagramData" Target="../diagrams/data2.xml"/><Relationship Id="rId1" Type="http://schemas.openxmlformats.org/officeDocument/2006/relationships/slideLayout" Target="../slideLayouts/slideLayout56.xml"/><Relationship Id="rId6" Type="http://schemas.openxmlformats.org/officeDocument/2006/relationships/image" Target="../media/image55.svg"/><Relationship Id="rId11" Type="http://schemas.openxmlformats.org/officeDocument/2006/relationships/image" Target="../media/image60.png"/><Relationship Id="rId24" Type="http://schemas.microsoft.com/office/2007/relationships/diagramDrawing" Target="../diagrams/drawing2.xml"/><Relationship Id="rId5" Type="http://schemas.openxmlformats.org/officeDocument/2006/relationships/image" Target="../media/image54.png"/><Relationship Id="rId15" Type="http://schemas.openxmlformats.org/officeDocument/2006/relationships/diagramData" Target="../diagrams/data1.xml"/><Relationship Id="rId23" Type="http://schemas.openxmlformats.org/officeDocument/2006/relationships/diagramColors" Target="../diagrams/colors2.xml"/><Relationship Id="rId10" Type="http://schemas.openxmlformats.org/officeDocument/2006/relationships/image" Target="../media/image59.svg"/><Relationship Id="rId19" Type="http://schemas.microsoft.com/office/2007/relationships/diagramDrawing" Target="../diagrams/drawing1.xml"/><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chart" Target="../charts/chart7.xml"/><Relationship Id="rId22"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13" Type="http://schemas.microsoft.com/office/2007/relationships/diagramDrawing" Target="../diagrams/drawing3.xml"/><Relationship Id="rId18" Type="http://schemas.microsoft.com/office/2007/relationships/diagramDrawing" Target="../diagrams/drawing4.xml"/><Relationship Id="rId26" Type="http://schemas.openxmlformats.org/officeDocument/2006/relationships/image" Target="../media/image75.png"/><Relationship Id="rId3" Type="http://schemas.openxmlformats.org/officeDocument/2006/relationships/image" Target="../media/image62.png"/><Relationship Id="rId21" Type="http://schemas.openxmlformats.org/officeDocument/2006/relationships/diagramQuickStyle" Target="../diagrams/quickStyle5.xml"/><Relationship Id="rId7" Type="http://schemas.microsoft.com/office/2007/relationships/hdphoto" Target="../media/hdphoto1.wdp"/><Relationship Id="rId12" Type="http://schemas.openxmlformats.org/officeDocument/2006/relationships/diagramColors" Target="../diagrams/colors3.xml"/><Relationship Id="rId17" Type="http://schemas.openxmlformats.org/officeDocument/2006/relationships/diagramColors" Target="../diagrams/colors4.xml"/><Relationship Id="rId25" Type="http://schemas.openxmlformats.org/officeDocument/2006/relationships/image" Target="../media/image74.svg"/><Relationship Id="rId2" Type="http://schemas.openxmlformats.org/officeDocument/2006/relationships/notesSlide" Target="../notesSlides/notesSlide3.xml"/><Relationship Id="rId16" Type="http://schemas.openxmlformats.org/officeDocument/2006/relationships/diagramQuickStyle" Target="../diagrams/quickStyle4.xml"/><Relationship Id="rId20" Type="http://schemas.openxmlformats.org/officeDocument/2006/relationships/diagramLayout" Target="../diagrams/layout5.xml"/><Relationship Id="rId29" Type="http://schemas.openxmlformats.org/officeDocument/2006/relationships/chart" Target="../charts/chart10.xml"/><Relationship Id="rId1" Type="http://schemas.openxmlformats.org/officeDocument/2006/relationships/slideLayout" Target="../slideLayouts/slideLayout69.xml"/><Relationship Id="rId6" Type="http://schemas.openxmlformats.org/officeDocument/2006/relationships/image" Target="../media/image65.png"/><Relationship Id="rId11" Type="http://schemas.openxmlformats.org/officeDocument/2006/relationships/diagramQuickStyle" Target="../diagrams/quickStyle3.xml"/><Relationship Id="rId24" Type="http://schemas.openxmlformats.org/officeDocument/2006/relationships/image" Target="../media/image73.png"/><Relationship Id="rId32" Type="http://schemas.openxmlformats.org/officeDocument/2006/relationships/chart" Target="../charts/chart13.xml"/><Relationship Id="rId5" Type="http://schemas.openxmlformats.org/officeDocument/2006/relationships/image" Target="../media/image64.png"/><Relationship Id="rId15" Type="http://schemas.openxmlformats.org/officeDocument/2006/relationships/diagramLayout" Target="../diagrams/layout4.xml"/><Relationship Id="rId23" Type="http://schemas.microsoft.com/office/2007/relationships/diagramDrawing" Target="../diagrams/drawing5.xml"/><Relationship Id="rId28" Type="http://schemas.openxmlformats.org/officeDocument/2006/relationships/image" Target="../media/image77.png"/><Relationship Id="rId10" Type="http://schemas.openxmlformats.org/officeDocument/2006/relationships/diagramLayout" Target="../diagrams/layout3.xml"/><Relationship Id="rId19" Type="http://schemas.openxmlformats.org/officeDocument/2006/relationships/diagramData" Target="../diagrams/data5.xml"/><Relationship Id="rId31" Type="http://schemas.openxmlformats.org/officeDocument/2006/relationships/chart" Target="../charts/chart12.xml"/><Relationship Id="rId4" Type="http://schemas.openxmlformats.org/officeDocument/2006/relationships/image" Target="../media/image63.png"/><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diagramColors" Target="../diagrams/colors5.xml"/><Relationship Id="rId27" Type="http://schemas.openxmlformats.org/officeDocument/2006/relationships/image" Target="../media/image76.svg"/><Relationship Id="rId30"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14938" y="8137878"/>
            <a:ext cx="6446519" cy="1206777"/>
          </a:xfrm>
          <a:custGeom>
            <a:avLst/>
            <a:gdLst/>
            <a:ahLst/>
            <a:cxnLst/>
            <a:rect l="l" t="t" r="r" b="b"/>
            <a:pathLst>
              <a:path w="7103109" h="1329690">
                <a:moveTo>
                  <a:pt x="0" y="1329232"/>
                </a:moveTo>
                <a:lnTo>
                  <a:pt x="7102805" y="1329232"/>
                </a:lnTo>
                <a:lnTo>
                  <a:pt x="7102805" y="0"/>
                </a:lnTo>
                <a:lnTo>
                  <a:pt x="0" y="0"/>
                </a:lnTo>
                <a:lnTo>
                  <a:pt x="0" y="1329232"/>
                </a:lnTo>
                <a:close/>
              </a:path>
            </a:pathLst>
          </a:custGeom>
          <a:solidFill>
            <a:srgbClr val="1C3A8D"/>
          </a:solidFill>
        </p:spPr>
        <p:txBody>
          <a:bodyPr wrap="square" lIns="0" tIns="0" rIns="0" bIns="0" rtlCol="0"/>
          <a:lstStyle/>
          <a:p>
            <a:endParaRPr sz="1634" dirty="0"/>
          </a:p>
        </p:txBody>
      </p:sp>
      <p:sp>
        <p:nvSpPr>
          <p:cNvPr id="4" name="object 4"/>
          <p:cNvSpPr txBox="1"/>
          <p:nvPr/>
        </p:nvSpPr>
        <p:spPr>
          <a:xfrm>
            <a:off x="414932" y="8282323"/>
            <a:ext cx="6367031" cy="904447"/>
          </a:xfrm>
          <a:prstGeom prst="rect">
            <a:avLst/>
          </a:prstGeom>
        </p:spPr>
        <p:txBody>
          <a:bodyPr vert="horz" wrap="square" lIns="0" tIns="11526" rIns="0" bIns="0" rtlCol="0">
            <a:spAutoFit/>
          </a:bodyPr>
          <a:lstStyle/>
          <a:p>
            <a:pPr marR="14408" algn="r">
              <a:spcBef>
                <a:spcPts val="91"/>
              </a:spcBef>
            </a:pPr>
            <a:r>
              <a:rPr sz="1600" b="1" spc="18" dirty="0">
                <a:solidFill>
                  <a:srgbClr val="FFFFFF"/>
                </a:solidFill>
                <a:latin typeface="Century Gothic"/>
                <a:cs typeface="Century Gothic"/>
              </a:rPr>
              <a:t>#KnowYourMunicipality: </a:t>
            </a:r>
            <a:r>
              <a:rPr sz="1600" b="1" spc="14" dirty="0">
                <a:solidFill>
                  <a:srgbClr val="FFFFFF"/>
                </a:solidFill>
                <a:latin typeface="Century Gothic"/>
                <a:cs typeface="Century Gothic"/>
              </a:rPr>
              <a:t>The 202</a:t>
            </a:r>
            <a:r>
              <a:rPr lang="en-US" sz="1600" b="1" spc="14" dirty="0">
                <a:solidFill>
                  <a:srgbClr val="FFFFFF"/>
                </a:solidFill>
                <a:latin typeface="Century Gothic"/>
                <a:cs typeface="Century Gothic"/>
              </a:rPr>
              <a:t>4</a:t>
            </a:r>
            <a:r>
              <a:rPr sz="1600" b="1" spc="14" dirty="0">
                <a:solidFill>
                  <a:srgbClr val="FFFFFF"/>
                </a:solidFill>
                <a:latin typeface="Century Gothic"/>
                <a:cs typeface="Century Gothic"/>
              </a:rPr>
              <a:t> </a:t>
            </a:r>
            <a:r>
              <a:rPr sz="1600" b="1" spc="18" dirty="0">
                <a:solidFill>
                  <a:srgbClr val="FFFFFF"/>
                </a:solidFill>
                <a:latin typeface="Century Gothic"/>
                <a:cs typeface="Century Gothic"/>
              </a:rPr>
              <a:t>Socio-Economic</a:t>
            </a:r>
            <a:r>
              <a:rPr sz="1600" b="1" spc="182" dirty="0">
                <a:solidFill>
                  <a:srgbClr val="FFFFFF"/>
                </a:solidFill>
                <a:latin typeface="Century Gothic"/>
                <a:cs typeface="Century Gothic"/>
              </a:rPr>
              <a:t> </a:t>
            </a:r>
            <a:r>
              <a:rPr sz="1600" b="1" spc="23" dirty="0">
                <a:solidFill>
                  <a:srgbClr val="FFFFFF"/>
                </a:solidFill>
                <a:latin typeface="Century Gothic"/>
                <a:cs typeface="Century Gothic"/>
              </a:rPr>
              <a:t>Profile</a:t>
            </a:r>
            <a:endParaRPr sz="1600" dirty="0">
              <a:latin typeface="Century Gothic"/>
              <a:cs typeface="Century Gothic"/>
            </a:endParaRPr>
          </a:p>
          <a:p>
            <a:pPr>
              <a:spcBef>
                <a:spcPts val="50"/>
              </a:spcBef>
            </a:pPr>
            <a:endParaRPr sz="2269" dirty="0">
              <a:latin typeface="Century Gothic"/>
              <a:cs typeface="Century Gothic"/>
            </a:endParaRPr>
          </a:p>
          <a:p>
            <a:pPr marR="4611" algn="r"/>
            <a:r>
              <a:rPr lang="en-ZA" b="1" spc="23" dirty="0">
                <a:solidFill>
                  <a:srgbClr val="FFFFFF"/>
                </a:solidFill>
                <a:latin typeface="Century Gothic"/>
                <a:cs typeface="Century Gothic"/>
              </a:rPr>
              <a:t>Oudtshoorn</a:t>
            </a:r>
            <a:r>
              <a:rPr b="1" dirty="0">
                <a:solidFill>
                  <a:srgbClr val="FFFFFF"/>
                </a:solidFill>
                <a:latin typeface="Century Gothic"/>
                <a:cs typeface="Century Gothic"/>
              </a:rPr>
              <a:t> </a:t>
            </a:r>
            <a:r>
              <a:rPr b="1" spc="23" dirty="0">
                <a:solidFill>
                  <a:srgbClr val="FFFFFF"/>
                </a:solidFill>
                <a:latin typeface="Century Gothic"/>
                <a:cs typeface="Century Gothic"/>
              </a:rPr>
              <a:t>Municipality</a:t>
            </a:r>
            <a:endParaRPr dirty="0">
              <a:latin typeface="Century Gothic"/>
              <a:cs typeface="Century Gothic"/>
            </a:endParaRPr>
          </a:p>
        </p:txBody>
      </p:sp>
      <p:sp>
        <p:nvSpPr>
          <p:cNvPr id="5" name="object 5"/>
          <p:cNvSpPr/>
          <p:nvPr/>
        </p:nvSpPr>
        <p:spPr>
          <a:xfrm>
            <a:off x="414932" y="777081"/>
            <a:ext cx="704276" cy="704264"/>
          </a:xfrm>
          <a:prstGeom prst="rect">
            <a:avLst/>
          </a:prstGeom>
          <a:blipFill>
            <a:blip r:embed="rId2" cstate="print"/>
            <a:stretch>
              <a:fillRect/>
            </a:stretch>
          </a:blipFill>
        </p:spPr>
        <p:txBody>
          <a:bodyPr wrap="square" lIns="0" tIns="0" rIns="0" bIns="0" rtlCol="0"/>
          <a:lstStyle/>
          <a:p>
            <a:endParaRPr sz="1634" dirty="0"/>
          </a:p>
        </p:txBody>
      </p:sp>
      <p:sp>
        <p:nvSpPr>
          <p:cNvPr id="6" name="object 6"/>
          <p:cNvSpPr/>
          <p:nvPr/>
        </p:nvSpPr>
        <p:spPr>
          <a:xfrm>
            <a:off x="1727147" y="1349289"/>
            <a:ext cx="421276" cy="117565"/>
          </a:xfrm>
          <a:custGeom>
            <a:avLst/>
            <a:gdLst/>
            <a:ahLst/>
            <a:cxnLst/>
            <a:rect l="l" t="t" r="r" b="b"/>
            <a:pathLst>
              <a:path w="464185" h="129540">
                <a:moveTo>
                  <a:pt x="46481" y="2654"/>
                </a:moveTo>
                <a:lnTo>
                  <a:pt x="0" y="2654"/>
                </a:lnTo>
                <a:lnTo>
                  <a:pt x="46837" y="82854"/>
                </a:lnTo>
                <a:lnTo>
                  <a:pt x="46837" y="126860"/>
                </a:lnTo>
                <a:lnTo>
                  <a:pt x="88353" y="126860"/>
                </a:lnTo>
                <a:lnTo>
                  <a:pt x="88353" y="82321"/>
                </a:lnTo>
                <a:lnTo>
                  <a:pt x="111200" y="43472"/>
                </a:lnTo>
                <a:lnTo>
                  <a:pt x="67779" y="43472"/>
                </a:lnTo>
                <a:lnTo>
                  <a:pt x="46481" y="2654"/>
                </a:lnTo>
                <a:close/>
              </a:path>
              <a:path w="464185" h="129540">
                <a:moveTo>
                  <a:pt x="135204" y="2654"/>
                </a:moveTo>
                <a:lnTo>
                  <a:pt x="89242" y="2654"/>
                </a:lnTo>
                <a:lnTo>
                  <a:pt x="67779" y="43472"/>
                </a:lnTo>
                <a:lnTo>
                  <a:pt x="111200" y="43472"/>
                </a:lnTo>
                <a:lnTo>
                  <a:pt x="135204" y="2654"/>
                </a:lnTo>
                <a:close/>
              </a:path>
              <a:path w="464185" h="129540">
                <a:moveTo>
                  <a:pt x="227647" y="0"/>
                </a:moveTo>
                <a:lnTo>
                  <a:pt x="179295" y="18872"/>
                </a:lnTo>
                <a:lnTo>
                  <a:pt x="159763" y="64401"/>
                </a:lnTo>
                <a:lnTo>
                  <a:pt x="159689" y="65112"/>
                </a:lnTo>
                <a:lnTo>
                  <a:pt x="164862" y="90372"/>
                </a:lnTo>
                <a:lnTo>
                  <a:pt x="179117" y="110826"/>
                </a:lnTo>
                <a:lnTo>
                  <a:pt x="200559" y="124527"/>
                </a:lnTo>
                <a:lnTo>
                  <a:pt x="227291" y="129527"/>
                </a:lnTo>
                <a:lnTo>
                  <a:pt x="254074" y="124471"/>
                </a:lnTo>
                <a:lnTo>
                  <a:pt x="275639" y="110648"/>
                </a:lnTo>
                <a:lnTo>
                  <a:pt x="288113" y="92798"/>
                </a:lnTo>
                <a:lnTo>
                  <a:pt x="227647" y="92798"/>
                </a:lnTo>
                <a:lnTo>
                  <a:pt x="216831" y="90489"/>
                </a:lnTo>
                <a:lnTo>
                  <a:pt x="208613" y="84302"/>
                </a:lnTo>
                <a:lnTo>
                  <a:pt x="203390" y="75353"/>
                </a:lnTo>
                <a:lnTo>
                  <a:pt x="201623" y="65112"/>
                </a:lnTo>
                <a:lnTo>
                  <a:pt x="201561" y="64401"/>
                </a:lnTo>
                <a:lnTo>
                  <a:pt x="203360" y="53943"/>
                </a:lnTo>
                <a:lnTo>
                  <a:pt x="208502" y="45111"/>
                </a:lnTo>
                <a:lnTo>
                  <a:pt x="216606" y="39007"/>
                </a:lnTo>
                <a:lnTo>
                  <a:pt x="227291" y="36728"/>
                </a:lnTo>
                <a:lnTo>
                  <a:pt x="288390" y="36728"/>
                </a:lnTo>
                <a:lnTo>
                  <a:pt x="275817" y="18694"/>
                </a:lnTo>
                <a:lnTo>
                  <a:pt x="254374" y="4997"/>
                </a:lnTo>
                <a:lnTo>
                  <a:pt x="227647" y="0"/>
                </a:lnTo>
                <a:close/>
              </a:path>
              <a:path w="464185" h="129540">
                <a:moveTo>
                  <a:pt x="288390" y="36728"/>
                </a:moveTo>
                <a:lnTo>
                  <a:pt x="227291" y="36728"/>
                </a:lnTo>
                <a:lnTo>
                  <a:pt x="238100" y="39038"/>
                </a:lnTo>
                <a:lnTo>
                  <a:pt x="246314" y="45223"/>
                </a:lnTo>
                <a:lnTo>
                  <a:pt x="251536" y="54168"/>
                </a:lnTo>
                <a:lnTo>
                  <a:pt x="253303" y="64401"/>
                </a:lnTo>
                <a:lnTo>
                  <a:pt x="253364" y="65112"/>
                </a:lnTo>
                <a:lnTo>
                  <a:pt x="251566" y="75578"/>
                </a:lnTo>
                <a:lnTo>
                  <a:pt x="246426" y="84413"/>
                </a:lnTo>
                <a:lnTo>
                  <a:pt x="238325" y="90519"/>
                </a:lnTo>
                <a:lnTo>
                  <a:pt x="227647" y="92798"/>
                </a:lnTo>
                <a:lnTo>
                  <a:pt x="288113" y="92798"/>
                </a:lnTo>
                <a:lnTo>
                  <a:pt x="290019" y="90072"/>
                </a:lnTo>
                <a:lnTo>
                  <a:pt x="295176" y="65112"/>
                </a:lnTo>
                <a:lnTo>
                  <a:pt x="295249" y="64401"/>
                </a:lnTo>
                <a:lnTo>
                  <a:pt x="290074" y="39144"/>
                </a:lnTo>
                <a:lnTo>
                  <a:pt x="288390" y="36728"/>
                </a:lnTo>
                <a:close/>
              </a:path>
              <a:path w="464185" h="129540">
                <a:moveTo>
                  <a:pt x="383247" y="2654"/>
                </a:moveTo>
                <a:lnTo>
                  <a:pt x="341020" y="2654"/>
                </a:lnTo>
                <a:lnTo>
                  <a:pt x="341078" y="71501"/>
                </a:lnTo>
                <a:lnTo>
                  <a:pt x="345342" y="97604"/>
                </a:lnTo>
                <a:lnTo>
                  <a:pt x="357631" y="115682"/>
                </a:lnTo>
                <a:lnTo>
                  <a:pt x="376874" y="126043"/>
                </a:lnTo>
                <a:lnTo>
                  <a:pt x="402056" y="129349"/>
                </a:lnTo>
                <a:lnTo>
                  <a:pt x="427349" y="126079"/>
                </a:lnTo>
                <a:lnTo>
                  <a:pt x="446852" y="115682"/>
                </a:lnTo>
                <a:lnTo>
                  <a:pt x="459370" y="97379"/>
                </a:lnTo>
                <a:lnTo>
                  <a:pt x="460148" y="92621"/>
                </a:lnTo>
                <a:lnTo>
                  <a:pt x="402412" y="92621"/>
                </a:lnTo>
                <a:lnTo>
                  <a:pt x="394702" y="91353"/>
                </a:lnTo>
                <a:lnTo>
                  <a:pt x="388639" y="87407"/>
                </a:lnTo>
                <a:lnTo>
                  <a:pt x="384670" y="80566"/>
                </a:lnTo>
                <a:lnTo>
                  <a:pt x="383324" y="71145"/>
                </a:lnTo>
                <a:lnTo>
                  <a:pt x="383247" y="2654"/>
                </a:lnTo>
                <a:close/>
              </a:path>
              <a:path w="464185" h="129540">
                <a:moveTo>
                  <a:pt x="463803" y="2654"/>
                </a:moveTo>
                <a:lnTo>
                  <a:pt x="421576" y="2654"/>
                </a:lnTo>
                <a:lnTo>
                  <a:pt x="421576" y="71501"/>
                </a:lnTo>
                <a:lnTo>
                  <a:pt x="420153" y="81166"/>
                </a:lnTo>
                <a:lnTo>
                  <a:pt x="416185" y="87718"/>
                </a:lnTo>
                <a:lnTo>
                  <a:pt x="410121" y="91442"/>
                </a:lnTo>
                <a:lnTo>
                  <a:pt x="402412" y="92621"/>
                </a:lnTo>
                <a:lnTo>
                  <a:pt x="460148" y="92621"/>
                </a:lnTo>
                <a:lnTo>
                  <a:pt x="463745" y="70612"/>
                </a:lnTo>
                <a:lnTo>
                  <a:pt x="463803" y="2654"/>
                </a:lnTo>
                <a:close/>
              </a:path>
            </a:pathLst>
          </a:custGeom>
          <a:solidFill>
            <a:srgbClr val="1C3A8D"/>
          </a:solidFill>
        </p:spPr>
        <p:txBody>
          <a:bodyPr wrap="square" lIns="0" tIns="0" rIns="0" bIns="0" rtlCol="0"/>
          <a:lstStyle/>
          <a:p>
            <a:endParaRPr sz="1634" dirty="0"/>
          </a:p>
        </p:txBody>
      </p:sp>
      <p:sp>
        <p:nvSpPr>
          <p:cNvPr id="7" name="object 7"/>
          <p:cNvSpPr/>
          <p:nvPr/>
        </p:nvSpPr>
        <p:spPr>
          <a:xfrm>
            <a:off x="1207177" y="1349774"/>
            <a:ext cx="404564" cy="116989"/>
          </a:xfrm>
          <a:custGeom>
            <a:avLst/>
            <a:gdLst/>
            <a:ahLst/>
            <a:cxnLst/>
            <a:rect l="l" t="t" r="r" b="b"/>
            <a:pathLst>
              <a:path w="445769" h="128905">
                <a:moveTo>
                  <a:pt x="94576" y="2120"/>
                </a:moveTo>
                <a:lnTo>
                  <a:pt x="0" y="2120"/>
                </a:lnTo>
                <a:lnTo>
                  <a:pt x="0" y="126326"/>
                </a:lnTo>
                <a:lnTo>
                  <a:pt x="27330" y="126326"/>
                </a:lnTo>
                <a:lnTo>
                  <a:pt x="27330" y="78244"/>
                </a:lnTo>
                <a:lnTo>
                  <a:pt x="86588" y="78244"/>
                </a:lnTo>
                <a:lnTo>
                  <a:pt x="86588" y="53403"/>
                </a:lnTo>
                <a:lnTo>
                  <a:pt x="27330" y="53403"/>
                </a:lnTo>
                <a:lnTo>
                  <a:pt x="27330" y="26962"/>
                </a:lnTo>
                <a:lnTo>
                  <a:pt x="94576" y="26962"/>
                </a:lnTo>
                <a:lnTo>
                  <a:pt x="94576" y="2120"/>
                </a:lnTo>
                <a:close/>
              </a:path>
              <a:path w="445769" h="128905">
                <a:moveTo>
                  <a:pt x="212559" y="0"/>
                </a:moveTo>
                <a:lnTo>
                  <a:pt x="165101" y="18872"/>
                </a:lnTo>
                <a:lnTo>
                  <a:pt x="146450" y="63868"/>
                </a:lnTo>
                <a:lnTo>
                  <a:pt x="146380" y="64579"/>
                </a:lnTo>
                <a:lnTo>
                  <a:pt x="151277" y="89455"/>
                </a:lnTo>
                <a:lnTo>
                  <a:pt x="164923" y="109759"/>
                </a:lnTo>
                <a:lnTo>
                  <a:pt x="185754" y="123444"/>
                </a:lnTo>
                <a:lnTo>
                  <a:pt x="212204" y="128460"/>
                </a:lnTo>
                <a:lnTo>
                  <a:pt x="238716" y="123388"/>
                </a:lnTo>
                <a:lnTo>
                  <a:pt x="259673" y="109581"/>
                </a:lnTo>
                <a:lnTo>
                  <a:pt x="263933" y="103263"/>
                </a:lnTo>
                <a:lnTo>
                  <a:pt x="212559" y="103263"/>
                </a:lnTo>
                <a:lnTo>
                  <a:pt x="197402" y="100158"/>
                </a:lnTo>
                <a:lnTo>
                  <a:pt x="185502" y="91730"/>
                </a:lnTo>
                <a:lnTo>
                  <a:pt x="177726" y="79308"/>
                </a:lnTo>
                <a:lnTo>
                  <a:pt x="175008" y="64579"/>
                </a:lnTo>
                <a:lnTo>
                  <a:pt x="174942" y="63868"/>
                </a:lnTo>
                <a:lnTo>
                  <a:pt x="177671" y="48844"/>
                </a:lnTo>
                <a:lnTo>
                  <a:pt x="185324" y="36544"/>
                </a:lnTo>
                <a:lnTo>
                  <a:pt x="197102" y="28235"/>
                </a:lnTo>
                <a:lnTo>
                  <a:pt x="212204" y="25184"/>
                </a:lnTo>
                <a:lnTo>
                  <a:pt x="264214" y="25184"/>
                </a:lnTo>
                <a:lnTo>
                  <a:pt x="259851" y="18694"/>
                </a:lnTo>
                <a:lnTo>
                  <a:pt x="239016" y="5014"/>
                </a:lnTo>
                <a:lnTo>
                  <a:pt x="212559" y="0"/>
                </a:lnTo>
                <a:close/>
              </a:path>
              <a:path w="445769" h="128905">
                <a:moveTo>
                  <a:pt x="264214" y="25184"/>
                </a:moveTo>
                <a:lnTo>
                  <a:pt x="212204" y="25184"/>
                </a:lnTo>
                <a:lnTo>
                  <a:pt x="227367" y="28290"/>
                </a:lnTo>
                <a:lnTo>
                  <a:pt x="239266" y="36722"/>
                </a:lnTo>
                <a:lnTo>
                  <a:pt x="247039" y="49144"/>
                </a:lnTo>
                <a:lnTo>
                  <a:pt x="249756" y="63868"/>
                </a:lnTo>
                <a:lnTo>
                  <a:pt x="249821" y="64579"/>
                </a:lnTo>
                <a:lnTo>
                  <a:pt x="247094" y="79608"/>
                </a:lnTo>
                <a:lnTo>
                  <a:pt x="239444" y="91908"/>
                </a:lnTo>
                <a:lnTo>
                  <a:pt x="227667" y="100214"/>
                </a:lnTo>
                <a:lnTo>
                  <a:pt x="212559" y="103263"/>
                </a:lnTo>
                <a:lnTo>
                  <a:pt x="263933" y="103263"/>
                </a:lnTo>
                <a:lnTo>
                  <a:pt x="273444" y="89155"/>
                </a:lnTo>
                <a:lnTo>
                  <a:pt x="278326" y="64579"/>
                </a:lnTo>
                <a:lnTo>
                  <a:pt x="278396" y="63868"/>
                </a:lnTo>
                <a:lnTo>
                  <a:pt x="273499" y="38994"/>
                </a:lnTo>
                <a:lnTo>
                  <a:pt x="264214" y="25184"/>
                </a:lnTo>
                <a:close/>
              </a:path>
              <a:path w="445769" h="128905">
                <a:moveTo>
                  <a:pt x="394957" y="2120"/>
                </a:moveTo>
                <a:lnTo>
                  <a:pt x="338188" y="2120"/>
                </a:lnTo>
                <a:lnTo>
                  <a:pt x="338188" y="126326"/>
                </a:lnTo>
                <a:lnTo>
                  <a:pt x="365506" y="126326"/>
                </a:lnTo>
                <a:lnTo>
                  <a:pt x="365506" y="86575"/>
                </a:lnTo>
                <a:lnTo>
                  <a:pt x="418341" y="86575"/>
                </a:lnTo>
                <a:lnTo>
                  <a:pt x="415188" y="81965"/>
                </a:lnTo>
                <a:lnTo>
                  <a:pt x="426012" y="76299"/>
                </a:lnTo>
                <a:lnTo>
                  <a:pt x="434422" y="68037"/>
                </a:lnTo>
                <a:lnTo>
                  <a:pt x="437210" y="62445"/>
                </a:lnTo>
                <a:lnTo>
                  <a:pt x="365506" y="62445"/>
                </a:lnTo>
                <a:lnTo>
                  <a:pt x="365506" y="26784"/>
                </a:lnTo>
                <a:lnTo>
                  <a:pt x="438910" y="26784"/>
                </a:lnTo>
                <a:lnTo>
                  <a:pt x="435742" y="20427"/>
                </a:lnTo>
                <a:lnTo>
                  <a:pt x="431165" y="14719"/>
                </a:lnTo>
                <a:lnTo>
                  <a:pt x="424284" y="9311"/>
                </a:lnTo>
                <a:lnTo>
                  <a:pt x="415923" y="5362"/>
                </a:lnTo>
                <a:lnTo>
                  <a:pt x="406131" y="2942"/>
                </a:lnTo>
                <a:lnTo>
                  <a:pt x="394957" y="2120"/>
                </a:lnTo>
                <a:close/>
              </a:path>
              <a:path w="445769" h="128905">
                <a:moveTo>
                  <a:pt x="418341" y="86575"/>
                </a:moveTo>
                <a:lnTo>
                  <a:pt x="386981" y="86575"/>
                </a:lnTo>
                <a:lnTo>
                  <a:pt x="413588" y="126326"/>
                </a:lnTo>
                <a:lnTo>
                  <a:pt x="445528" y="126326"/>
                </a:lnTo>
                <a:lnTo>
                  <a:pt x="418341" y="86575"/>
                </a:lnTo>
                <a:close/>
              </a:path>
              <a:path w="445769" h="128905">
                <a:moveTo>
                  <a:pt x="438910" y="26784"/>
                </a:moveTo>
                <a:lnTo>
                  <a:pt x="392658" y="26784"/>
                </a:lnTo>
                <a:lnTo>
                  <a:pt x="401627" y="27909"/>
                </a:lnTo>
                <a:lnTo>
                  <a:pt x="408381" y="31264"/>
                </a:lnTo>
                <a:lnTo>
                  <a:pt x="412639" y="36814"/>
                </a:lnTo>
                <a:lnTo>
                  <a:pt x="414121" y="44526"/>
                </a:lnTo>
                <a:lnTo>
                  <a:pt x="414121" y="44881"/>
                </a:lnTo>
                <a:lnTo>
                  <a:pt x="412723" y="52046"/>
                </a:lnTo>
                <a:lnTo>
                  <a:pt x="408647" y="57592"/>
                </a:lnTo>
                <a:lnTo>
                  <a:pt x="402077" y="61174"/>
                </a:lnTo>
                <a:lnTo>
                  <a:pt x="393192" y="62445"/>
                </a:lnTo>
                <a:lnTo>
                  <a:pt x="437210" y="62445"/>
                </a:lnTo>
                <a:lnTo>
                  <a:pt x="439870" y="57112"/>
                </a:lnTo>
                <a:lnTo>
                  <a:pt x="441807" y="43459"/>
                </a:lnTo>
                <a:lnTo>
                  <a:pt x="441807" y="43116"/>
                </a:lnTo>
                <a:lnTo>
                  <a:pt x="441116" y="34707"/>
                </a:lnTo>
                <a:lnTo>
                  <a:pt x="439077" y="27117"/>
                </a:lnTo>
                <a:lnTo>
                  <a:pt x="438910" y="26784"/>
                </a:lnTo>
                <a:close/>
              </a:path>
            </a:pathLst>
          </a:custGeom>
          <a:solidFill>
            <a:srgbClr val="7F83BA"/>
          </a:solidFill>
        </p:spPr>
        <p:txBody>
          <a:bodyPr wrap="square" lIns="0" tIns="0" rIns="0" bIns="0" rtlCol="0"/>
          <a:lstStyle/>
          <a:p>
            <a:endParaRPr sz="1634" dirty="0"/>
          </a:p>
        </p:txBody>
      </p:sp>
      <p:sp>
        <p:nvSpPr>
          <p:cNvPr id="8" name="object 8"/>
          <p:cNvSpPr/>
          <p:nvPr/>
        </p:nvSpPr>
        <p:spPr>
          <a:xfrm>
            <a:off x="1193651" y="844890"/>
            <a:ext cx="1315578" cy="331127"/>
          </a:xfrm>
          <a:prstGeom prst="rect">
            <a:avLst/>
          </a:prstGeom>
          <a:blipFill>
            <a:blip r:embed="rId3" cstate="print"/>
            <a:stretch>
              <a:fillRect/>
            </a:stretch>
          </a:blipFill>
        </p:spPr>
        <p:txBody>
          <a:bodyPr wrap="square" lIns="0" tIns="0" rIns="0" bIns="0" rtlCol="0"/>
          <a:lstStyle/>
          <a:p>
            <a:endParaRPr sz="1634" dirty="0"/>
          </a:p>
        </p:txBody>
      </p:sp>
      <p:sp>
        <p:nvSpPr>
          <p:cNvPr id="9" name="object 9"/>
          <p:cNvSpPr/>
          <p:nvPr/>
        </p:nvSpPr>
        <p:spPr>
          <a:xfrm>
            <a:off x="1193649" y="1263470"/>
            <a:ext cx="1144537" cy="0"/>
          </a:xfrm>
          <a:custGeom>
            <a:avLst/>
            <a:gdLst/>
            <a:ahLst/>
            <a:cxnLst/>
            <a:rect l="l" t="t" r="r" b="b"/>
            <a:pathLst>
              <a:path w="1261110">
                <a:moveTo>
                  <a:pt x="0" y="0"/>
                </a:moveTo>
                <a:lnTo>
                  <a:pt x="1260944" y="0"/>
                </a:lnTo>
              </a:path>
            </a:pathLst>
          </a:custGeom>
          <a:ln w="8623">
            <a:solidFill>
              <a:srgbClr val="7F83BA"/>
            </a:solidFill>
          </a:ln>
        </p:spPr>
        <p:txBody>
          <a:bodyPr wrap="square" lIns="0" tIns="0" rIns="0" bIns="0" rtlCol="0"/>
          <a:lstStyle/>
          <a:p>
            <a:endParaRPr sz="1634" dirty="0"/>
          </a:p>
        </p:txBody>
      </p:sp>
      <p:sp>
        <p:nvSpPr>
          <p:cNvPr id="10" name="Rectangle: Single Corner Rounded 9">
            <a:extLst>
              <a:ext uri="{FF2B5EF4-FFF2-40B4-BE49-F238E27FC236}">
                <a16:creationId xmlns:a16="http://schemas.microsoft.com/office/drawing/2014/main" id="{89894BCF-5CFE-6108-C995-16C2CC9B5E19}"/>
              </a:ext>
            </a:extLst>
          </p:cNvPr>
          <p:cNvSpPr/>
          <p:nvPr/>
        </p:nvSpPr>
        <p:spPr>
          <a:xfrm flipH="1">
            <a:off x="414932" y="1916635"/>
            <a:ext cx="6443068" cy="6060359"/>
          </a:xfrm>
          <a:prstGeom prst="round1Rect">
            <a:avLst>
              <a:gd name="adj" fmla="val 5424"/>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0C6FD-AB83-4A8F-9946-CCD39E10DC6B}"/>
              </a:ext>
            </a:extLst>
          </p:cNvPr>
          <p:cNvSpPr>
            <a:spLocks noGrp="1"/>
          </p:cNvSpPr>
          <p:nvPr>
            <p:ph idx="1"/>
          </p:nvPr>
        </p:nvSpPr>
        <p:spPr>
          <a:xfrm>
            <a:off x="442913" y="551460"/>
            <a:ext cx="5943600" cy="8503920"/>
          </a:xfrm>
        </p:spPr>
        <p:txBody>
          <a:bodyPr>
            <a:noAutofit/>
          </a:bodyPr>
          <a:lstStyle/>
          <a:p>
            <a:pPr marL="0" indent="0" algn="just" defTabSz="914400">
              <a:lnSpc>
                <a:spcPct val="120000"/>
              </a:lnSpc>
              <a:spcBef>
                <a:spcPts val="0"/>
              </a:spcBef>
              <a:spcAft>
                <a:spcPts val="1200"/>
              </a:spcAft>
              <a:buNone/>
              <a:tabLst>
                <a:tab pos="-20116800" algn="l"/>
                <a:tab pos="118745" algn="l"/>
                <a:tab pos="182880" algn="l"/>
              </a:tabLst>
            </a:pPr>
            <a:r>
              <a:rPr lang="en-ZA" sz="1200" b="1" kern="1400" dirty="0">
                <a:solidFill>
                  <a:srgbClr val="001489"/>
                </a:solidFill>
                <a:latin typeface="Century Gothic" panose="020B0502020202020204" pitchFamily="34" charset="0"/>
                <a:cs typeface="Times New Roman" panose="02020603050405020304" pitchFamily="18" charset="0"/>
              </a:rPr>
              <a:t>Healthcare services</a:t>
            </a:r>
          </a:p>
          <a:p>
            <a:pPr marL="0" indent="0" algn="just" defTabSz="914400">
              <a:lnSpc>
                <a:spcPct val="120000"/>
              </a:lnSpc>
              <a:spcBef>
                <a:spcPts val="300"/>
              </a:spcBef>
              <a:spcAft>
                <a:spcPts val="900"/>
              </a:spcAft>
              <a:buNone/>
              <a:tabLst>
                <a:tab pos="-20116800" algn="l"/>
                <a:tab pos="118745" algn="l"/>
                <a:tab pos="182880" algn="l"/>
              </a:tabLst>
            </a:pPr>
            <a:r>
              <a:rPr lang="en-US" sz="900" kern="1400" dirty="0">
                <a:solidFill>
                  <a:srgbClr val="000000"/>
                </a:solidFill>
                <a:latin typeface="Century Gothic" panose="020B0502020202020204" pitchFamily="34" charset="0"/>
                <a:cs typeface="Times New Roman" panose="02020603050405020304" pitchFamily="18" charset="0"/>
              </a:rPr>
              <a:t>In 2023, a mere 15.7 per cent of the South African population had access to medical aid, underscoring the significance of government healthcare facilities in delivering essential primary healthcare services to the majority of the country's residents. Within the Oudtshoorn municipal area during the same year, there were a total of 6 primary healthcare facilities. Additionally, the municipal area had </a:t>
            </a:r>
            <a:br>
              <a:rPr lang="en-US" sz="900" kern="1400" dirty="0">
                <a:solidFill>
                  <a:srgbClr val="000000"/>
                </a:solidFill>
                <a:latin typeface="Century Gothic" panose="020B0502020202020204" pitchFamily="34" charset="0"/>
                <a:cs typeface="Times New Roman" panose="02020603050405020304" pitchFamily="18" charset="0"/>
              </a:rPr>
            </a:br>
            <a:r>
              <a:rPr lang="en-US" sz="900" kern="1400" dirty="0">
                <a:solidFill>
                  <a:srgbClr val="000000"/>
                </a:solidFill>
                <a:latin typeface="Century Gothic" panose="020B0502020202020204" pitchFamily="34" charset="0"/>
                <a:cs typeface="Times New Roman" panose="02020603050405020304" pitchFamily="18" charset="0"/>
              </a:rPr>
              <a:t>3 mobile/satellite clinics and one  district hospital, catering to the healthcare needs of the residents. It is noteworthy that this municipal area accounted for 14.9 per cent of the healthcare facilities present in the broader Garden Route District. </a:t>
            </a:r>
          </a:p>
          <a:p>
            <a:pPr marL="0" indent="0" algn="just" defTabSz="914400">
              <a:lnSpc>
                <a:spcPct val="120000"/>
              </a:lnSpc>
              <a:spcBef>
                <a:spcPts val="300"/>
              </a:spcBef>
              <a:spcAft>
                <a:spcPts val="900"/>
              </a:spcAft>
              <a:buNone/>
              <a:tabLst>
                <a:tab pos="-20116800" algn="l"/>
                <a:tab pos="118745" algn="l"/>
                <a:tab pos="182880" algn="l"/>
              </a:tabLst>
            </a:pPr>
            <a:r>
              <a:rPr lang="en-US" sz="900" kern="1400" dirty="0">
                <a:solidFill>
                  <a:srgbClr val="000000"/>
                </a:solidFill>
                <a:latin typeface="Century Gothic" panose="020B0502020202020204" pitchFamily="34" charset="0"/>
                <a:cs typeface="Times New Roman" panose="02020603050405020304" pitchFamily="18" charset="0"/>
              </a:rPr>
              <a:t>In 2023, residents in the municipal area had access to 11 Antiretroviral Treatment (ART) sites and </a:t>
            </a:r>
            <a:br>
              <a:rPr lang="en-US" sz="900" kern="1400" dirty="0">
                <a:solidFill>
                  <a:srgbClr val="000000"/>
                </a:solidFill>
                <a:latin typeface="Century Gothic" panose="020B0502020202020204" pitchFamily="34" charset="0"/>
                <a:cs typeface="Times New Roman" panose="02020603050405020304" pitchFamily="18" charset="0"/>
              </a:rPr>
            </a:br>
            <a:r>
              <a:rPr lang="en-US" sz="900" kern="1400" dirty="0">
                <a:solidFill>
                  <a:srgbClr val="000000"/>
                </a:solidFill>
                <a:latin typeface="Century Gothic" panose="020B0502020202020204" pitchFamily="34" charset="0"/>
                <a:cs typeface="Times New Roman" panose="02020603050405020304" pitchFamily="18" charset="0"/>
              </a:rPr>
              <a:t>11 tuberculosis (TB) clinics, following the closure of two TB treatment sites since 2022. The reduction in TB clinics aligns with the declining number of registered TB patients. However, the ART patient load continues to rise, despite a decrease in the number of new ART registrations compared to the previous year.</a:t>
            </a:r>
          </a:p>
          <a:p>
            <a:pPr marL="0" indent="0" algn="just" defTabSz="914400">
              <a:lnSpc>
                <a:spcPct val="120000"/>
              </a:lnSpc>
              <a:spcBef>
                <a:spcPts val="300"/>
              </a:spcBef>
              <a:spcAft>
                <a:spcPts val="900"/>
              </a:spcAft>
              <a:buNone/>
              <a:tabLst>
                <a:tab pos="-20116800" algn="l"/>
                <a:tab pos="118745" algn="l"/>
                <a:tab pos="182880" algn="l"/>
              </a:tabLst>
            </a:pPr>
            <a:r>
              <a:rPr lang="en-US" sz="900" kern="1400" dirty="0">
                <a:solidFill>
                  <a:srgbClr val="000000"/>
                </a:solidFill>
                <a:latin typeface="Century Gothic" panose="020B0502020202020204" pitchFamily="34" charset="0"/>
                <a:cs typeface="Times New Roman" panose="02020603050405020304" pitchFamily="18" charset="0"/>
              </a:rPr>
              <a:t>Enhancing the quantity of functional ambulances contributes to an expanded reach of emergency medical services across the municipal area. During the fiscal year 2023/24, the municipal area was equipped with 5 Provincial ambulances, equating to a ratio of 0.5 ambulances per 10 000 residents. This is above the GRD average of 0.4 ambulances per 10 000 residents. It is imperative to acknowledge that this metric exclusively accounts for Provincial ambulances and does not encompass services provided by private entities.</a:t>
            </a:r>
          </a:p>
          <a:p>
            <a:pPr marL="0" indent="0" algn="just" defTabSz="914400">
              <a:lnSpc>
                <a:spcPct val="120000"/>
              </a:lnSpc>
              <a:spcBef>
                <a:spcPts val="300"/>
              </a:spcBef>
              <a:spcAft>
                <a:spcPts val="900"/>
              </a:spcAft>
              <a:buNone/>
              <a:tabLst>
                <a:tab pos="-20116800" algn="l"/>
                <a:tab pos="118745" algn="l"/>
                <a:tab pos="182880" algn="l"/>
              </a:tabLst>
            </a:pPr>
            <a:r>
              <a:rPr lang="en-ZA" sz="1200" b="1" kern="1400" dirty="0">
                <a:solidFill>
                  <a:srgbClr val="001489"/>
                </a:solidFill>
                <a:latin typeface="Century Gothic" panose="020B0502020202020204" pitchFamily="34" charset="0"/>
                <a:cs typeface="Times New Roman" panose="02020603050405020304" pitchFamily="18" charset="0"/>
              </a:rPr>
              <a:t>Child and maternal health  </a:t>
            </a:r>
          </a:p>
          <a:p>
            <a:pPr marL="0" indent="0" algn="just" defTabSz="914400">
              <a:lnSpc>
                <a:spcPct val="120000"/>
              </a:lnSpc>
              <a:spcBef>
                <a:spcPts val="300"/>
              </a:spcBef>
              <a:spcAft>
                <a:spcPts val="900"/>
              </a:spcAft>
              <a:buNone/>
              <a:tabLst>
                <a:tab pos="-20116800" algn="l"/>
                <a:tab pos="118745" algn="l"/>
                <a:tab pos="182880" algn="l"/>
              </a:tabLst>
            </a:pPr>
            <a:r>
              <a:rPr lang="en-US" sz="900" kern="1400" dirty="0">
                <a:solidFill>
                  <a:srgbClr val="000000"/>
                </a:solidFill>
                <a:latin typeface="Century Gothic" panose="020B0502020202020204" pitchFamily="34" charset="0"/>
                <a:cs typeface="Times New Roman" panose="02020603050405020304" pitchFamily="18" charset="0"/>
              </a:rPr>
              <a:t>Within the municipal area, there has been a marginal decrease in teenage pregnancies. In 2023/24, </a:t>
            </a:r>
            <a:br>
              <a:rPr lang="en-US" sz="900" kern="1400" dirty="0">
                <a:solidFill>
                  <a:srgbClr val="000000"/>
                </a:solidFill>
                <a:latin typeface="Century Gothic" panose="020B0502020202020204" pitchFamily="34" charset="0"/>
                <a:cs typeface="Times New Roman" panose="02020603050405020304" pitchFamily="18" charset="0"/>
              </a:rPr>
            </a:br>
            <a:r>
              <a:rPr lang="en-US" sz="900" kern="1400" dirty="0">
                <a:solidFill>
                  <a:srgbClr val="000000"/>
                </a:solidFill>
                <a:latin typeface="Century Gothic" panose="020B0502020202020204" pitchFamily="34" charset="0"/>
                <a:cs typeface="Times New Roman" panose="02020603050405020304" pitchFamily="18" charset="0"/>
              </a:rPr>
              <a:t>343 deliveries (20.3 per cent) occurred among females under the age of 20, which is significantly greater than the District rate of 11.5 per cent. The slight decrease in teenagers giving birth coincided with a slight decline in pregnancy terminations, with 37 pregnancy terminations reported in 2023/24. The high rate of teenage pregnancies reflects a need for expanded family planning initiatives and support services within the municipal area and greater GRD, as unplanned pregnancies pose a risk to the future quality of life of teenagers. </a:t>
            </a:r>
          </a:p>
          <a:p>
            <a:pPr marL="0" indent="0" algn="just" defTabSz="914400">
              <a:lnSpc>
                <a:spcPct val="120000"/>
              </a:lnSpc>
              <a:spcBef>
                <a:spcPts val="300"/>
              </a:spcBef>
              <a:spcAft>
                <a:spcPts val="900"/>
              </a:spcAft>
              <a:buNone/>
              <a:tabLst>
                <a:tab pos="-20116800" algn="l"/>
                <a:tab pos="118745" algn="l"/>
                <a:tab pos="182880" algn="l"/>
              </a:tabLst>
            </a:pPr>
            <a:r>
              <a:rPr lang="en-US" sz="900" kern="1400" dirty="0">
                <a:solidFill>
                  <a:srgbClr val="000000"/>
                </a:solidFill>
                <a:latin typeface="Century Gothic" panose="020B0502020202020204" pitchFamily="34" charset="0"/>
                <a:cs typeface="Times New Roman" panose="02020603050405020304" pitchFamily="18" charset="0"/>
              </a:rPr>
              <a:t>1 535 children under the age of one were </a:t>
            </a:r>
            <a:r>
              <a:rPr lang="en-US" sz="900" kern="1400" dirty="0" err="1">
                <a:solidFill>
                  <a:srgbClr val="000000"/>
                </a:solidFill>
                <a:latin typeface="Century Gothic" panose="020B0502020202020204" pitchFamily="34" charset="0"/>
                <a:cs typeface="Times New Roman" panose="02020603050405020304" pitchFamily="18" charset="0"/>
              </a:rPr>
              <a:t>immunised</a:t>
            </a:r>
            <a:r>
              <a:rPr lang="en-US" sz="900" kern="1400" dirty="0">
                <a:solidFill>
                  <a:srgbClr val="000000"/>
                </a:solidFill>
                <a:latin typeface="Century Gothic" panose="020B0502020202020204" pitchFamily="34" charset="0"/>
                <a:cs typeface="Times New Roman" panose="02020603050405020304" pitchFamily="18" charset="0"/>
              </a:rPr>
              <a:t>, translating to an </a:t>
            </a:r>
            <a:r>
              <a:rPr lang="en-US" sz="900" kern="1400" dirty="0" err="1">
                <a:solidFill>
                  <a:srgbClr val="000000"/>
                </a:solidFill>
                <a:latin typeface="Century Gothic" panose="020B0502020202020204" pitchFamily="34" charset="0"/>
                <a:cs typeface="Times New Roman" panose="02020603050405020304" pitchFamily="18" charset="0"/>
              </a:rPr>
              <a:t>immunisation</a:t>
            </a:r>
            <a:r>
              <a:rPr lang="en-US" sz="900" kern="1400" dirty="0">
                <a:solidFill>
                  <a:srgbClr val="000000"/>
                </a:solidFill>
                <a:latin typeface="Century Gothic" panose="020B0502020202020204" pitchFamily="34" charset="0"/>
                <a:cs typeface="Times New Roman" panose="02020603050405020304" pitchFamily="18" charset="0"/>
              </a:rPr>
              <a:t> coverage rate of 100.2 per cent. It also exhibited an increase from the previous year thereby reducing the proportion of young children at risk of serious illness. The prevalence of malnourished children under the age of five, particularly those suffering from severe acute malnutrition, per 100 000 individuals in the municipal area, decreased from 2022/23 to 2023/24. Unfortunately, there is an observed increase in the percentage of infants born with a birth weight below 2.5 kilograms during this period. The latter metric has yet to revert to pre-pandemic levels. Notably, these indicators surpass the district average, underscoring a distinct challenge concerning food security and malnutrition within the municipal area. The high levels of poverty in the municipal area contribute significantly to an enduring challenge regarding households' access to nutritious food.</a:t>
            </a:r>
          </a:p>
          <a:p>
            <a:pPr marL="0" indent="0" algn="just" defTabSz="914400">
              <a:lnSpc>
                <a:spcPct val="120000"/>
              </a:lnSpc>
              <a:spcBef>
                <a:spcPts val="300"/>
              </a:spcBef>
              <a:spcAft>
                <a:spcPts val="900"/>
              </a:spcAft>
              <a:buNone/>
              <a:tabLst>
                <a:tab pos="-20116800" algn="l"/>
                <a:tab pos="118745" algn="l"/>
                <a:tab pos="182880" algn="l"/>
              </a:tabLst>
            </a:pPr>
            <a:r>
              <a:rPr lang="en-US" sz="900" kern="1400" dirty="0">
                <a:solidFill>
                  <a:srgbClr val="000000"/>
                </a:solidFill>
                <a:latin typeface="Century Gothic" panose="020B0502020202020204" pitchFamily="34" charset="0"/>
                <a:cs typeface="Times New Roman" panose="02020603050405020304" pitchFamily="18" charset="0"/>
              </a:rPr>
              <a:t>The municipal area recorded no maternal fatalities; however, regrettably, 8 infants succumbed before reaching 28 days of life. While the municipal area previously exhibited one of the highest neonatal mortality rates within the GRD, there has been a marked decline in 2023/24 denoting improved antenatal and postnatal care. </a:t>
            </a:r>
          </a:p>
          <a:p>
            <a:pPr marL="0" indent="0" algn="just">
              <a:lnSpc>
                <a:spcPct val="120000"/>
              </a:lnSpc>
              <a:spcBef>
                <a:spcPts val="600"/>
              </a:spcBef>
              <a:buNone/>
            </a:pPr>
            <a:r>
              <a:rPr lang="en-US" sz="900" kern="1400" dirty="0">
                <a:solidFill>
                  <a:srgbClr val="000000"/>
                </a:solidFill>
                <a:latin typeface="Century Gothic" panose="020B0502020202020204" pitchFamily="34" charset="0"/>
                <a:cs typeface="Times New Roman" panose="02020603050405020304" pitchFamily="18" charset="0"/>
              </a:rPr>
              <a:t> </a:t>
            </a:r>
            <a:endParaRPr lang="en-ZA" sz="1200" b="1" kern="1400" dirty="0">
              <a:solidFill>
                <a:srgbClr val="002060"/>
              </a:solidFill>
              <a:latin typeface="Century Gothic" panose="020B0502020202020204" pitchFamily="34" charset="0"/>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4A123099-5183-5358-EA4C-6D0418F470B5}"/>
              </a:ext>
            </a:extLst>
          </p:cNvPr>
          <p:cNvSpPr/>
          <p:nvPr/>
        </p:nvSpPr>
        <p:spPr>
          <a:xfrm rot="16200000">
            <a:off x="3200400" y="-3230808"/>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AA26441-5B81-660B-B3E5-23BE65CBC1B4}"/>
              </a:ext>
            </a:extLst>
          </p:cNvPr>
          <p:cNvSpPr txBox="1"/>
          <p:nvPr/>
        </p:nvSpPr>
        <p:spPr>
          <a:xfrm>
            <a:off x="91440" y="-3395"/>
            <a:ext cx="2751968" cy="457200"/>
          </a:xfrm>
          <a:prstGeom prst="rect">
            <a:avLst/>
          </a:prstGeom>
          <a:noFill/>
          <a:ln>
            <a:noFill/>
          </a:ln>
        </p:spPr>
        <p:txBody>
          <a:bodyPr wrap="square" lIns="81000" tIns="0" rIns="81000" bIns="0" rtlCol="0" anchor="ctr">
            <a:noAutofit/>
          </a:bodyPr>
          <a:lstStyle/>
          <a:p>
            <a:pPr marL="91440" marR="0" lvl="0" indent="0"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entury Gothic" panose="020B0502020202020204" pitchFamily="34" charset="0"/>
              </a:rPr>
              <a:t>HEALTH</a:t>
            </a:r>
            <a:endParaRPr kumimoji="0" lang="en-US" sz="2000" b="0" i="0" u="none" strike="noStrike" kern="1200" cap="none" spc="0" normalizeH="0" baseline="0" noProof="1">
              <a:ln>
                <a:noFill/>
              </a:ln>
              <a:solidFill>
                <a:prstClr val="white"/>
              </a:solidFill>
              <a:effectLst/>
              <a:uLnTx/>
              <a:uFillTx/>
              <a:latin typeface="Calibri Light" panose="020F0302020204030204"/>
              <a:ea typeface="+mn-ea"/>
              <a:cs typeface="+mn-cs"/>
            </a:endParaRPr>
          </a:p>
        </p:txBody>
      </p:sp>
      <p:sp>
        <p:nvSpPr>
          <p:cNvPr id="4" name="Footer Placeholder 3">
            <a:extLst>
              <a:ext uri="{FF2B5EF4-FFF2-40B4-BE49-F238E27FC236}">
                <a16:creationId xmlns:a16="http://schemas.microsoft.com/office/drawing/2014/main" id="{10BB283A-76F0-E4E9-0FAE-D34437ACE266}"/>
              </a:ext>
            </a:extLst>
          </p:cNvPr>
          <p:cNvSpPr>
            <a:spLocks noGrp="1"/>
          </p:cNvSpPr>
          <p:nvPr>
            <p:ph type="ftr" sz="quarter" idx="11"/>
          </p:nvPr>
        </p:nvSpPr>
        <p:spPr>
          <a:xfrm>
            <a:off x="353645" y="9221986"/>
            <a:ext cx="3321785" cy="527403"/>
          </a:xfrm>
        </p:spPr>
        <p:txBody>
          <a:bodyPr/>
          <a:lstStyle/>
          <a:p>
            <a:pPr algn="l"/>
            <a:r>
              <a:rPr lang="it-IT" dirty="0">
                <a:latin typeface="Century Gothic" panose="020B0502020202020204" pitchFamily="34" charset="0"/>
              </a:rPr>
              <a:t>2024 Socio-Economic Profile:  Oudtshoorn Municipality</a:t>
            </a:r>
            <a:endParaRPr lang="en-US" dirty="0">
              <a:latin typeface="Century Gothic" panose="020B0502020202020204" pitchFamily="34" charset="0"/>
            </a:endParaRPr>
          </a:p>
        </p:txBody>
      </p:sp>
      <p:sp>
        <p:nvSpPr>
          <p:cNvPr id="8" name="Slide Number Placeholder 7">
            <a:extLst>
              <a:ext uri="{FF2B5EF4-FFF2-40B4-BE49-F238E27FC236}">
                <a16:creationId xmlns:a16="http://schemas.microsoft.com/office/drawing/2014/main" id="{201CAABA-F24B-D225-90AE-8708B4709052}"/>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10</a:t>
            </a:fld>
            <a:endParaRPr lang="en-US" dirty="0">
              <a:latin typeface="Century Gothic" panose="020B0502020202020204" pitchFamily="34" charset="0"/>
            </a:endParaRPr>
          </a:p>
        </p:txBody>
      </p:sp>
      <p:sp>
        <p:nvSpPr>
          <p:cNvPr id="2" name="Rectangle 1">
            <a:extLst>
              <a:ext uri="{FF2B5EF4-FFF2-40B4-BE49-F238E27FC236}">
                <a16:creationId xmlns:a16="http://schemas.microsoft.com/office/drawing/2014/main" id="{E7B52BFE-8C0C-0D53-37D1-E93B2C0A9E36}"/>
              </a:ext>
            </a:extLst>
          </p:cNvPr>
          <p:cNvSpPr/>
          <p:nvPr/>
        </p:nvSpPr>
        <p:spPr>
          <a:xfrm>
            <a:off x="91440" y="420312"/>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170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45A9ED7-A95E-A156-9B5B-F016A25A0D44}"/>
              </a:ext>
            </a:extLst>
          </p:cNvPr>
          <p:cNvSpPr/>
          <p:nvPr/>
        </p:nvSpPr>
        <p:spPr>
          <a:xfrm>
            <a:off x="3741518" y="3913094"/>
            <a:ext cx="2644768" cy="505204"/>
          </a:xfrm>
          <a:prstGeom prst="roundRect">
            <a:avLst/>
          </a:prstGeom>
          <a:solidFill>
            <a:srgbClr val="007DBA"/>
          </a:solidFill>
          <a:ln>
            <a:solidFill>
              <a:srgbClr val="509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prstClr val="white"/>
                  </a:solidFill>
                </a:ln>
                <a:solidFill>
                  <a:prstClr val="white"/>
                </a:solidFill>
                <a:effectLst/>
                <a:uLnTx/>
                <a:uFillTx/>
                <a:latin typeface="Century Gothic" panose="020B0502020202020204" pitchFamily="34" charset="0"/>
                <a:ea typeface="+mn-ea"/>
                <a:cs typeface="+mn-cs"/>
              </a:rPr>
              <a:t>Income Inequality</a:t>
            </a:r>
          </a:p>
        </p:txBody>
      </p:sp>
      <p:pic>
        <p:nvPicPr>
          <p:cNvPr id="19" name="Picture 18" descr="A picture containing drawing, shirt&#10;&#10;Description automatically generated">
            <a:extLst>
              <a:ext uri="{FF2B5EF4-FFF2-40B4-BE49-F238E27FC236}">
                <a16:creationId xmlns:a16="http://schemas.microsoft.com/office/drawing/2014/main" id="{07CEF16E-CA4A-3DE4-8892-0827C2DF0FE5}"/>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7363" t="27502" r="28471" b="34182"/>
          <a:stretch/>
        </p:blipFill>
        <p:spPr>
          <a:xfrm>
            <a:off x="5843946" y="3963198"/>
            <a:ext cx="411711" cy="505204"/>
          </a:xfrm>
          <a:prstGeom prst="rect">
            <a:avLst/>
          </a:prstGeom>
          <a:noFill/>
          <a:ln>
            <a:noFill/>
          </a:ln>
        </p:spPr>
      </p:pic>
      <p:sp>
        <p:nvSpPr>
          <p:cNvPr id="31" name="Rectangle: Rounded Corners 30">
            <a:extLst>
              <a:ext uri="{FF2B5EF4-FFF2-40B4-BE49-F238E27FC236}">
                <a16:creationId xmlns:a16="http://schemas.microsoft.com/office/drawing/2014/main" id="{585E3D3F-3226-3A12-1302-247B820BE71B}"/>
              </a:ext>
            </a:extLst>
          </p:cNvPr>
          <p:cNvSpPr/>
          <p:nvPr/>
        </p:nvSpPr>
        <p:spPr>
          <a:xfrm>
            <a:off x="107078" y="7290753"/>
            <a:ext cx="6381185" cy="2468880"/>
          </a:xfrm>
          <a:prstGeom prst="roundRect">
            <a:avLst>
              <a:gd name="adj" fmla="val 8527"/>
            </a:avLst>
          </a:prstGeom>
          <a:solidFill>
            <a:schemeClr val="bg1"/>
          </a:solidFill>
          <a:ln w="25400" cap="flat" cmpd="sng" algn="ctr">
            <a:noFill/>
            <a:prstDash val="solid"/>
          </a:ln>
          <a:effectLst>
            <a:outerShdw blurRad="50800" dist="38100" dir="2700000" algn="tl" rotWithShape="0">
              <a:prstClr val="black">
                <a:alpha val="40000"/>
              </a:prstClr>
            </a:outerShdw>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EEFF74B5-8A36-4396-C1AE-FF003937AEA6}"/>
              </a:ext>
            </a:extLst>
          </p:cNvPr>
          <p:cNvGrpSpPr/>
          <p:nvPr/>
        </p:nvGrpSpPr>
        <p:grpSpPr>
          <a:xfrm>
            <a:off x="50157" y="6505189"/>
            <a:ext cx="2186939" cy="647700"/>
            <a:chOff x="83443" y="6405618"/>
            <a:chExt cx="2186939" cy="647700"/>
          </a:xfrm>
          <a:solidFill>
            <a:srgbClr val="50969A"/>
          </a:solidFill>
        </p:grpSpPr>
        <p:sp>
          <p:nvSpPr>
            <p:cNvPr id="16" name="Rectangle: Rounded Corners 15">
              <a:extLst>
                <a:ext uri="{FF2B5EF4-FFF2-40B4-BE49-F238E27FC236}">
                  <a16:creationId xmlns:a16="http://schemas.microsoft.com/office/drawing/2014/main" id="{A5316C38-6A7B-6919-37D3-2737DFB881C7}"/>
                </a:ext>
              </a:extLst>
            </p:cNvPr>
            <p:cNvSpPr/>
            <p:nvPr/>
          </p:nvSpPr>
          <p:spPr>
            <a:xfrm>
              <a:off x="83443" y="6405618"/>
              <a:ext cx="2161775" cy="647700"/>
            </a:xfrm>
            <a:prstGeom prst="roundRect">
              <a:avLst/>
            </a:prstGeom>
            <a:solidFill>
              <a:srgbClr val="007DBA"/>
            </a:solidFill>
            <a:ln>
              <a:solidFill>
                <a:srgbClr val="509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prstClr val="white"/>
                    </a:solidFill>
                  </a:ln>
                  <a:solidFill>
                    <a:prstClr val="white"/>
                  </a:solidFill>
                  <a:effectLst/>
                  <a:uLnTx/>
                  <a:uFillTx/>
                  <a:latin typeface="Century Gothic" panose="020B0502020202020204" pitchFamily="34" charset="0"/>
                  <a:ea typeface="+mn-ea"/>
                  <a:cs typeface="+mn-cs"/>
                </a:rPr>
                <a:t>Poverty Line</a:t>
              </a:r>
            </a:p>
          </p:txBody>
        </p:sp>
        <p:pic>
          <p:nvPicPr>
            <p:cNvPr id="20" name="Picture 19" descr="A picture containing drawing&#10;&#10;Description automatically generated">
              <a:extLst>
                <a:ext uri="{FF2B5EF4-FFF2-40B4-BE49-F238E27FC236}">
                  <a16:creationId xmlns:a16="http://schemas.microsoft.com/office/drawing/2014/main" id="{BBFAEF45-165A-C1EF-660A-E46A8E6500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321" t="32324" r="23606" b="41937"/>
            <a:stretch/>
          </p:blipFill>
          <p:spPr>
            <a:xfrm>
              <a:off x="1571820" y="6429123"/>
              <a:ext cx="698562" cy="567473"/>
            </a:xfrm>
            <a:prstGeom prst="rect">
              <a:avLst/>
            </a:prstGeom>
            <a:noFill/>
            <a:ln>
              <a:noFill/>
            </a:ln>
          </p:spPr>
        </p:pic>
      </p:grpSp>
      <p:grpSp>
        <p:nvGrpSpPr>
          <p:cNvPr id="3" name="Group 2">
            <a:extLst>
              <a:ext uri="{FF2B5EF4-FFF2-40B4-BE49-F238E27FC236}">
                <a16:creationId xmlns:a16="http://schemas.microsoft.com/office/drawing/2014/main" id="{31EC545D-1D5C-D077-DF49-B2B04C2E06C2}"/>
              </a:ext>
            </a:extLst>
          </p:cNvPr>
          <p:cNvGrpSpPr/>
          <p:nvPr/>
        </p:nvGrpSpPr>
        <p:grpSpPr>
          <a:xfrm>
            <a:off x="109761" y="696697"/>
            <a:ext cx="2395314" cy="578123"/>
            <a:chOff x="4462686" y="3535228"/>
            <a:chExt cx="2395314" cy="621699"/>
          </a:xfrm>
          <a:solidFill>
            <a:srgbClr val="50969A"/>
          </a:solidFill>
        </p:grpSpPr>
        <p:sp>
          <p:nvSpPr>
            <p:cNvPr id="17" name="Rectangle: Rounded Corners 16">
              <a:extLst>
                <a:ext uri="{FF2B5EF4-FFF2-40B4-BE49-F238E27FC236}">
                  <a16:creationId xmlns:a16="http://schemas.microsoft.com/office/drawing/2014/main" id="{C9E32F8B-BD18-B931-E212-5306660025FA}"/>
                </a:ext>
              </a:extLst>
            </p:cNvPr>
            <p:cNvSpPr/>
            <p:nvPr/>
          </p:nvSpPr>
          <p:spPr>
            <a:xfrm>
              <a:off x="4462686" y="3535228"/>
              <a:ext cx="2395314" cy="621699"/>
            </a:xfrm>
            <a:prstGeom prst="roundRect">
              <a:avLst/>
            </a:prstGeom>
            <a:solidFill>
              <a:srgbClr val="007DBA"/>
            </a:solidFill>
            <a:ln>
              <a:solidFill>
                <a:srgbClr val="509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prstClr val="white"/>
                    </a:solidFill>
                  </a:ln>
                  <a:solidFill>
                    <a:prstClr val="white"/>
                  </a:solidFill>
                  <a:effectLst/>
                  <a:uLnTx/>
                  <a:uFillTx/>
                  <a:latin typeface="Century Gothic" panose="020B0502020202020204" pitchFamily="34" charset="0"/>
                  <a:ea typeface="+mn-ea"/>
                  <a:cs typeface="+mn-cs"/>
                </a:rPr>
                <a:t>          GDP per capita</a:t>
              </a:r>
            </a:p>
          </p:txBody>
        </p:sp>
        <p:pic>
          <p:nvPicPr>
            <p:cNvPr id="18" name="Picture 17">
              <a:extLst>
                <a:ext uri="{FF2B5EF4-FFF2-40B4-BE49-F238E27FC236}">
                  <a16:creationId xmlns:a16="http://schemas.microsoft.com/office/drawing/2014/main" id="{5C0FD186-2023-4EC0-D04B-1993DD1171C7}"/>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02643" y="3535228"/>
              <a:ext cx="610911" cy="610911"/>
            </a:xfrm>
            <a:prstGeom prst="rect">
              <a:avLst/>
            </a:prstGeom>
            <a:noFill/>
            <a:ln>
              <a:noFill/>
            </a:ln>
          </p:spPr>
        </p:pic>
      </p:grpSp>
      <p:grpSp>
        <p:nvGrpSpPr>
          <p:cNvPr id="6" name="Group 5">
            <a:extLst>
              <a:ext uri="{FF2B5EF4-FFF2-40B4-BE49-F238E27FC236}">
                <a16:creationId xmlns:a16="http://schemas.microsoft.com/office/drawing/2014/main" id="{98664920-D8AD-DD24-D9E8-9CA9C553A99E}"/>
              </a:ext>
            </a:extLst>
          </p:cNvPr>
          <p:cNvGrpSpPr/>
          <p:nvPr/>
        </p:nvGrpSpPr>
        <p:grpSpPr>
          <a:xfrm>
            <a:off x="50157" y="1401711"/>
            <a:ext cx="4864113" cy="2448753"/>
            <a:chOff x="113049" y="1239916"/>
            <a:chExt cx="4971078" cy="2754589"/>
          </a:xfrm>
          <a:solidFill>
            <a:schemeClr val="bg1"/>
          </a:solidFill>
        </p:grpSpPr>
        <p:sp>
          <p:nvSpPr>
            <p:cNvPr id="28" name="Rectangle: Rounded Corners 27">
              <a:extLst>
                <a:ext uri="{FF2B5EF4-FFF2-40B4-BE49-F238E27FC236}">
                  <a16:creationId xmlns:a16="http://schemas.microsoft.com/office/drawing/2014/main" id="{1A47E69C-6109-CC1B-0966-B0E5853C0DF0}"/>
                </a:ext>
              </a:extLst>
            </p:cNvPr>
            <p:cNvSpPr/>
            <p:nvPr/>
          </p:nvSpPr>
          <p:spPr>
            <a:xfrm>
              <a:off x="141846" y="1239916"/>
              <a:ext cx="4942281" cy="2694461"/>
            </a:xfrm>
            <a:prstGeom prst="roundRect">
              <a:avLst>
                <a:gd name="adj" fmla="val 7279"/>
              </a:avLst>
            </a:prstGeom>
            <a:grpFill/>
            <a:ln w="25400" cap="flat" cmpd="sng" algn="ctr">
              <a:noFill/>
              <a:prstDash val="solid"/>
            </a:ln>
            <a:effectLst>
              <a:outerShdw blurRad="50800" dist="38100" dir="2700000" algn="tl" rotWithShape="0">
                <a:prstClr val="black">
                  <a:alpha val="40000"/>
                </a:prstClr>
              </a:outerShdw>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graphicFrame>
          <p:nvGraphicFramePr>
            <p:cNvPr id="2" name="Chart 1">
              <a:extLst>
                <a:ext uri="{FF2B5EF4-FFF2-40B4-BE49-F238E27FC236}">
                  <a16:creationId xmlns:a16="http://schemas.microsoft.com/office/drawing/2014/main" id="{75F1FD6B-7454-9F27-F306-B5F69AF31E7C}"/>
                </a:ext>
              </a:extLst>
            </p:cNvPr>
            <p:cNvGraphicFramePr>
              <a:graphicFrameLocks/>
            </p:cNvGraphicFramePr>
            <p:nvPr>
              <p:extLst>
                <p:ext uri="{D42A27DB-BD31-4B8C-83A1-F6EECF244321}">
                  <p14:modId xmlns:p14="http://schemas.microsoft.com/office/powerpoint/2010/main" val="3280927517"/>
                </p:ext>
              </p:extLst>
            </p:nvPr>
          </p:nvGraphicFramePr>
          <p:xfrm>
            <a:off x="113049" y="1259917"/>
            <a:ext cx="4852919" cy="2734588"/>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5" name="Chart 4">
            <a:extLst>
              <a:ext uri="{FF2B5EF4-FFF2-40B4-BE49-F238E27FC236}">
                <a16:creationId xmlns:a16="http://schemas.microsoft.com/office/drawing/2014/main" id="{407E1113-EDCD-794B-2D4F-4474B4885B43}"/>
              </a:ext>
            </a:extLst>
          </p:cNvPr>
          <p:cNvGraphicFramePr>
            <a:graphicFrameLocks/>
          </p:cNvGraphicFramePr>
          <p:nvPr>
            <p:extLst>
              <p:ext uri="{D42A27DB-BD31-4B8C-83A1-F6EECF244321}">
                <p14:modId xmlns:p14="http://schemas.microsoft.com/office/powerpoint/2010/main" val="2914831003"/>
              </p:ext>
            </p:extLst>
          </p:nvPr>
        </p:nvGraphicFramePr>
        <p:xfrm>
          <a:off x="-3063" y="7222456"/>
          <a:ext cx="6307952" cy="2537177"/>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angle: Top Corners Rounded 6">
            <a:extLst>
              <a:ext uri="{FF2B5EF4-FFF2-40B4-BE49-F238E27FC236}">
                <a16:creationId xmlns:a16="http://schemas.microsoft.com/office/drawing/2014/main" id="{60FF4ED7-47D1-C45D-7292-296E0E84761D}"/>
              </a:ext>
            </a:extLst>
          </p:cNvPr>
          <p:cNvSpPr/>
          <p:nvPr/>
        </p:nvSpPr>
        <p:spPr>
          <a:xfrm rot="16200000">
            <a:off x="3200400" y="-3230808"/>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909CCA1-DA98-561E-0F15-6C22C91CC5FD}"/>
              </a:ext>
            </a:extLst>
          </p:cNvPr>
          <p:cNvSpPr/>
          <p:nvPr/>
        </p:nvSpPr>
        <p:spPr>
          <a:xfrm>
            <a:off x="91440" y="422236"/>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276C785-D70E-F826-3CD8-F87351A43D6A}"/>
              </a:ext>
            </a:extLst>
          </p:cNvPr>
          <p:cNvSpPr/>
          <p:nvPr/>
        </p:nvSpPr>
        <p:spPr>
          <a:xfrm>
            <a:off x="0" y="-20726"/>
            <a:ext cx="427137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POVERTY</a:t>
            </a:r>
          </a:p>
        </p:txBody>
      </p:sp>
      <p:graphicFrame>
        <p:nvGraphicFramePr>
          <p:cNvPr id="21" name="Chart 20">
            <a:extLst>
              <a:ext uri="{FF2B5EF4-FFF2-40B4-BE49-F238E27FC236}">
                <a16:creationId xmlns:a16="http://schemas.microsoft.com/office/drawing/2014/main" id="{A49ED334-BDAD-43C9-AC6F-89E643FF2F01}"/>
              </a:ext>
            </a:extLst>
          </p:cNvPr>
          <p:cNvGraphicFramePr>
            <a:graphicFrameLocks/>
          </p:cNvGraphicFramePr>
          <p:nvPr>
            <p:extLst>
              <p:ext uri="{D42A27DB-BD31-4B8C-83A1-F6EECF244321}">
                <p14:modId xmlns:p14="http://schemas.microsoft.com/office/powerpoint/2010/main" val="715508875"/>
              </p:ext>
            </p:extLst>
          </p:nvPr>
        </p:nvGraphicFramePr>
        <p:xfrm>
          <a:off x="2276110" y="4467477"/>
          <a:ext cx="4442322" cy="256490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8118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0C6FD-AB83-4A8F-9946-CCD39E10DC6B}"/>
              </a:ext>
            </a:extLst>
          </p:cNvPr>
          <p:cNvSpPr>
            <a:spLocks noGrp="1"/>
          </p:cNvSpPr>
          <p:nvPr>
            <p:ph idx="1"/>
          </p:nvPr>
        </p:nvSpPr>
        <p:spPr>
          <a:xfrm>
            <a:off x="442913" y="545969"/>
            <a:ext cx="5943600" cy="8503920"/>
          </a:xfrm>
        </p:spPr>
        <p:txBody>
          <a:bodyPr>
            <a:noAutofit/>
          </a:bodyPr>
          <a:lstStyle/>
          <a:p>
            <a:pPr marL="0" marR="0" lvl="0" indent="0" algn="just" defTabSz="914400" rtl="0" eaLnBrk="1" fontAlgn="auto" latinLnBrk="0" hangingPunct="1">
              <a:lnSpc>
                <a:spcPct val="120000"/>
              </a:lnSpc>
              <a:spcBef>
                <a:spcPts val="0"/>
              </a:spcBef>
              <a:spcAft>
                <a:spcPts val="1200"/>
              </a:spcAft>
              <a:buClrTx/>
              <a:buSzTx/>
              <a:buFontTx/>
              <a:buNone/>
              <a:tabLst>
                <a:tab pos="-20116800" algn="l"/>
                <a:tab pos="118745" algn="l"/>
                <a:tab pos="182880" algn="l"/>
              </a:tabLst>
              <a:defRPr/>
            </a:pPr>
            <a:r>
              <a:rPr kumimoji="0" lang="en-ZA" sz="1200" b="1" i="0" u="none" strike="noStrike" kern="1400" cap="none" spc="0" normalizeH="0" baseline="0" noProof="0" dirty="0">
                <a:ln>
                  <a:noFill/>
                </a:ln>
                <a:solidFill>
                  <a:srgbClr val="001489"/>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GDPR Per Capita</a:t>
            </a: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kumimoji="0" lang="en-US" sz="90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Oudtshoorn’s GDP per capita shows moderate growth from 2020 to 2023, increasing from approximately R39 696 in 2020 to R41 391 in 2023. While this represents a steady improvement, Oudtshoorn remains below the GDP per </a:t>
            </a:r>
            <a:r>
              <a:rPr kumimoji="0" lang="en-US" sz="900" i="0" u="none" strike="noStrike" kern="1400" cap="none" spc="0" normalizeH="0" baseline="0" noProof="0" dirty="0" err="1">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capit</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 of </a:t>
            </a:r>
            <a:r>
              <a:rPr kumimoji="0" lang="en-US" sz="90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R42 536 recorded in 2017, indicating </a:t>
            </a:r>
            <a:r>
              <a:rPr kumimoji="0" lang="en-US" sz="900" i="0" u="none" strike="noStrike" kern="1400" cap="none" spc="0" normalizeH="0" baseline="0" noProof="0" dirty="0" err="1">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th</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at</a:t>
            </a:r>
            <a:br>
              <a:rPr kumimoji="0" lang="en-US" sz="90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br>
            <a:r>
              <a:rPr kumimoji="0" lang="en-US" sz="90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well-being has declined when compared to the pre-pandemic period.  The growth trajectory highlights moderate economic performance relative to other municipalities such as George, which leads the district in GDP per capita.</a:t>
            </a: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a:t>
            </a:r>
            <a:r>
              <a:rPr kumimoji="0" lang="en-US" sz="90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 is imperative to acknowledge that the distribution of GDP per capita within the municipal area is not uniform. Disparities prevail, with a segment of the population enjoying affluence, while others grapple with financial challenges in an economic landscape characterized by inflation, high interest rates, and unemployment.</a:t>
            </a:r>
            <a:endParaRPr kumimoji="0" lang="en-ZA" sz="90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kumimoji="0" lang="en-ZA" sz="1200" b="1" i="0" u="none" strike="noStrike" kern="1400" cap="none" spc="0" normalizeH="0" baseline="0" noProof="0" dirty="0">
                <a:ln>
                  <a:noFill/>
                </a:ln>
                <a:solidFill>
                  <a:srgbClr val="001489"/>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Income Inequality</a:t>
            </a: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South Africa suffers among the highest levels of inequality in the world when measured by the commonly used Gini index. Inequality manifests itself through a skewed income distribution, unequal access to opportunities, and regional disparities. </a:t>
            </a:r>
            <a:r>
              <a:rPr kumimoji="0" lang="en-ZA"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The National Development Plan (NDP) has set a target of reducing income inequality in South Africa</a:t>
            </a:r>
            <a:r>
              <a:rPr lang="en-ZA"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endeavouring</a:t>
            </a:r>
            <a:r>
              <a:rPr kumimoji="0" lang="en-ZA"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to lower the Gini coefficient from 0.7 in 2010 to 0.6 by 2030.</a:t>
            </a:r>
            <a:r>
              <a:rPr lang="en-ZA"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As at 2023</a:t>
            </a:r>
            <a:r>
              <a:rPr kumimoji="0" lang="en-ZA"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the Oudtshoorn municipal area meets that goal at 0.57 </a:t>
            </a:r>
            <a:r>
              <a:rPr lang="en-ZA"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and </a:t>
            </a:r>
            <a:r>
              <a:rPr kumimoji="0" lang="en-ZA"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has amongst the most equally distributed incomes in the Province. When </a:t>
            </a:r>
            <a:r>
              <a:rPr lang="en-ZA"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viewed in conjunction with the low GDP per capita, it reflects that the majority of the population are </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grappling with limited economic opportunities and resources.</a:t>
            </a:r>
            <a:r>
              <a:rPr lang="en-ZA"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By global standards, the Gini coefficient of 0.57 is still high and</a:t>
            </a:r>
            <a:r>
              <a:rPr kumimoji="0" lang="en-ZA"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reflects the discrepancy between persons with well renumerated jobs in </a:t>
            </a:r>
            <a:r>
              <a:rPr lang="en-ZA"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the town of Oudtshoorn, compared to the lower income earned by farm workers as well as backyard dwellers and households residing in the informal settlements across the municipal area. </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Income inequality is also more pronounced among the </a:t>
            </a:r>
            <a:r>
              <a:rPr kumimoji="0" lang="en-US" sz="900" b="0" i="0" u="none" strike="noStrike" kern="1400" cap="none" spc="0" normalizeH="0" baseline="0" noProof="0" dirty="0" err="1">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coloured</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and black African demographic groups where some households have built wealth, whilst others have yet to escape the poverty trap. </a:t>
            </a: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kumimoji="0" lang="en-ZA" sz="1200" b="1" i="0" u="none" strike="noStrike" kern="1400" cap="none" spc="0" normalizeH="0" baseline="0" noProof="0" dirty="0">
                <a:ln>
                  <a:noFill/>
                </a:ln>
                <a:solidFill>
                  <a:srgbClr val="001489"/>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Poverty</a:t>
            </a:r>
          </a:p>
          <a:p>
            <a:pPr marL="0" marR="0" lvl="0" indent="0" algn="just" defTabSz="914400" rtl="0" eaLnBrk="1" fontAlgn="auto" latinLnBrk="0" hangingPunct="1">
              <a:lnSpc>
                <a:spcPct val="120000"/>
              </a:lnSpc>
              <a:spcBef>
                <a:spcPts val="0"/>
              </a:spcBef>
              <a:spcAft>
                <a:spcPts val="900"/>
              </a:spcAft>
              <a:buClrTx/>
              <a:buSzTx/>
              <a:buFontTx/>
              <a:buNone/>
              <a:tabLst>
                <a:tab pos="-20116800" algn="l"/>
                <a:tab pos="118745" algn="l"/>
                <a:tab pos="18288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The Upper Bound Poverty Line (UBPL) head count ratio is the proportion of the population living below the UBPL i.e., that cannot afford to purchase adequate levels of food and non-food items. The UBPL in South Africa is R1 558 (in April 20</a:t>
            </a:r>
            <a:r>
              <a:rPr lang="en-US" sz="900" kern="1400" dirty="0">
                <a:solidFill>
                  <a:srgbClr val="000000"/>
                </a:solidFill>
                <a:latin typeface="Century Gothic" panose="020B0502020202020204" pitchFamily="34" charset="0"/>
                <a:cs typeface="Times New Roman" panose="02020603050405020304" pitchFamily="18" charset="0"/>
              </a:rPr>
              <a:t>23</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 prices) per person per month. </a:t>
            </a:r>
            <a:r>
              <a:rPr kumimoji="0" lang="en-ZA"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In 2023, 76.6 per cent of the municipal population fell below the UBPL. This figure improved marginally from the </a:t>
            </a:r>
            <a:r>
              <a:rPr lang="en-ZA" sz="900" kern="1400" dirty="0">
                <a:solidFill>
                  <a:srgbClr val="000000"/>
                </a:solidFill>
                <a:latin typeface="Century Gothic" panose="020B0502020202020204" pitchFamily="34" charset="0"/>
                <a:cs typeface="Times New Roman" panose="02020603050405020304" pitchFamily="18" charset="0"/>
              </a:rPr>
              <a:t>74.8</a:t>
            </a:r>
            <a:r>
              <a:rPr kumimoji="0" lang="en-ZA"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 per cent recorded in 2017</a:t>
            </a:r>
            <a:r>
              <a:rPr lang="en-ZA" sz="900" kern="1400" dirty="0">
                <a:solidFill>
                  <a:srgbClr val="000000"/>
                </a:solidFill>
                <a:latin typeface="Century Gothic" panose="020B0502020202020204" pitchFamily="34" charset="0"/>
                <a:cs typeface="Times New Roman" panose="02020603050405020304" pitchFamily="18" charset="0"/>
              </a:rPr>
              <a:t>, indicating some progress despite the challenging economic conditions facing households across the country. </a:t>
            </a:r>
          </a:p>
          <a:p>
            <a:pPr marL="0" marR="0" lvl="0" indent="0" algn="just" defTabSz="914400" rtl="0" eaLnBrk="1" fontAlgn="auto" latinLnBrk="0" hangingPunct="1">
              <a:lnSpc>
                <a:spcPct val="120000"/>
              </a:lnSpc>
              <a:spcBef>
                <a:spcPts val="0"/>
              </a:spcBef>
              <a:spcAft>
                <a:spcPts val="900"/>
              </a:spcAft>
              <a:buClrTx/>
              <a:buSzTx/>
              <a:buFontTx/>
              <a:buNone/>
              <a:tabLst>
                <a:tab pos="-20116800" algn="l"/>
                <a:tab pos="118745" algn="l"/>
                <a:tab pos="182880" algn="l"/>
              </a:tabLst>
              <a:defRPr/>
            </a:pPr>
            <a:r>
              <a:rPr lang="en-US" sz="900" kern="1400" dirty="0">
                <a:solidFill>
                  <a:srgbClr val="000000"/>
                </a:solidFill>
                <a:latin typeface="Century Gothic" panose="020B0502020202020204" pitchFamily="34" charset="0"/>
                <a:cs typeface="Times New Roman" panose="02020603050405020304" pitchFamily="18" charset="0"/>
              </a:rPr>
              <a:t>The municipal area exhibits the highest levels of poverty in the District. This points to a significant number of households being confronted with the adverse effects of poverty. These consequences include lower life expectancy, malnutrition, food insecurity, heightened exposure to crime and substance abuse, reduced educational attainment, and substandard living conditions. Therefore, the NDP sets the ambitious goal of eradicating poverty by 2030. </a:t>
            </a:r>
          </a:p>
          <a:p>
            <a:pPr marL="0" marR="0" lvl="0" indent="0" algn="just" defTabSz="914400" rtl="0" eaLnBrk="1" fontAlgn="auto" latinLnBrk="0" hangingPunct="1">
              <a:lnSpc>
                <a:spcPct val="120000"/>
              </a:lnSpc>
              <a:spcBef>
                <a:spcPts val="0"/>
              </a:spcBef>
              <a:spcAft>
                <a:spcPts val="900"/>
              </a:spcAft>
              <a:buClrTx/>
              <a:buSzTx/>
              <a:buFontTx/>
              <a:buNone/>
              <a:tabLst>
                <a:tab pos="-20116800" algn="l"/>
                <a:tab pos="118745" algn="l"/>
                <a:tab pos="182880" algn="l"/>
              </a:tabLst>
              <a:defRPr/>
            </a:pPr>
            <a:r>
              <a:rPr lang="en-US" sz="900" kern="1400" dirty="0">
                <a:solidFill>
                  <a:srgbClr val="000000"/>
                </a:solidFill>
                <a:latin typeface="Century Gothic" panose="020B0502020202020204" pitchFamily="34" charset="0"/>
                <a:cs typeface="Times New Roman" panose="02020603050405020304" pitchFamily="18" charset="0"/>
              </a:rPr>
              <a:t>Relative to the GRD, Oudtshoorn exhibits below-average economic performance, with a lower GDP per capita and a higher poverty rate. While its income inequality aligns with district-wide patterns, its slower reduction in poverty suggests a need for intensified efforts to address economic vulnerabilities. Enhanced investment in infrastructure, skills development, and employment opportunities could support more inclusive growth and reduce poverty in the municipality.</a:t>
            </a:r>
            <a:endParaRPr lang="en-ZA" sz="900" kern="1400" dirty="0">
              <a:solidFill>
                <a:srgbClr val="000000"/>
              </a:solidFill>
              <a:latin typeface="Century Gothic" panose="020B050202020202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6335B3A2-C2B6-87FD-6887-431556E1439B}"/>
              </a:ext>
            </a:extLst>
          </p:cNvPr>
          <p:cNvSpPr>
            <a:spLocks noGrp="1"/>
          </p:cNvSpPr>
          <p:nvPr>
            <p:ph type="ftr" sz="quarter" idx="11"/>
          </p:nvPr>
        </p:nvSpPr>
        <p:spPr>
          <a:xfrm>
            <a:off x="471487" y="9262218"/>
            <a:ext cx="3325813" cy="365760"/>
          </a:xfrm>
        </p:spPr>
        <p:txBody>
          <a:bodyPr/>
          <a:lstStyle/>
          <a:p>
            <a:pPr algn="l"/>
            <a:r>
              <a:rPr lang="it-IT" dirty="0">
                <a:latin typeface="Century Gothic" panose="020B0502020202020204" pitchFamily="34" charset="0"/>
              </a:rPr>
              <a:t>2024 Socio-Economic Profile:  Oudtshoorn Municipality</a:t>
            </a:r>
            <a:endParaRPr lang="en-US" dirty="0">
              <a:latin typeface="Century Gothic" panose="020B0502020202020204" pitchFamily="34" charset="0"/>
            </a:endParaRPr>
          </a:p>
        </p:txBody>
      </p:sp>
      <p:sp>
        <p:nvSpPr>
          <p:cNvPr id="8" name="Slide Number Placeholder 7">
            <a:extLst>
              <a:ext uri="{FF2B5EF4-FFF2-40B4-BE49-F238E27FC236}">
                <a16:creationId xmlns:a16="http://schemas.microsoft.com/office/drawing/2014/main" id="{75DB6C2B-DF42-CE2C-5E1D-7BCBA5826D5C}"/>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12</a:t>
            </a:fld>
            <a:endParaRPr lang="en-US" dirty="0">
              <a:latin typeface="Century Gothic" panose="020B0502020202020204" pitchFamily="34" charset="0"/>
            </a:endParaRPr>
          </a:p>
        </p:txBody>
      </p:sp>
      <p:sp>
        <p:nvSpPr>
          <p:cNvPr id="4" name="Rectangle: Top Corners Rounded 3">
            <a:extLst>
              <a:ext uri="{FF2B5EF4-FFF2-40B4-BE49-F238E27FC236}">
                <a16:creationId xmlns:a16="http://schemas.microsoft.com/office/drawing/2014/main" id="{66F5783E-4D78-6EF3-9D1F-5992BD86610E}"/>
              </a:ext>
            </a:extLst>
          </p:cNvPr>
          <p:cNvSpPr/>
          <p:nvPr/>
        </p:nvSpPr>
        <p:spPr>
          <a:xfrm rot="16200000">
            <a:off x="3200400" y="-3230808"/>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5B5E303-710F-9401-05A9-048ADCA4C0A0}"/>
              </a:ext>
            </a:extLst>
          </p:cNvPr>
          <p:cNvSpPr/>
          <p:nvPr/>
        </p:nvSpPr>
        <p:spPr>
          <a:xfrm>
            <a:off x="91440" y="418913"/>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AA26441-5B81-660B-B3E5-23BE65CBC1B4}"/>
              </a:ext>
            </a:extLst>
          </p:cNvPr>
          <p:cNvSpPr txBox="1"/>
          <p:nvPr/>
        </p:nvSpPr>
        <p:spPr>
          <a:xfrm>
            <a:off x="21100" y="-31343"/>
            <a:ext cx="2697048" cy="457200"/>
          </a:xfrm>
          <a:prstGeom prst="rect">
            <a:avLst/>
          </a:prstGeom>
          <a:noFill/>
          <a:ln>
            <a:noFill/>
          </a:ln>
        </p:spPr>
        <p:txBody>
          <a:bodyPr wrap="square" lIns="81000" tIns="0" rIns="81000" bIns="0" rtlCol="0" anchor="ctr">
            <a:noAutofit/>
          </a:bodyPr>
          <a:lstStyle/>
          <a:p>
            <a:pPr marL="9144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ea typeface="+mn-ea"/>
                <a:cs typeface="+mn-cs"/>
              </a:rPr>
              <a:t>P</a:t>
            </a:r>
            <a:r>
              <a:rPr lang="en-US" sz="2000" b="1" noProof="1">
                <a:solidFill>
                  <a:prstClr val="white"/>
                </a:solidFill>
                <a:latin typeface="Century Gothic" panose="020B0502020202020204" pitchFamily="34" charset="0"/>
              </a:rPr>
              <a:t>OVERTY</a:t>
            </a:r>
            <a:endParaRPr kumimoji="0" lang="en-US" sz="2000" b="0" i="0" u="none" strike="noStrike" kern="1200" cap="none" spc="0" normalizeH="0" baseline="0" noProof="1">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9822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896C6C-5166-4AF8-9993-9E449558C2E7}"/>
              </a:ext>
            </a:extLst>
          </p:cNvPr>
          <p:cNvSpPr/>
          <p:nvPr/>
        </p:nvSpPr>
        <p:spPr>
          <a:xfrm>
            <a:off x="91440" y="452708"/>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5" name="Rectangle 224">
            <a:extLst>
              <a:ext uri="{FF2B5EF4-FFF2-40B4-BE49-F238E27FC236}">
                <a16:creationId xmlns:a16="http://schemas.microsoft.com/office/drawing/2014/main" id="{5167B00C-2854-F126-9003-B78337ED6380}"/>
              </a:ext>
            </a:extLst>
          </p:cNvPr>
          <p:cNvSpPr/>
          <p:nvPr/>
        </p:nvSpPr>
        <p:spPr>
          <a:xfrm>
            <a:off x="1581187" y="7778316"/>
            <a:ext cx="3359285" cy="246221"/>
          </a:xfrm>
          <a:prstGeom prst="rect">
            <a:avLst/>
          </a:prstGeom>
          <a:solidFill>
            <a:srgbClr val="659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8D6E97"/>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ED86EA5B-22D1-3260-9E29-78D24D00D59C}"/>
              </a:ext>
            </a:extLst>
          </p:cNvPr>
          <p:cNvGrpSpPr/>
          <p:nvPr/>
        </p:nvGrpSpPr>
        <p:grpSpPr>
          <a:xfrm>
            <a:off x="-18170" y="4043453"/>
            <a:ext cx="6816947" cy="1189777"/>
            <a:chOff x="-3748" y="4073397"/>
            <a:chExt cx="6816947" cy="1189777"/>
          </a:xfrm>
        </p:grpSpPr>
        <p:pic>
          <p:nvPicPr>
            <p:cNvPr id="201" name="Picture 200">
              <a:extLst>
                <a:ext uri="{FF2B5EF4-FFF2-40B4-BE49-F238E27FC236}">
                  <a16:creationId xmlns:a16="http://schemas.microsoft.com/office/drawing/2014/main" id="{8E30F1EF-87AD-473A-2755-BF74AF643B16}"/>
                </a:ext>
              </a:extLst>
            </p:cNvPr>
            <p:cNvPicPr>
              <a:picLocks noChangeAspect="1"/>
            </p:cNvPicPr>
            <p:nvPr/>
          </p:nvPicPr>
          <p:blipFill>
            <a:blip r:embed="rId3"/>
            <a:stretch>
              <a:fillRect/>
            </a:stretch>
          </p:blipFill>
          <p:spPr>
            <a:xfrm>
              <a:off x="-3748" y="4164205"/>
              <a:ext cx="714689" cy="624045"/>
            </a:xfrm>
            <a:prstGeom prst="rect">
              <a:avLst/>
            </a:prstGeom>
          </p:spPr>
        </p:pic>
        <p:grpSp>
          <p:nvGrpSpPr>
            <p:cNvPr id="3" name="Group 2">
              <a:extLst>
                <a:ext uri="{FF2B5EF4-FFF2-40B4-BE49-F238E27FC236}">
                  <a16:creationId xmlns:a16="http://schemas.microsoft.com/office/drawing/2014/main" id="{9B98209A-5A20-483F-9C64-1DBE5B55DAE6}"/>
                </a:ext>
              </a:extLst>
            </p:cNvPr>
            <p:cNvGrpSpPr/>
            <p:nvPr/>
          </p:nvGrpSpPr>
          <p:grpSpPr>
            <a:xfrm>
              <a:off x="390010" y="4073397"/>
              <a:ext cx="6423189" cy="1189777"/>
              <a:chOff x="570506" y="5842183"/>
              <a:chExt cx="6120379" cy="1110465"/>
            </a:xfrm>
          </p:grpSpPr>
          <p:grpSp>
            <p:nvGrpSpPr>
              <p:cNvPr id="96" name="Group 95">
                <a:extLst>
                  <a:ext uri="{FF2B5EF4-FFF2-40B4-BE49-F238E27FC236}">
                    <a16:creationId xmlns:a16="http://schemas.microsoft.com/office/drawing/2014/main" id="{45F61C17-D744-4FE3-8786-50B95EDB3BCF}"/>
                  </a:ext>
                </a:extLst>
              </p:cNvPr>
              <p:cNvGrpSpPr>
                <a:grpSpLocks noChangeAspect="1"/>
              </p:cNvGrpSpPr>
              <p:nvPr/>
            </p:nvGrpSpPr>
            <p:grpSpPr>
              <a:xfrm>
                <a:off x="570506" y="5878284"/>
                <a:ext cx="1420372" cy="1050538"/>
                <a:chOff x="751189" y="1204200"/>
                <a:chExt cx="2078639" cy="1537406"/>
              </a:xfrm>
            </p:grpSpPr>
            <p:sp>
              <p:nvSpPr>
                <p:cNvPr id="98" name="Rectangle: Rounded Corners 97">
                  <a:extLst>
                    <a:ext uri="{FF2B5EF4-FFF2-40B4-BE49-F238E27FC236}">
                      <a16:creationId xmlns:a16="http://schemas.microsoft.com/office/drawing/2014/main" id="{8DB7E5AD-D757-428A-92C8-5EB96B128597}"/>
                    </a:ext>
                  </a:extLst>
                </p:cNvPr>
                <p:cNvSpPr/>
                <p:nvPr/>
              </p:nvSpPr>
              <p:spPr>
                <a:xfrm>
                  <a:off x="1072815" y="1204200"/>
                  <a:ext cx="1757013" cy="1537406"/>
                </a:xfrm>
                <a:prstGeom prst="roundRect">
                  <a:avLst>
                    <a:gd name="adj" fmla="val 13048"/>
                  </a:avLst>
                </a:prstGeom>
                <a:solidFill>
                  <a:srgbClr val="2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0" rtl="0" eaLnBrk="1" fontAlgn="auto" latinLnBrk="0" hangingPunct="1">
                    <a:lnSpc>
                      <a:spcPct val="100000"/>
                    </a:lnSpc>
                    <a:spcBef>
                      <a:spcPts val="0"/>
                    </a:spcBef>
                    <a:spcAft>
                      <a:spcPts val="0"/>
                    </a:spcAft>
                    <a:buClrTx/>
                    <a:buSzTx/>
                    <a:buFontTx/>
                    <a:buNone/>
                    <a:tabLst/>
                    <a:defRPr/>
                  </a:pPr>
                  <a:endParaRPr kumimoji="0" lang="en-IN" sz="1125" b="0"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9309C71B-ABF9-422E-A50F-6DC7345718AF}"/>
                    </a:ext>
                  </a:extLst>
                </p:cNvPr>
                <p:cNvSpPr txBox="1"/>
                <p:nvPr/>
              </p:nvSpPr>
              <p:spPr>
                <a:xfrm>
                  <a:off x="751189" y="2139082"/>
                  <a:ext cx="1771037" cy="267999"/>
                </a:xfrm>
                <a:prstGeom prst="rect">
                  <a:avLst/>
                </a:prstGeom>
                <a:noFill/>
              </p:spPr>
              <p:txBody>
                <a:bodyPr wrap="square" lIns="0" rIns="0" rtlCol="0">
                  <a:spAutoFit/>
                </a:bodyPr>
                <a:lstStyle/>
                <a:p>
                  <a:pPr marL="0" marR="0" lvl="0" indent="0" algn="r" defTabSz="685810" rtl="0" eaLnBrk="1" fontAlgn="auto" latinLnBrk="0" hangingPunct="1">
                    <a:lnSpc>
                      <a:spcPct val="9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solidFill>
                      <a:effectLst/>
                      <a:uLnTx/>
                      <a:uFillTx/>
                      <a:latin typeface="Century Gothic" panose="020B0502020202020204" pitchFamily="34" charset="0"/>
                      <a:ea typeface="Open Sans" pitchFamily="34" charset="0"/>
                      <a:cs typeface="Open Sans" pitchFamily="34" charset="0"/>
                    </a:rPr>
                    <a:t>Formal Dwelling</a:t>
                  </a:r>
                </a:p>
              </p:txBody>
            </p:sp>
            <p:sp>
              <p:nvSpPr>
                <p:cNvPr id="100" name="TextBox 99">
                  <a:extLst>
                    <a:ext uri="{FF2B5EF4-FFF2-40B4-BE49-F238E27FC236}">
                      <a16:creationId xmlns:a16="http://schemas.microsoft.com/office/drawing/2014/main" id="{0678EB78-906C-4ACF-9242-BF92B6C925E2}"/>
                    </a:ext>
                  </a:extLst>
                </p:cNvPr>
                <p:cNvSpPr txBox="1"/>
                <p:nvPr/>
              </p:nvSpPr>
              <p:spPr>
                <a:xfrm>
                  <a:off x="1040992" y="1315349"/>
                  <a:ext cx="1756092" cy="493957"/>
                </a:xfrm>
                <a:prstGeom prst="rect">
                  <a:avLst/>
                </a:prstGeom>
                <a:noFill/>
              </p:spPr>
              <p:txBody>
                <a:bodyPr wrap="square" lIns="0" rIns="0" rtlCol="0">
                  <a:spAutoFit/>
                </a:bodyPr>
                <a:lstStyle/>
                <a:p>
                  <a:pPr marL="0" marR="0" lvl="0" indent="0" algn="ctr" defTabSz="685810" rtl="0" eaLnBrk="1" fontAlgn="auto" latinLnBrk="0" hangingPunct="1">
                    <a:lnSpc>
                      <a:spcPct val="100000"/>
                    </a:lnSpc>
                    <a:spcBef>
                      <a:spcPts val="0"/>
                    </a:spcBef>
                    <a:spcAft>
                      <a:spcPts val="0"/>
                    </a:spcAft>
                    <a:buClrTx/>
                    <a:buSzTx/>
                    <a:buFontTx/>
                    <a:buNone/>
                    <a:tabLst/>
                    <a:defRPr/>
                  </a:pPr>
                  <a:r>
                    <a:rPr kumimoji="0" lang="en-IN" sz="8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91.3% Oudtshoorn</a:t>
                  </a:r>
                </a:p>
                <a:p>
                  <a:pPr marL="0" marR="0" lvl="0" indent="0" algn="ctr" defTabSz="685810" rtl="0" eaLnBrk="1" fontAlgn="auto" latinLnBrk="0" hangingPunct="1">
                    <a:lnSpc>
                      <a:spcPct val="100000"/>
                    </a:lnSpc>
                    <a:spcBef>
                      <a:spcPts val="0"/>
                    </a:spcBef>
                    <a:spcAft>
                      <a:spcPts val="0"/>
                    </a:spcAft>
                    <a:buClrTx/>
                    <a:buSzTx/>
                    <a:buFontTx/>
                    <a:buNone/>
                    <a:tabLst/>
                    <a:defRPr/>
                  </a:pPr>
                  <a:r>
                    <a:rPr kumimoji="0" lang="en-IN" sz="8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89.4% Garden Route</a:t>
                  </a:r>
                </a:p>
              </p:txBody>
            </p:sp>
          </p:grpSp>
          <p:grpSp>
            <p:nvGrpSpPr>
              <p:cNvPr id="118" name="Group 117">
                <a:extLst>
                  <a:ext uri="{FF2B5EF4-FFF2-40B4-BE49-F238E27FC236}">
                    <a16:creationId xmlns:a16="http://schemas.microsoft.com/office/drawing/2014/main" id="{78CA0FC3-1F29-4F1A-83A9-B0338B1062DC}"/>
                  </a:ext>
                </a:extLst>
              </p:cNvPr>
              <p:cNvGrpSpPr/>
              <p:nvPr/>
            </p:nvGrpSpPr>
            <p:grpSpPr>
              <a:xfrm>
                <a:off x="5335183" y="5842183"/>
                <a:ext cx="1355702" cy="1110465"/>
                <a:chOff x="647414" y="2463285"/>
                <a:chExt cx="2123731" cy="652236"/>
              </a:xfrm>
            </p:grpSpPr>
            <p:sp>
              <p:nvSpPr>
                <p:cNvPr id="120" name="Rectangle: Rounded Corners 119">
                  <a:extLst>
                    <a:ext uri="{FF2B5EF4-FFF2-40B4-BE49-F238E27FC236}">
                      <a16:creationId xmlns:a16="http://schemas.microsoft.com/office/drawing/2014/main" id="{231D105A-C813-424B-A3DF-86D228807138}"/>
                    </a:ext>
                  </a:extLst>
                </p:cNvPr>
                <p:cNvSpPr/>
                <p:nvPr/>
              </p:nvSpPr>
              <p:spPr>
                <a:xfrm>
                  <a:off x="647414" y="2463285"/>
                  <a:ext cx="2123731" cy="652236"/>
                </a:xfrm>
                <a:prstGeom prst="roundRect">
                  <a:avLst>
                    <a:gd name="adj" fmla="val 13048"/>
                  </a:avLst>
                </a:prstGeom>
                <a:solidFill>
                  <a:srgbClr val="BC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0" rtl="0" eaLnBrk="1" fontAlgn="auto" latinLnBrk="0" hangingPunct="1">
                    <a:lnSpc>
                      <a:spcPct val="100000"/>
                    </a:lnSpc>
                    <a:spcBef>
                      <a:spcPts val="0"/>
                    </a:spcBef>
                    <a:spcAft>
                      <a:spcPts val="0"/>
                    </a:spcAft>
                    <a:buClrTx/>
                    <a:buSzTx/>
                    <a:buFontTx/>
                    <a:buNone/>
                    <a:tabLst/>
                    <a:defRPr/>
                  </a:pPr>
                  <a:endParaRPr kumimoji="0" lang="en-IN" sz="1125" b="0" i="0" u="none" strike="noStrike" kern="1200" cap="none" spc="0" normalizeH="0" baseline="0" noProof="0" dirty="0">
                    <a:ln>
                      <a:noFill/>
                    </a:ln>
                    <a:solidFill>
                      <a:prstClr val="black"/>
                    </a:solidFill>
                    <a:effectLst/>
                    <a:uLnTx/>
                    <a:uFillTx/>
                    <a:latin typeface="Calibri"/>
                    <a:ea typeface="+mn-ea"/>
                    <a:cs typeface="+mn-cs"/>
                  </a:endParaRPr>
                </a:p>
              </p:txBody>
            </p:sp>
            <p:sp>
              <p:nvSpPr>
                <p:cNvPr id="121" name="TextBox 120">
                  <a:extLst>
                    <a:ext uri="{FF2B5EF4-FFF2-40B4-BE49-F238E27FC236}">
                      <a16:creationId xmlns:a16="http://schemas.microsoft.com/office/drawing/2014/main" id="{07939510-CFA1-4F31-9AE7-337CED770996}"/>
                    </a:ext>
                  </a:extLst>
                </p:cNvPr>
                <p:cNvSpPr txBox="1"/>
                <p:nvPr/>
              </p:nvSpPr>
              <p:spPr>
                <a:xfrm>
                  <a:off x="736755" y="2837843"/>
                  <a:ext cx="1878031" cy="118528"/>
                </a:xfrm>
                <a:prstGeom prst="rect">
                  <a:avLst/>
                </a:prstGeom>
                <a:noFill/>
              </p:spPr>
              <p:txBody>
                <a:bodyPr wrap="square" lIns="0" rIns="0" rtlCol="0">
                  <a:spAutoFit/>
                </a:bodyPr>
                <a:lstStyle/>
                <a:p>
                  <a:pPr marL="0" marR="0" lvl="0" indent="0" algn="ctr" defTabSz="685810" rtl="0" eaLnBrk="1" fontAlgn="auto" latinLnBrk="0" hangingPunct="1">
                    <a:lnSpc>
                      <a:spcPct val="11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Open Sans" pitchFamily="34" charset="0"/>
                      <a:cs typeface="Open Sans" pitchFamily="34" charset="0"/>
                    </a:rPr>
                    <a:t>Other/Unspecified</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Open Sans" pitchFamily="34" charset="0"/>
                    <a:cs typeface="Open Sans" pitchFamily="34" charset="0"/>
                  </a:endParaRPr>
                </a:p>
              </p:txBody>
            </p:sp>
          </p:grpSp>
          <p:grpSp>
            <p:nvGrpSpPr>
              <p:cNvPr id="126" name="Group 125">
                <a:extLst>
                  <a:ext uri="{FF2B5EF4-FFF2-40B4-BE49-F238E27FC236}">
                    <a16:creationId xmlns:a16="http://schemas.microsoft.com/office/drawing/2014/main" id="{9C174B68-8530-4AA7-B760-0F9566D32958}"/>
                  </a:ext>
                </a:extLst>
              </p:cNvPr>
              <p:cNvGrpSpPr>
                <a:grpSpLocks noChangeAspect="1"/>
              </p:cNvGrpSpPr>
              <p:nvPr/>
            </p:nvGrpSpPr>
            <p:grpSpPr>
              <a:xfrm>
                <a:off x="2052766" y="5846787"/>
                <a:ext cx="1581274" cy="1066548"/>
                <a:chOff x="872599" y="1139911"/>
                <a:chExt cx="1995825" cy="1560838"/>
              </a:xfrm>
            </p:grpSpPr>
            <p:sp>
              <p:nvSpPr>
                <p:cNvPr id="128" name="Rectangle: Rounded Corners 127">
                  <a:extLst>
                    <a:ext uri="{FF2B5EF4-FFF2-40B4-BE49-F238E27FC236}">
                      <a16:creationId xmlns:a16="http://schemas.microsoft.com/office/drawing/2014/main" id="{C2B90AFE-D10D-46FB-BA2A-BA65C8B27AE1}"/>
                    </a:ext>
                  </a:extLst>
                </p:cNvPr>
                <p:cNvSpPr/>
                <p:nvPr/>
              </p:nvSpPr>
              <p:spPr>
                <a:xfrm>
                  <a:off x="872599" y="1139911"/>
                  <a:ext cx="1995825" cy="1560838"/>
                </a:xfrm>
                <a:prstGeom prst="roundRect">
                  <a:avLst>
                    <a:gd name="adj" fmla="val 1304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0" rtl="0" eaLnBrk="1" fontAlgn="auto" latinLnBrk="0" hangingPunct="1">
                    <a:lnSpc>
                      <a:spcPct val="100000"/>
                    </a:lnSpc>
                    <a:spcBef>
                      <a:spcPts val="0"/>
                    </a:spcBef>
                    <a:spcAft>
                      <a:spcPts val="0"/>
                    </a:spcAft>
                    <a:buClrTx/>
                    <a:buSzTx/>
                    <a:buFontTx/>
                    <a:buNone/>
                    <a:tabLst/>
                    <a:defRPr/>
                  </a:pPr>
                  <a:endParaRPr kumimoji="0" lang="en-IN" sz="1125" b="0" i="0" u="none" strike="noStrike" kern="1200" cap="none" spc="0" normalizeH="0" baseline="0" noProof="0" dirty="0">
                    <a:ln>
                      <a:noFill/>
                    </a:ln>
                    <a:solidFill>
                      <a:prstClr val="black"/>
                    </a:solidFill>
                    <a:effectLst/>
                    <a:uLnTx/>
                    <a:uFillTx/>
                    <a:latin typeface="Calibri"/>
                    <a:ea typeface="+mn-ea"/>
                    <a:cs typeface="+mn-cs"/>
                  </a:endParaRPr>
                </a:p>
              </p:txBody>
            </p:sp>
            <p:sp>
              <p:nvSpPr>
                <p:cNvPr id="129" name="TextBox 128">
                  <a:extLst>
                    <a:ext uri="{FF2B5EF4-FFF2-40B4-BE49-F238E27FC236}">
                      <a16:creationId xmlns:a16="http://schemas.microsoft.com/office/drawing/2014/main" id="{279BA5B8-2FAB-4952-A8AA-166858E03915}"/>
                    </a:ext>
                  </a:extLst>
                </p:cNvPr>
                <p:cNvSpPr txBox="1"/>
                <p:nvPr/>
              </p:nvSpPr>
              <p:spPr>
                <a:xfrm>
                  <a:off x="1291933" y="2122595"/>
                  <a:ext cx="1378491" cy="295324"/>
                </a:xfrm>
                <a:prstGeom prst="rect">
                  <a:avLst/>
                </a:prstGeom>
                <a:noFill/>
              </p:spPr>
              <p:txBody>
                <a:bodyPr wrap="square" lIns="0" rIns="0" rtlCol="0">
                  <a:spAutoFit/>
                </a:bodyPr>
                <a:lstStyle/>
                <a:p>
                  <a:pPr marL="0" marR="0" lvl="0" indent="0" algn="ctr" defTabSz="685810" rtl="0" eaLnBrk="1" fontAlgn="auto" latinLnBrk="0" hangingPunct="1">
                    <a:lnSpc>
                      <a:spcPct val="11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Open Sans" pitchFamily="34" charset="0"/>
                      <a:cs typeface="Open Sans" pitchFamily="34" charset="0"/>
                    </a:rPr>
                    <a:t>Traditional dwelling</a:t>
                  </a:r>
                </a:p>
              </p:txBody>
            </p:sp>
          </p:grpSp>
          <p:sp>
            <p:nvSpPr>
              <p:cNvPr id="158" name="TextBox 157">
                <a:extLst>
                  <a:ext uri="{FF2B5EF4-FFF2-40B4-BE49-F238E27FC236}">
                    <a16:creationId xmlns:a16="http://schemas.microsoft.com/office/drawing/2014/main" id="{0FCFBCD5-15E8-44CD-8956-961D70BD1CC5}"/>
                  </a:ext>
                </a:extLst>
              </p:cNvPr>
              <p:cNvSpPr txBox="1"/>
              <p:nvPr/>
            </p:nvSpPr>
            <p:spPr>
              <a:xfrm>
                <a:off x="2325469" y="5989311"/>
                <a:ext cx="1255360" cy="330349"/>
              </a:xfrm>
              <a:prstGeom prst="rect">
                <a:avLst/>
              </a:prstGeom>
              <a:noFill/>
            </p:spPr>
            <p:txBody>
              <a:bodyPr wrap="square" lIns="0" rIns="0" rtlCol="0">
                <a:spAutoFit/>
              </a:bodyPr>
              <a:lstStyle/>
              <a:p>
                <a:pPr marL="0" marR="0" lvl="0" indent="0" algn="ctr" defTabSz="685810" rtl="0" eaLnBrk="1" fontAlgn="auto" latinLnBrk="0" hangingPunct="1">
                  <a:lnSpc>
                    <a:spcPct val="100000"/>
                  </a:lnSpc>
                  <a:spcBef>
                    <a:spcPts val="0"/>
                  </a:spcBef>
                  <a:spcAft>
                    <a:spcPts val="0"/>
                  </a:spcAft>
                  <a:buClrTx/>
                  <a:buSzTx/>
                  <a:buFontTx/>
                  <a:buNone/>
                  <a:tabLst/>
                  <a:defRPr/>
                </a:pPr>
                <a:r>
                  <a:rPr kumimoji="0" lang="en-IN" sz="8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1.7% Oudtshoorn</a:t>
                </a:r>
              </a:p>
              <a:p>
                <a:pPr marL="0" marR="0" lvl="0" indent="0" algn="ctr" defTabSz="685810" rtl="0" eaLnBrk="1" fontAlgn="auto" latinLnBrk="0" hangingPunct="1">
                  <a:lnSpc>
                    <a:spcPct val="100000"/>
                  </a:lnSpc>
                  <a:spcBef>
                    <a:spcPts val="0"/>
                  </a:spcBef>
                  <a:spcAft>
                    <a:spcPts val="0"/>
                  </a:spcAft>
                  <a:buClrTx/>
                  <a:buSzTx/>
                  <a:buFontTx/>
                  <a:buNone/>
                  <a:tabLst/>
                  <a:defRPr/>
                </a:pPr>
                <a:r>
                  <a:rPr kumimoji="0" lang="en-IN" sz="8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1.3% Garden Route</a:t>
                </a:r>
              </a:p>
            </p:txBody>
          </p:sp>
          <p:sp>
            <p:nvSpPr>
              <p:cNvPr id="162" name="TextBox 161">
                <a:extLst>
                  <a:ext uri="{FF2B5EF4-FFF2-40B4-BE49-F238E27FC236}">
                    <a16:creationId xmlns:a16="http://schemas.microsoft.com/office/drawing/2014/main" id="{7ACE48B9-0957-40E0-8764-BB6CB9F15708}"/>
                  </a:ext>
                </a:extLst>
              </p:cNvPr>
              <p:cNvSpPr txBox="1"/>
              <p:nvPr/>
            </p:nvSpPr>
            <p:spPr>
              <a:xfrm>
                <a:off x="5384850" y="5956848"/>
                <a:ext cx="1180656" cy="330349"/>
              </a:xfrm>
              <a:prstGeom prst="rect">
                <a:avLst/>
              </a:prstGeom>
              <a:noFill/>
              <a:effectLst/>
            </p:spPr>
            <p:txBody>
              <a:bodyPr wrap="square" lIns="0" rIns="0" rtlCol="0">
                <a:spAutoFit/>
              </a:bodyPr>
              <a:lstStyle/>
              <a:p>
                <a:pPr marL="0" marR="0" lvl="0" indent="0" algn="ctr" defTabSz="685810" rtl="0" eaLnBrk="1" fontAlgn="auto" latinLnBrk="0" hangingPunct="1">
                  <a:lnSpc>
                    <a:spcPct val="100000"/>
                  </a:lnSpc>
                  <a:spcBef>
                    <a:spcPts val="0"/>
                  </a:spcBef>
                  <a:spcAft>
                    <a:spcPts val="0"/>
                  </a:spcAft>
                  <a:buClrTx/>
                  <a:buSzTx/>
                  <a:buFontTx/>
                  <a:buNone/>
                  <a:tabLst/>
                  <a:defRPr/>
                </a:pPr>
                <a:r>
                  <a:rPr kumimoji="0" lang="en-IN" sz="8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0.3% Oudtshoorn</a:t>
                </a:r>
              </a:p>
              <a:p>
                <a:pPr marL="0" marR="0" lvl="0" indent="0" algn="ctr" defTabSz="685810" rtl="0" eaLnBrk="1" fontAlgn="auto" latinLnBrk="0" hangingPunct="1">
                  <a:lnSpc>
                    <a:spcPct val="100000"/>
                  </a:lnSpc>
                  <a:spcBef>
                    <a:spcPts val="0"/>
                  </a:spcBef>
                  <a:spcAft>
                    <a:spcPts val="0"/>
                  </a:spcAft>
                  <a:buClrTx/>
                  <a:buSzTx/>
                  <a:buFontTx/>
                  <a:buNone/>
                  <a:tabLst/>
                  <a:defRPr/>
                </a:pPr>
                <a:r>
                  <a:rPr kumimoji="0" lang="en-IN" sz="8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0.2% Garden Route</a:t>
                </a:r>
              </a:p>
            </p:txBody>
          </p:sp>
          <p:pic>
            <p:nvPicPr>
              <p:cNvPr id="171" name="Picture 170" descr="A close up of a logo&#10;&#10;Description automatically generated">
                <a:extLst>
                  <a:ext uri="{FF2B5EF4-FFF2-40B4-BE49-F238E27FC236}">
                    <a16:creationId xmlns:a16="http://schemas.microsoft.com/office/drawing/2014/main" id="{A77EC838-CF2F-4F8E-B66C-63312FCAD7CC}"/>
                  </a:ext>
                </a:extLst>
              </p:cNvPr>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35006" t="31157" r="36938" b="24936"/>
              <a:stretch/>
            </p:blipFill>
            <p:spPr>
              <a:xfrm>
                <a:off x="2121491" y="5925150"/>
                <a:ext cx="318015" cy="419429"/>
              </a:xfrm>
              <a:prstGeom prst="rect">
                <a:avLst/>
              </a:prstGeom>
            </p:spPr>
          </p:pic>
          <p:grpSp>
            <p:nvGrpSpPr>
              <p:cNvPr id="178" name="Group 177">
                <a:extLst>
                  <a:ext uri="{FF2B5EF4-FFF2-40B4-BE49-F238E27FC236}">
                    <a16:creationId xmlns:a16="http://schemas.microsoft.com/office/drawing/2014/main" id="{47A7506A-0647-493A-B9CC-50829B7B96A6}"/>
                  </a:ext>
                </a:extLst>
              </p:cNvPr>
              <p:cNvGrpSpPr>
                <a:grpSpLocks noChangeAspect="1"/>
              </p:cNvGrpSpPr>
              <p:nvPr/>
            </p:nvGrpSpPr>
            <p:grpSpPr>
              <a:xfrm>
                <a:off x="3682988" y="5847439"/>
                <a:ext cx="1581273" cy="1065896"/>
                <a:chOff x="872599" y="1140288"/>
                <a:chExt cx="1995825" cy="1559883"/>
              </a:xfrm>
            </p:grpSpPr>
            <p:sp>
              <p:nvSpPr>
                <p:cNvPr id="179" name="Rectangle: Rounded Corners 178">
                  <a:extLst>
                    <a:ext uri="{FF2B5EF4-FFF2-40B4-BE49-F238E27FC236}">
                      <a16:creationId xmlns:a16="http://schemas.microsoft.com/office/drawing/2014/main" id="{2578F590-4F37-4D6B-8383-5005BEEBD790}"/>
                    </a:ext>
                  </a:extLst>
                </p:cNvPr>
                <p:cNvSpPr/>
                <p:nvPr/>
              </p:nvSpPr>
              <p:spPr>
                <a:xfrm>
                  <a:off x="872599" y="1140288"/>
                  <a:ext cx="1995825" cy="1559883"/>
                </a:xfrm>
                <a:prstGeom prst="roundRect">
                  <a:avLst>
                    <a:gd name="adj" fmla="val 130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0" rtl="0" eaLnBrk="1" fontAlgn="auto" latinLnBrk="0" hangingPunct="1">
                    <a:lnSpc>
                      <a:spcPct val="100000"/>
                    </a:lnSpc>
                    <a:spcBef>
                      <a:spcPts val="0"/>
                    </a:spcBef>
                    <a:spcAft>
                      <a:spcPts val="0"/>
                    </a:spcAft>
                    <a:buClrTx/>
                    <a:buSzTx/>
                    <a:buFontTx/>
                    <a:buNone/>
                    <a:tabLst/>
                    <a:defRPr/>
                  </a:pPr>
                  <a:endParaRPr kumimoji="0" lang="en-IN" sz="1125" b="0" i="0" u="none" strike="noStrike" kern="1200" cap="none" spc="0" normalizeH="0" baseline="0" noProof="0" dirty="0">
                    <a:ln>
                      <a:noFill/>
                    </a:ln>
                    <a:solidFill>
                      <a:prstClr val="black"/>
                    </a:solidFill>
                    <a:effectLst/>
                    <a:uLnTx/>
                    <a:uFillTx/>
                    <a:latin typeface="Calibri"/>
                    <a:ea typeface="+mn-ea"/>
                    <a:cs typeface="+mn-cs"/>
                  </a:endParaRPr>
                </a:p>
              </p:txBody>
            </p:sp>
            <p:sp>
              <p:nvSpPr>
                <p:cNvPr id="180" name="TextBox 179">
                  <a:extLst>
                    <a:ext uri="{FF2B5EF4-FFF2-40B4-BE49-F238E27FC236}">
                      <a16:creationId xmlns:a16="http://schemas.microsoft.com/office/drawing/2014/main" id="{0A0034B0-7001-4E88-AABB-971ABACE95E2}"/>
                    </a:ext>
                  </a:extLst>
                </p:cNvPr>
                <p:cNvSpPr txBox="1"/>
                <p:nvPr/>
              </p:nvSpPr>
              <p:spPr>
                <a:xfrm>
                  <a:off x="1172781" y="2113014"/>
                  <a:ext cx="1348159" cy="277458"/>
                </a:xfrm>
                <a:prstGeom prst="rect">
                  <a:avLst/>
                </a:prstGeom>
                <a:noFill/>
              </p:spPr>
              <p:txBody>
                <a:bodyPr wrap="square" lIns="0" rIns="0" rtlCol="0">
                  <a:spAutoFit/>
                </a:bodyPr>
                <a:lstStyle/>
                <a:p>
                  <a:pPr marL="0" marR="0" lvl="0" indent="0" algn="r" defTabSz="685810" rtl="0" eaLnBrk="1" fontAlgn="auto" latinLnBrk="0" hangingPunct="1">
                    <a:lnSpc>
                      <a:spcPct val="9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solidFill>
                      <a:effectLst/>
                      <a:uLnTx/>
                      <a:uFillTx/>
                      <a:latin typeface="Century Gothic" panose="020B0502020202020204" pitchFamily="34" charset="0"/>
                      <a:ea typeface="Open Sans" pitchFamily="34" charset="0"/>
                      <a:cs typeface="Open Sans" pitchFamily="34" charset="0"/>
                    </a:rPr>
                    <a:t>Informal </a:t>
                  </a:r>
                  <a:r>
                    <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Open Sans" pitchFamily="34" charset="0"/>
                      <a:cs typeface="Open Sans" pitchFamily="34" charset="0"/>
                    </a:rPr>
                    <a:t>Dwelling</a:t>
                  </a:r>
                  <a:endParaRPr kumimoji="0" lang="en-US" sz="750" b="1" i="0" u="none" strike="noStrike" kern="1200" cap="none" spc="0" normalizeH="0" baseline="0" noProof="0" dirty="0">
                    <a:ln>
                      <a:noFill/>
                    </a:ln>
                    <a:solidFill>
                      <a:prstClr val="black"/>
                    </a:solidFill>
                    <a:effectLst/>
                    <a:uLnTx/>
                    <a:uFillTx/>
                    <a:latin typeface="Century Gothic" panose="020B0502020202020204" pitchFamily="34" charset="0"/>
                    <a:ea typeface="Open Sans" pitchFamily="34" charset="0"/>
                    <a:cs typeface="Open Sans" pitchFamily="34" charset="0"/>
                  </a:endParaRPr>
                </a:p>
              </p:txBody>
            </p:sp>
          </p:grpSp>
          <p:sp>
            <p:nvSpPr>
              <p:cNvPr id="159" name="TextBox 158">
                <a:extLst>
                  <a:ext uri="{FF2B5EF4-FFF2-40B4-BE49-F238E27FC236}">
                    <a16:creationId xmlns:a16="http://schemas.microsoft.com/office/drawing/2014/main" id="{F52B35C2-7F76-45E9-84F5-C3D7FFCAAB4F}"/>
                  </a:ext>
                </a:extLst>
              </p:cNvPr>
              <p:cNvSpPr txBox="1"/>
              <p:nvPr/>
            </p:nvSpPr>
            <p:spPr>
              <a:xfrm>
                <a:off x="4002022" y="5984020"/>
                <a:ext cx="1303019" cy="330349"/>
              </a:xfrm>
              <a:prstGeom prst="rect">
                <a:avLst/>
              </a:prstGeom>
              <a:noFill/>
            </p:spPr>
            <p:txBody>
              <a:bodyPr wrap="square" lIns="0" rIns="0" rtlCol="0">
                <a:spAutoFit/>
              </a:bodyPr>
              <a:lstStyle/>
              <a:p>
                <a:pPr marL="0" marR="0" lvl="0" indent="0" algn="ctr" defTabSz="685810" rtl="0" eaLnBrk="1" fontAlgn="auto" latinLnBrk="0" hangingPunct="1">
                  <a:lnSpc>
                    <a:spcPct val="100000"/>
                  </a:lnSpc>
                  <a:spcBef>
                    <a:spcPts val="0"/>
                  </a:spcBef>
                  <a:spcAft>
                    <a:spcPts val="0"/>
                  </a:spcAft>
                  <a:buClrTx/>
                  <a:buSzTx/>
                  <a:buFontTx/>
                  <a:buNone/>
                  <a:tabLst/>
                  <a:defRPr/>
                </a:pPr>
                <a:r>
                  <a:rPr kumimoji="0" lang="en-IN" sz="8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8.4% Oudtshoorn</a:t>
                </a:r>
              </a:p>
              <a:p>
                <a:pPr marL="0" marR="0" lvl="0" indent="0" algn="ctr" defTabSz="685810" rtl="0" eaLnBrk="1" fontAlgn="auto" latinLnBrk="0" hangingPunct="1">
                  <a:lnSpc>
                    <a:spcPct val="100000"/>
                  </a:lnSpc>
                  <a:spcBef>
                    <a:spcPts val="0"/>
                  </a:spcBef>
                  <a:spcAft>
                    <a:spcPts val="0"/>
                  </a:spcAft>
                  <a:buClrTx/>
                  <a:buSzTx/>
                  <a:buFontTx/>
                  <a:buNone/>
                  <a:tabLst/>
                  <a:defRPr/>
                </a:pPr>
                <a:r>
                  <a:rPr kumimoji="0" lang="en-IN" sz="8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10.4% Garden Route</a:t>
                </a:r>
              </a:p>
            </p:txBody>
          </p:sp>
        </p:grpSp>
      </p:grpSp>
      <p:sp>
        <p:nvSpPr>
          <p:cNvPr id="67" name="Rectangle 66">
            <a:extLst>
              <a:ext uri="{FF2B5EF4-FFF2-40B4-BE49-F238E27FC236}">
                <a16:creationId xmlns:a16="http://schemas.microsoft.com/office/drawing/2014/main" id="{8C7823A2-57E6-16BA-E83F-A8B39FA614BC}"/>
              </a:ext>
            </a:extLst>
          </p:cNvPr>
          <p:cNvSpPr/>
          <p:nvPr/>
        </p:nvSpPr>
        <p:spPr>
          <a:xfrm>
            <a:off x="1710623" y="1702915"/>
            <a:ext cx="5008982" cy="539932"/>
          </a:xfrm>
          <a:prstGeom prst="rect">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Picture 59">
            <a:extLst>
              <a:ext uri="{FF2B5EF4-FFF2-40B4-BE49-F238E27FC236}">
                <a16:creationId xmlns:a16="http://schemas.microsoft.com/office/drawing/2014/main" id="{742A6361-3F90-A592-C1A9-21E9B0D5B8AF}"/>
              </a:ext>
            </a:extLst>
          </p:cNvPr>
          <p:cNvPicPr>
            <a:picLocks noChangeAspect="1"/>
          </p:cNvPicPr>
          <p:nvPr/>
        </p:nvPicPr>
        <p:blipFill>
          <a:blip r:embed="rId5"/>
          <a:stretch>
            <a:fillRect/>
          </a:stretch>
        </p:blipFill>
        <p:spPr>
          <a:xfrm>
            <a:off x="221272" y="874649"/>
            <a:ext cx="1605161" cy="1353000"/>
          </a:xfrm>
          <a:prstGeom prst="rect">
            <a:avLst/>
          </a:prstGeom>
        </p:spPr>
      </p:pic>
      <p:sp>
        <p:nvSpPr>
          <p:cNvPr id="41" name="Rectangle 40">
            <a:extLst>
              <a:ext uri="{FF2B5EF4-FFF2-40B4-BE49-F238E27FC236}">
                <a16:creationId xmlns:a16="http://schemas.microsoft.com/office/drawing/2014/main" id="{87404952-39E0-4AC3-82D6-10DBAAA0B930}"/>
              </a:ext>
            </a:extLst>
          </p:cNvPr>
          <p:cNvSpPr/>
          <p:nvPr/>
        </p:nvSpPr>
        <p:spPr>
          <a:xfrm>
            <a:off x="2465809" y="1729176"/>
            <a:ext cx="35862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94D6"/>
                </a:solidFill>
                <a:effectLst/>
                <a:uLnTx/>
                <a:uFillTx/>
                <a:latin typeface="Century Gothic" panose="020B0502020202020204" pitchFamily="34" charset="0"/>
                <a:ea typeface="+mn-ea"/>
                <a:cs typeface="Arial" pitchFamily="34" charset="0"/>
              </a:rPr>
              <a:t>Total number of households</a:t>
            </a:r>
            <a:endParaRPr kumimoji="0" lang="en-US" sz="2000" b="1" i="0" u="none" strike="noStrike" kern="1200" cap="none" spc="0" normalizeH="0" baseline="0" noProof="0" dirty="0">
              <a:ln>
                <a:noFill/>
              </a:ln>
              <a:solidFill>
                <a:srgbClr val="0094D6"/>
              </a:solidFill>
              <a:effectLst/>
              <a:uLnTx/>
              <a:uFillTx/>
              <a:latin typeface="Century Gothic" panose="020B0502020202020204" pitchFamily="34" charset="0"/>
              <a:ea typeface="+mn-ea"/>
              <a:cs typeface="+mn-cs"/>
            </a:endParaRPr>
          </a:p>
        </p:txBody>
      </p:sp>
      <p:sp>
        <p:nvSpPr>
          <p:cNvPr id="42" name="Rectangle 41">
            <a:extLst>
              <a:ext uri="{FF2B5EF4-FFF2-40B4-BE49-F238E27FC236}">
                <a16:creationId xmlns:a16="http://schemas.microsoft.com/office/drawing/2014/main" id="{33A82D61-2E78-48F3-988F-EBD431826475}"/>
              </a:ext>
            </a:extLst>
          </p:cNvPr>
          <p:cNvSpPr/>
          <p:nvPr/>
        </p:nvSpPr>
        <p:spPr>
          <a:xfrm>
            <a:off x="2062646" y="2226092"/>
            <a:ext cx="281222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Formal main dwelling</a:t>
            </a:r>
            <a:endPar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3" name="Rectangle 42">
            <a:extLst>
              <a:ext uri="{FF2B5EF4-FFF2-40B4-BE49-F238E27FC236}">
                <a16:creationId xmlns:a16="http://schemas.microsoft.com/office/drawing/2014/main" id="{92D50209-43B8-4773-92B1-DC0123D39016}"/>
              </a:ext>
            </a:extLst>
          </p:cNvPr>
          <p:cNvSpPr/>
          <p:nvPr/>
        </p:nvSpPr>
        <p:spPr>
          <a:xfrm>
            <a:off x="2443255" y="1016014"/>
            <a:ext cx="1060963" cy="461665"/>
          </a:xfrm>
          <a:prstGeom prst="rect">
            <a:avLst/>
          </a:prstGeom>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80BA"/>
                </a:solidFill>
                <a:effectLst/>
                <a:uLnTx/>
                <a:uFillTx/>
                <a:latin typeface="Century Gothic" panose="020B0502020202020204" pitchFamily="34" charset="0"/>
                <a:ea typeface="+mn-ea"/>
                <a:cs typeface="Arial" pitchFamily="34" charset="0"/>
              </a:rPr>
              <a:t> 20 669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80BA"/>
              </a:solidFill>
              <a:effectLst/>
              <a:uLnTx/>
              <a:uFillTx/>
              <a:latin typeface="Century Gothic" panose="020B0502020202020204" pitchFamily="34" charset="0"/>
              <a:ea typeface="+mn-ea"/>
              <a:cs typeface="+mn-cs"/>
            </a:endParaRPr>
          </a:p>
        </p:txBody>
      </p:sp>
      <p:sp>
        <p:nvSpPr>
          <p:cNvPr id="44" name="Rectangle 43">
            <a:extLst>
              <a:ext uri="{FF2B5EF4-FFF2-40B4-BE49-F238E27FC236}">
                <a16:creationId xmlns:a16="http://schemas.microsoft.com/office/drawing/2014/main" id="{AF76EA81-6DA2-40C3-AC28-99C41A705798}"/>
              </a:ext>
            </a:extLst>
          </p:cNvPr>
          <p:cNvSpPr/>
          <p:nvPr/>
        </p:nvSpPr>
        <p:spPr>
          <a:xfrm>
            <a:off x="4706175" y="979130"/>
            <a:ext cx="135590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0BA"/>
                </a:solidFill>
                <a:effectLst/>
                <a:uLnTx/>
                <a:uFillTx/>
                <a:latin typeface="Century Gothic" panose="020B0502020202020204" pitchFamily="34" charset="0"/>
                <a:ea typeface="+mn-ea"/>
                <a:cs typeface="+mn-cs"/>
              </a:rPr>
              <a:t> 190 263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80BA"/>
              </a:solidFill>
              <a:effectLst/>
              <a:uLnTx/>
              <a:uFillTx/>
              <a:latin typeface="Century Gothic" panose="020B0502020202020204" pitchFamily="34" charset="0"/>
              <a:ea typeface="+mn-ea"/>
              <a:cs typeface="+mn-cs"/>
            </a:endParaRPr>
          </a:p>
        </p:txBody>
      </p:sp>
      <p:grpSp>
        <p:nvGrpSpPr>
          <p:cNvPr id="40" name="Group 39">
            <a:extLst>
              <a:ext uri="{FF2B5EF4-FFF2-40B4-BE49-F238E27FC236}">
                <a16:creationId xmlns:a16="http://schemas.microsoft.com/office/drawing/2014/main" id="{3238AD25-F769-4167-B379-6DF2D42E2DE6}"/>
              </a:ext>
            </a:extLst>
          </p:cNvPr>
          <p:cNvGrpSpPr/>
          <p:nvPr/>
        </p:nvGrpSpPr>
        <p:grpSpPr>
          <a:xfrm>
            <a:off x="1801003" y="1298743"/>
            <a:ext cx="4652216" cy="283710"/>
            <a:chOff x="1865470" y="1665251"/>
            <a:chExt cx="4652216" cy="283710"/>
          </a:xfrm>
        </p:grpSpPr>
        <p:sp>
          <p:nvSpPr>
            <p:cNvPr id="45" name="Rectangle 44">
              <a:extLst>
                <a:ext uri="{FF2B5EF4-FFF2-40B4-BE49-F238E27FC236}">
                  <a16:creationId xmlns:a16="http://schemas.microsoft.com/office/drawing/2014/main" id="{39A7D503-9148-4AC6-89B7-F43AD7728FDF}"/>
                </a:ext>
              </a:extLst>
            </p:cNvPr>
            <p:cNvSpPr/>
            <p:nvPr/>
          </p:nvSpPr>
          <p:spPr>
            <a:xfrm>
              <a:off x="1865470" y="1671962"/>
              <a:ext cx="2284458"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err="1">
                  <a:ln>
                    <a:noFill/>
                  </a:ln>
                  <a:solidFill>
                    <a:srgbClr val="890C58"/>
                  </a:solidFill>
                  <a:effectLst/>
                  <a:uLnTx/>
                  <a:uFillTx/>
                  <a:latin typeface="Century Gothic" panose="020B0502020202020204" pitchFamily="34" charset="0"/>
                  <a:ea typeface="+mn-ea"/>
                  <a:cs typeface="Arial" pitchFamily="34" charset="0"/>
                </a:rPr>
                <a:t>Oudtshoorn</a:t>
              </a:r>
              <a:endParaRPr kumimoji="0" lang="en-US" sz="1200" b="1" i="0" u="none" strike="noStrike" kern="1200" cap="none" spc="0" normalizeH="0" baseline="0" noProof="0" dirty="0">
                <a:ln>
                  <a:noFill/>
                </a:ln>
                <a:solidFill>
                  <a:srgbClr val="890C58"/>
                </a:solidFill>
                <a:effectLst/>
                <a:uLnTx/>
                <a:uFillTx/>
                <a:latin typeface="Century Gothic" panose="020B0502020202020204" pitchFamily="34" charset="0"/>
                <a:ea typeface="+mn-ea"/>
                <a:cs typeface="+mn-cs"/>
              </a:endParaRPr>
            </a:p>
          </p:txBody>
        </p:sp>
        <p:sp>
          <p:nvSpPr>
            <p:cNvPr id="46" name="Rectangle 45">
              <a:extLst>
                <a:ext uri="{FF2B5EF4-FFF2-40B4-BE49-F238E27FC236}">
                  <a16:creationId xmlns:a16="http://schemas.microsoft.com/office/drawing/2014/main" id="{A48C55FF-4850-4130-8A17-00D6B4E9270B}"/>
                </a:ext>
              </a:extLst>
            </p:cNvPr>
            <p:cNvSpPr/>
            <p:nvPr/>
          </p:nvSpPr>
          <p:spPr>
            <a:xfrm>
              <a:off x="4300179" y="1665251"/>
              <a:ext cx="2217507"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890C58"/>
                  </a:solidFill>
                  <a:effectLst/>
                  <a:uLnTx/>
                  <a:uFillTx/>
                  <a:latin typeface="Century Gothic" panose="020B0502020202020204" pitchFamily="34" charset="0"/>
                  <a:ea typeface="+mn-ea"/>
                  <a:cs typeface="Arial" pitchFamily="34" charset="0"/>
                </a:rPr>
                <a:t>Garden Route District </a:t>
              </a:r>
              <a:endParaRPr kumimoji="0" lang="en-US" sz="1200" b="1" i="0" u="none" strike="noStrike" kern="1200" cap="none" spc="0" normalizeH="0" baseline="0" noProof="0" dirty="0">
                <a:ln>
                  <a:noFill/>
                </a:ln>
                <a:solidFill>
                  <a:srgbClr val="890C58"/>
                </a:solidFill>
                <a:effectLst/>
                <a:uLnTx/>
                <a:uFillTx/>
                <a:latin typeface="Century Gothic" panose="020B0502020202020204" pitchFamily="34" charset="0"/>
                <a:ea typeface="+mn-ea"/>
                <a:cs typeface="+mn-cs"/>
              </a:endParaRPr>
            </a:p>
          </p:txBody>
        </p:sp>
      </p:grpSp>
      <p:grpSp>
        <p:nvGrpSpPr>
          <p:cNvPr id="50" name="Group 49">
            <a:extLst>
              <a:ext uri="{FF2B5EF4-FFF2-40B4-BE49-F238E27FC236}">
                <a16:creationId xmlns:a16="http://schemas.microsoft.com/office/drawing/2014/main" id="{4FF94264-02AA-4F84-9BA8-4A0E07177B1F}"/>
              </a:ext>
            </a:extLst>
          </p:cNvPr>
          <p:cNvGrpSpPr/>
          <p:nvPr/>
        </p:nvGrpSpPr>
        <p:grpSpPr>
          <a:xfrm>
            <a:off x="1655446" y="3059247"/>
            <a:ext cx="3547108" cy="297686"/>
            <a:chOff x="1818458" y="2762310"/>
            <a:chExt cx="3547108" cy="297686"/>
          </a:xfrm>
        </p:grpSpPr>
        <p:sp>
          <p:nvSpPr>
            <p:cNvPr id="51" name="Rectangle 50">
              <a:extLst>
                <a:ext uri="{FF2B5EF4-FFF2-40B4-BE49-F238E27FC236}">
                  <a16:creationId xmlns:a16="http://schemas.microsoft.com/office/drawing/2014/main" id="{A221A623-D0ED-4B3B-8E30-1A848FD6B9C1}"/>
                </a:ext>
              </a:extLst>
            </p:cNvPr>
            <p:cNvSpPr/>
            <p:nvPr/>
          </p:nvSpPr>
          <p:spPr>
            <a:xfrm>
              <a:off x="1818458" y="2762310"/>
              <a:ext cx="183159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srgbClr val="6C6054"/>
                  </a:solidFill>
                  <a:effectLst/>
                  <a:uLnTx/>
                  <a:uFillTx/>
                  <a:latin typeface="Century Gothic" panose="020B0502020202020204" pitchFamily="34" charset="0"/>
                  <a:ea typeface="+mn-ea"/>
                  <a:cs typeface="Arial" pitchFamily="34" charset="0"/>
                </a:rPr>
                <a:t>Oudtshoorn</a:t>
              </a:r>
              <a:endParaRPr kumimoji="0" lang="en-US" sz="1200" b="1" i="0" u="none" strike="noStrike" kern="0" cap="none" spc="0" normalizeH="0" baseline="0" noProof="0" dirty="0">
                <a:ln>
                  <a:noFill/>
                </a:ln>
                <a:solidFill>
                  <a:srgbClr val="6C6054"/>
                </a:solidFill>
                <a:effectLst/>
                <a:uLnTx/>
                <a:uFillTx/>
                <a:latin typeface="Century Gothic" panose="020B0502020202020204" pitchFamily="34" charset="0"/>
                <a:ea typeface="+mn-ea"/>
                <a:cs typeface="Arial" pitchFamily="34" charset="0"/>
              </a:endParaRPr>
            </a:p>
          </p:txBody>
        </p:sp>
        <p:sp>
          <p:nvSpPr>
            <p:cNvPr id="52" name="Rectangle 51">
              <a:extLst>
                <a:ext uri="{FF2B5EF4-FFF2-40B4-BE49-F238E27FC236}">
                  <a16:creationId xmlns:a16="http://schemas.microsoft.com/office/drawing/2014/main" id="{C76B793C-2C8D-42E5-9605-57C5DDB8FDB5}"/>
                </a:ext>
              </a:extLst>
            </p:cNvPr>
            <p:cNvSpPr/>
            <p:nvPr/>
          </p:nvSpPr>
          <p:spPr>
            <a:xfrm>
              <a:off x="3470985" y="2782997"/>
              <a:ext cx="189458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C6054"/>
                  </a:solidFill>
                  <a:effectLst/>
                  <a:uLnTx/>
                  <a:uFillTx/>
                  <a:latin typeface="Century Gothic" panose="020B0502020202020204" pitchFamily="34" charset="0"/>
                  <a:ea typeface="+mn-ea"/>
                  <a:cs typeface="Arial" pitchFamily="34" charset="0"/>
                </a:rPr>
                <a:t>Garden Route District </a:t>
              </a:r>
              <a:endParaRPr kumimoji="0" lang="en-US" sz="1200" b="1" i="0" u="none" strike="noStrike" kern="1200" cap="none" spc="0" normalizeH="0" baseline="0" noProof="0" dirty="0">
                <a:ln>
                  <a:noFill/>
                </a:ln>
                <a:solidFill>
                  <a:srgbClr val="6C6054"/>
                </a:solidFill>
                <a:effectLst/>
                <a:uLnTx/>
                <a:uFillTx/>
                <a:latin typeface="Century Gothic" panose="020B0502020202020204" pitchFamily="34" charset="0"/>
                <a:ea typeface="+mn-ea"/>
                <a:cs typeface="+mn-cs"/>
              </a:endParaRPr>
            </a:p>
          </p:txBody>
        </p:sp>
      </p:grpSp>
      <p:grpSp>
        <p:nvGrpSpPr>
          <p:cNvPr id="205" name="Group 204">
            <a:extLst>
              <a:ext uri="{FF2B5EF4-FFF2-40B4-BE49-F238E27FC236}">
                <a16:creationId xmlns:a16="http://schemas.microsoft.com/office/drawing/2014/main" id="{215479C9-0AE5-A6A5-AE50-1A84F8538BBC}"/>
              </a:ext>
            </a:extLst>
          </p:cNvPr>
          <p:cNvGrpSpPr/>
          <p:nvPr/>
        </p:nvGrpSpPr>
        <p:grpSpPr>
          <a:xfrm>
            <a:off x="-95966" y="1882187"/>
            <a:ext cx="2334223" cy="2334223"/>
            <a:chOff x="-177879" y="2400949"/>
            <a:chExt cx="2334223" cy="2334223"/>
          </a:xfrm>
        </p:grpSpPr>
        <p:pic>
          <p:nvPicPr>
            <p:cNvPr id="75" name="Graphic 74" descr="Two circles, one solid and one filled with dots">
              <a:extLst>
                <a:ext uri="{FF2B5EF4-FFF2-40B4-BE49-F238E27FC236}">
                  <a16:creationId xmlns:a16="http://schemas.microsoft.com/office/drawing/2014/main" id="{8C5E4E32-FB25-7EE2-3822-02E45DC4E4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77879" y="2400949"/>
              <a:ext cx="2334223" cy="2334223"/>
            </a:xfrm>
            <a:prstGeom prst="rect">
              <a:avLst/>
            </a:prstGeom>
          </p:spPr>
        </p:pic>
        <p:sp>
          <p:nvSpPr>
            <p:cNvPr id="55" name="Rectangle 54">
              <a:extLst>
                <a:ext uri="{FF2B5EF4-FFF2-40B4-BE49-F238E27FC236}">
                  <a16:creationId xmlns:a16="http://schemas.microsoft.com/office/drawing/2014/main" id="{E6917CDC-B100-4BF8-A0C3-830A05137068}"/>
                </a:ext>
              </a:extLst>
            </p:cNvPr>
            <p:cNvSpPr/>
            <p:nvPr/>
          </p:nvSpPr>
          <p:spPr>
            <a:xfrm>
              <a:off x="359733" y="3087087"/>
              <a:ext cx="83708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91.3%</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grpSp>
        <p:nvGrpSpPr>
          <p:cNvPr id="204" name="Group 203">
            <a:extLst>
              <a:ext uri="{FF2B5EF4-FFF2-40B4-BE49-F238E27FC236}">
                <a16:creationId xmlns:a16="http://schemas.microsoft.com/office/drawing/2014/main" id="{3EF46567-5343-1CC8-2CCE-A16F8EAB0BBA}"/>
              </a:ext>
            </a:extLst>
          </p:cNvPr>
          <p:cNvGrpSpPr/>
          <p:nvPr/>
        </p:nvGrpSpPr>
        <p:grpSpPr>
          <a:xfrm>
            <a:off x="4746356" y="1929365"/>
            <a:ext cx="2334223" cy="2334223"/>
            <a:chOff x="4573760" y="2454737"/>
            <a:chExt cx="2334223" cy="2334223"/>
          </a:xfrm>
        </p:grpSpPr>
        <p:pic>
          <p:nvPicPr>
            <p:cNvPr id="77" name="Graphic 76" descr="Two circles, one solid and one filled with dots">
              <a:extLst>
                <a:ext uri="{FF2B5EF4-FFF2-40B4-BE49-F238E27FC236}">
                  <a16:creationId xmlns:a16="http://schemas.microsoft.com/office/drawing/2014/main" id="{43F9B3C0-FB0E-8FDE-7C00-6B4BAF8E23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flipH="1">
              <a:off x="4573760" y="2454737"/>
              <a:ext cx="2334223" cy="2334223"/>
            </a:xfrm>
            <a:prstGeom prst="rect">
              <a:avLst/>
            </a:prstGeom>
          </p:spPr>
        </p:pic>
        <p:sp>
          <p:nvSpPr>
            <p:cNvPr id="59" name="Rectangle 58">
              <a:extLst>
                <a:ext uri="{FF2B5EF4-FFF2-40B4-BE49-F238E27FC236}">
                  <a16:creationId xmlns:a16="http://schemas.microsoft.com/office/drawing/2014/main" id="{9258F951-6A32-4A54-A772-B4757FA78428}"/>
                </a:ext>
              </a:extLst>
            </p:cNvPr>
            <p:cNvSpPr/>
            <p:nvPr/>
          </p:nvSpPr>
          <p:spPr>
            <a:xfrm>
              <a:off x="5630918" y="3150163"/>
              <a:ext cx="86375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89.4%</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cxnSp>
        <p:nvCxnSpPr>
          <p:cNvPr id="70" name="Straight Connector 69">
            <a:extLst>
              <a:ext uri="{FF2B5EF4-FFF2-40B4-BE49-F238E27FC236}">
                <a16:creationId xmlns:a16="http://schemas.microsoft.com/office/drawing/2014/main" id="{0913CB8A-5600-DAF0-13A9-1A2930A0C4C7}"/>
              </a:ext>
            </a:extLst>
          </p:cNvPr>
          <p:cNvCxnSpPr>
            <a:cxnSpLocks/>
          </p:cNvCxnSpPr>
          <p:nvPr/>
        </p:nvCxnSpPr>
        <p:spPr>
          <a:xfrm>
            <a:off x="4072890" y="979085"/>
            <a:ext cx="0" cy="725258"/>
          </a:xfrm>
          <a:prstGeom prst="line">
            <a:avLst/>
          </a:prstGeom>
          <a:ln>
            <a:solidFill>
              <a:srgbClr val="6D9C4C"/>
            </a:solidFill>
          </a:ln>
        </p:spPr>
        <p:style>
          <a:lnRef idx="1">
            <a:schemeClr val="accent1"/>
          </a:lnRef>
          <a:fillRef idx="0">
            <a:schemeClr val="accent1"/>
          </a:fillRef>
          <a:effectRef idx="0">
            <a:schemeClr val="accent1"/>
          </a:effectRef>
          <a:fontRef idx="minor">
            <a:schemeClr val="tx1"/>
          </a:fontRef>
        </p:style>
      </p:cxnSp>
      <p:pic>
        <p:nvPicPr>
          <p:cNvPr id="82" name="Graphic 81" descr="City outline">
            <a:extLst>
              <a:ext uri="{FF2B5EF4-FFF2-40B4-BE49-F238E27FC236}">
                <a16:creationId xmlns:a16="http://schemas.microsoft.com/office/drawing/2014/main" id="{F4FD2B10-4489-2DFA-B0E4-F0251889A3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34462" y="4116434"/>
            <a:ext cx="492456" cy="533320"/>
          </a:xfrm>
          <a:prstGeom prst="rect">
            <a:avLst/>
          </a:prstGeom>
        </p:spPr>
      </p:pic>
      <p:cxnSp>
        <p:nvCxnSpPr>
          <p:cNvPr id="197" name="Straight Connector 196">
            <a:extLst>
              <a:ext uri="{FF2B5EF4-FFF2-40B4-BE49-F238E27FC236}">
                <a16:creationId xmlns:a16="http://schemas.microsoft.com/office/drawing/2014/main" id="{82D859A1-7894-1C81-E6DA-F61557A29578}"/>
              </a:ext>
            </a:extLst>
          </p:cNvPr>
          <p:cNvCxnSpPr>
            <a:cxnSpLocks/>
          </p:cNvCxnSpPr>
          <p:nvPr/>
        </p:nvCxnSpPr>
        <p:spPr>
          <a:xfrm>
            <a:off x="3422889" y="2702379"/>
            <a:ext cx="0" cy="1032150"/>
          </a:xfrm>
          <a:prstGeom prst="line">
            <a:avLst/>
          </a:prstGeom>
          <a:ln>
            <a:solidFill>
              <a:srgbClr val="890C58"/>
            </a:solidFill>
          </a:ln>
        </p:spPr>
        <p:style>
          <a:lnRef idx="1">
            <a:schemeClr val="accent1"/>
          </a:lnRef>
          <a:fillRef idx="0">
            <a:schemeClr val="accent1"/>
          </a:fillRef>
          <a:effectRef idx="0">
            <a:schemeClr val="accent1"/>
          </a:effectRef>
          <a:fontRef idx="minor">
            <a:schemeClr val="tx1"/>
          </a:fontRef>
        </p:style>
      </p:cxnSp>
      <p:grpSp>
        <p:nvGrpSpPr>
          <p:cNvPr id="208" name="Group 207">
            <a:extLst>
              <a:ext uri="{FF2B5EF4-FFF2-40B4-BE49-F238E27FC236}">
                <a16:creationId xmlns:a16="http://schemas.microsoft.com/office/drawing/2014/main" id="{CC66E673-E86E-F1DA-134F-498C2F9DE4AA}"/>
              </a:ext>
            </a:extLst>
          </p:cNvPr>
          <p:cNvGrpSpPr/>
          <p:nvPr/>
        </p:nvGrpSpPr>
        <p:grpSpPr>
          <a:xfrm>
            <a:off x="222761" y="5785718"/>
            <a:ext cx="6383935" cy="1906225"/>
            <a:chOff x="328679" y="5845639"/>
            <a:chExt cx="6383935" cy="1906225"/>
          </a:xfrm>
        </p:grpSpPr>
        <p:grpSp>
          <p:nvGrpSpPr>
            <p:cNvPr id="207" name="Group 206">
              <a:extLst>
                <a:ext uri="{FF2B5EF4-FFF2-40B4-BE49-F238E27FC236}">
                  <a16:creationId xmlns:a16="http://schemas.microsoft.com/office/drawing/2014/main" id="{9B77402C-3694-F832-4C1B-2DBF21185FC8}"/>
                </a:ext>
              </a:extLst>
            </p:cNvPr>
            <p:cNvGrpSpPr/>
            <p:nvPr/>
          </p:nvGrpSpPr>
          <p:grpSpPr>
            <a:xfrm>
              <a:off x="328679" y="5845639"/>
              <a:ext cx="6383935" cy="1906225"/>
              <a:chOff x="278877" y="6304751"/>
              <a:chExt cx="6383935" cy="1906225"/>
            </a:xfrm>
          </p:grpSpPr>
          <p:grpSp>
            <p:nvGrpSpPr>
              <p:cNvPr id="108" name="Group 107">
                <a:extLst>
                  <a:ext uri="{FF2B5EF4-FFF2-40B4-BE49-F238E27FC236}">
                    <a16:creationId xmlns:a16="http://schemas.microsoft.com/office/drawing/2014/main" id="{5C25D887-C2A2-2AC0-F68B-6D15B9FF8974}"/>
                  </a:ext>
                </a:extLst>
              </p:cNvPr>
              <p:cNvGrpSpPr/>
              <p:nvPr/>
            </p:nvGrpSpPr>
            <p:grpSpPr>
              <a:xfrm>
                <a:off x="283820" y="6310511"/>
                <a:ext cx="3162759" cy="924732"/>
                <a:chOff x="167083" y="6420015"/>
                <a:chExt cx="3162759" cy="924732"/>
              </a:xfrm>
            </p:grpSpPr>
            <p:sp>
              <p:nvSpPr>
                <p:cNvPr id="105" name="Flowchart: Process 104">
                  <a:extLst>
                    <a:ext uri="{FF2B5EF4-FFF2-40B4-BE49-F238E27FC236}">
                      <a16:creationId xmlns:a16="http://schemas.microsoft.com/office/drawing/2014/main" id="{C6C86A35-8417-30F6-36C3-810FD35BD3C3}"/>
                    </a:ext>
                  </a:extLst>
                </p:cNvPr>
                <p:cNvSpPr/>
                <p:nvPr/>
              </p:nvSpPr>
              <p:spPr>
                <a:xfrm>
                  <a:off x="1733410" y="6442612"/>
                  <a:ext cx="1445842" cy="877870"/>
                </a:xfrm>
                <a:prstGeom prst="flowChartProcess">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44FCB8E5-0557-5F68-2778-435847D1A911}"/>
                    </a:ext>
                  </a:extLst>
                </p:cNvPr>
                <p:cNvGrpSpPr/>
                <p:nvPr/>
              </p:nvGrpSpPr>
              <p:grpSpPr>
                <a:xfrm>
                  <a:off x="167083" y="6420015"/>
                  <a:ext cx="3162759" cy="924732"/>
                  <a:chOff x="167083" y="6420015"/>
                  <a:chExt cx="3162759" cy="924732"/>
                </a:xfrm>
              </p:grpSpPr>
              <p:sp>
                <p:nvSpPr>
                  <p:cNvPr id="104" name="Flowchart: Process 103">
                    <a:extLst>
                      <a:ext uri="{FF2B5EF4-FFF2-40B4-BE49-F238E27FC236}">
                        <a16:creationId xmlns:a16="http://schemas.microsoft.com/office/drawing/2014/main" id="{986CC88E-61AE-FFFA-165D-CDC2A038AF0B}"/>
                      </a:ext>
                    </a:extLst>
                  </p:cNvPr>
                  <p:cNvSpPr/>
                  <p:nvPr/>
                </p:nvSpPr>
                <p:spPr>
                  <a:xfrm>
                    <a:off x="1002080" y="6844612"/>
                    <a:ext cx="794523" cy="76471"/>
                  </a:xfrm>
                  <a:prstGeom prst="flowChartProcess">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D77D633-7558-66FE-8F81-FB47994AAC5B}"/>
                      </a:ext>
                    </a:extLst>
                  </p:cNvPr>
                  <p:cNvSpPr txBox="1"/>
                  <p:nvPr/>
                </p:nvSpPr>
                <p:spPr>
                  <a:xfrm>
                    <a:off x="1616339" y="6420015"/>
                    <a:ext cx="1713503" cy="28944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Piped water inside dwelling/yard or communal/neighbor’s tap</a:t>
                    </a:r>
                  </a:p>
                </p:txBody>
              </p:sp>
              <p:sp>
                <p:nvSpPr>
                  <p:cNvPr id="10" name="TextBox 9">
                    <a:extLst>
                      <a:ext uri="{FF2B5EF4-FFF2-40B4-BE49-F238E27FC236}">
                        <a16:creationId xmlns:a16="http://schemas.microsoft.com/office/drawing/2014/main" id="{1067EF10-EF49-3970-E14F-F6EC33DA58E3}"/>
                      </a:ext>
                    </a:extLst>
                  </p:cNvPr>
                  <p:cNvSpPr txBox="1"/>
                  <p:nvPr/>
                </p:nvSpPr>
                <p:spPr>
                  <a:xfrm>
                    <a:off x="1688159" y="6821527"/>
                    <a:ext cx="11509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IN"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r>
                      <a:rPr kumimoji="0" lang="en-IN"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Arial" panose="020B0604020202020204" pitchFamily="34" charset="0"/>
                      </a:rPr>
                      <a:t>Oudtshoorn</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2A28400E-91A1-DD12-D54E-F5B0B6DC2B48}"/>
                      </a:ext>
                    </a:extLst>
                  </p:cNvPr>
                  <p:cNvSpPr txBox="1"/>
                  <p:nvPr/>
                </p:nvSpPr>
                <p:spPr>
                  <a:xfrm>
                    <a:off x="1688159" y="7110242"/>
                    <a:ext cx="117451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Garden Route</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Rectangle 15">
                    <a:extLst>
                      <a:ext uri="{FF2B5EF4-FFF2-40B4-BE49-F238E27FC236}">
                        <a16:creationId xmlns:a16="http://schemas.microsoft.com/office/drawing/2014/main" id="{CCEA16B4-6126-AC03-12B8-877BB06BD93E}"/>
                      </a:ext>
                    </a:extLst>
                  </p:cNvPr>
                  <p:cNvSpPr/>
                  <p:nvPr/>
                </p:nvSpPr>
                <p:spPr>
                  <a:xfrm>
                    <a:off x="2595136" y="7093928"/>
                    <a:ext cx="73224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99.4%</a:t>
                    </a: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0" name="Rectangle 29">
                    <a:extLst>
                      <a:ext uri="{FF2B5EF4-FFF2-40B4-BE49-F238E27FC236}">
                        <a16:creationId xmlns:a16="http://schemas.microsoft.com/office/drawing/2014/main" id="{99F517C0-1D4B-14EC-04A9-14E40731630C}"/>
                      </a:ext>
                    </a:extLst>
                  </p:cNvPr>
                  <p:cNvSpPr/>
                  <p:nvPr/>
                </p:nvSpPr>
                <p:spPr>
                  <a:xfrm>
                    <a:off x="2663997" y="6951938"/>
                    <a:ext cx="615332"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99.5</a:t>
                    </a:r>
                    <a:r>
                      <a:rPr kumimoji="0" lang="en-US" sz="105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a:t>
                    </a:r>
                    <a:endPar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nvGrpSpPr>
                  <p:cNvPr id="102" name="Group 101">
                    <a:extLst>
                      <a:ext uri="{FF2B5EF4-FFF2-40B4-BE49-F238E27FC236}">
                        <a16:creationId xmlns:a16="http://schemas.microsoft.com/office/drawing/2014/main" id="{DE3A3413-5C54-7A3A-4F3C-E8BEA82F9562}"/>
                      </a:ext>
                    </a:extLst>
                  </p:cNvPr>
                  <p:cNvGrpSpPr/>
                  <p:nvPr/>
                </p:nvGrpSpPr>
                <p:grpSpPr>
                  <a:xfrm>
                    <a:off x="167083" y="6487472"/>
                    <a:ext cx="848385" cy="792603"/>
                    <a:chOff x="318509" y="6156102"/>
                    <a:chExt cx="1065970" cy="1024890"/>
                  </a:xfrm>
                  <a:solidFill>
                    <a:srgbClr val="B4C7E7"/>
                  </a:solidFill>
                </p:grpSpPr>
                <p:pic>
                  <p:nvPicPr>
                    <p:cNvPr id="93" name="Graphic 92" descr="Leaky Tap outline">
                      <a:extLst>
                        <a:ext uri="{FF2B5EF4-FFF2-40B4-BE49-F238E27FC236}">
                          <a16:creationId xmlns:a16="http://schemas.microsoft.com/office/drawing/2014/main" id="{4DB665CD-C682-948D-BBAF-98EE62D29D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2442" y="6317910"/>
                      <a:ext cx="679923" cy="679923"/>
                    </a:xfrm>
                    <a:prstGeom prst="rect">
                      <a:avLst/>
                    </a:prstGeom>
                  </p:spPr>
                </p:pic>
                <p:sp>
                  <p:nvSpPr>
                    <p:cNvPr id="95" name="Circle: Hollow 94">
                      <a:extLst>
                        <a:ext uri="{FF2B5EF4-FFF2-40B4-BE49-F238E27FC236}">
                          <a16:creationId xmlns:a16="http://schemas.microsoft.com/office/drawing/2014/main" id="{DA648017-4798-85A7-FD2D-F5AEAC27C1CC}"/>
                        </a:ext>
                      </a:extLst>
                    </p:cNvPr>
                    <p:cNvSpPr/>
                    <p:nvPr/>
                  </p:nvSpPr>
                  <p:spPr>
                    <a:xfrm>
                      <a:off x="318509" y="6156102"/>
                      <a:ext cx="1065970" cy="1024890"/>
                    </a:xfrm>
                    <a:prstGeom prst="donut">
                      <a:avLst>
                        <a:gd name="adj" fmla="val 7270"/>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32" name="Group 131">
                <a:extLst>
                  <a:ext uri="{FF2B5EF4-FFF2-40B4-BE49-F238E27FC236}">
                    <a16:creationId xmlns:a16="http://schemas.microsoft.com/office/drawing/2014/main" id="{22914AEF-2220-BBBB-36E1-50EA47BF4104}"/>
                  </a:ext>
                </a:extLst>
              </p:cNvPr>
              <p:cNvGrpSpPr/>
              <p:nvPr/>
            </p:nvGrpSpPr>
            <p:grpSpPr>
              <a:xfrm>
                <a:off x="278877" y="7268354"/>
                <a:ext cx="3155616" cy="922970"/>
                <a:chOff x="366541" y="7441646"/>
                <a:chExt cx="3155616" cy="922970"/>
              </a:xfrm>
            </p:grpSpPr>
            <p:sp>
              <p:nvSpPr>
                <p:cNvPr id="114" name="Flowchart: Process 113">
                  <a:extLst>
                    <a:ext uri="{FF2B5EF4-FFF2-40B4-BE49-F238E27FC236}">
                      <a16:creationId xmlns:a16="http://schemas.microsoft.com/office/drawing/2014/main" id="{EB7ABAA9-D5B3-C7BF-1C54-2BB939450B95}"/>
                    </a:ext>
                  </a:extLst>
                </p:cNvPr>
                <p:cNvSpPr/>
                <p:nvPr/>
              </p:nvSpPr>
              <p:spPr>
                <a:xfrm>
                  <a:off x="1935580" y="7482539"/>
                  <a:ext cx="1445842" cy="877870"/>
                </a:xfrm>
                <a:prstGeom prst="flowChartProcess">
                  <a:avLst/>
                </a:prstGeom>
                <a:solidFill>
                  <a:srgbClr val="8D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1" name="Group 130">
                  <a:extLst>
                    <a:ext uri="{FF2B5EF4-FFF2-40B4-BE49-F238E27FC236}">
                      <a16:creationId xmlns:a16="http://schemas.microsoft.com/office/drawing/2014/main" id="{10A4B244-7442-C604-F442-7E069C990467}"/>
                    </a:ext>
                  </a:extLst>
                </p:cNvPr>
                <p:cNvGrpSpPr/>
                <p:nvPr/>
              </p:nvGrpSpPr>
              <p:grpSpPr>
                <a:xfrm>
                  <a:off x="366541" y="7441646"/>
                  <a:ext cx="3155616" cy="922970"/>
                  <a:chOff x="1274181" y="7483924"/>
                  <a:chExt cx="3155616" cy="922970"/>
                </a:xfrm>
              </p:grpSpPr>
              <p:pic>
                <p:nvPicPr>
                  <p:cNvPr id="112" name="Graphic 111" descr="Lights On outline">
                    <a:extLst>
                      <a:ext uri="{FF2B5EF4-FFF2-40B4-BE49-F238E27FC236}">
                        <a16:creationId xmlns:a16="http://schemas.microsoft.com/office/drawing/2014/main" id="{024F9738-3B22-34A3-F718-408C7F15C6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75501" y="7636907"/>
                    <a:ext cx="461838" cy="461838"/>
                  </a:xfrm>
                  <a:prstGeom prst="rect">
                    <a:avLst/>
                  </a:prstGeom>
                </p:spPr>
              </p:pic>
              <p:grpSp>
                <p:nvGrpSpPr>
                  <p:cNvPr id="115" name="Group 114">
                    <a:extLst>
                      <a:ext uri="{FF2B5EF4-FFF2-40B4-BE49-F238E27FC236}">
                        <a16:creationId xmlns:a16="http://schemas.microsoft.com/office/drawing/2014/main" id="{D91C9667-FBDF-9F32-134D-CA22AFD32431}"/>
                      </a:ext>
                    </a:extLst>
                  </p:cNvPr>
                  <p:cNvGrpSpPr/>
                  <p:nvPr/>
                </p:nvGrpSpPr>
                <p:grpSpPr>
                  <a:xfrm>
                    <a:off x="1274181" y="7483924"/>
                    <a:ext cx="3155616" cy="922970"/>
                    <a:chOff x="227564" y="6444306"/>
                    <a:chExt cx="3155616" cy="922970"/>
                  </a:xfrm>
                </p:grpSpPr>
                <p:sp>
                  <p:nvSpPr>
                    <p:cNvPr id="116" name="Flowchart: Process 115">
                      <a:extLst>
                        <a:ext uri="{FF2B5EF4-FFF2-40B4-BE49-F238E27FC236}">
                          <a16:creationId xmlns:a16="http://schemas.microsoft.com/office/drawing/2014/main" id="{BCEABAC8-AEBA-1E93-3E59-AA279274C099}"/>
                        </a:ext>
                      </a:extLst>
                    </p:cNvPr>
                    <p:cNvSpPr/>
                    <p:nvPr/>
                  </p:nvSpPr>
                  <p:spPr>
                    <a:xfrm>
                      <a:off x="1002080" y="6844612"/>
                      <a:ext cx="794523" cy="76471"/>
                    </a:xfrm>
                    <a:prstGeom prst="flowChartProcess">
                      <a:avLst/>
                    </a:prstGeom>
                    <a:solidFill>
                      <a:srgbClr val="8D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a:extLst>
                        <a:ext uri="{FF2B5EF4-FFF2-40B4-BE49-F238E27FC236}">
                          <a16:creationId xmlns:a16="http://schemas.microsoft.com/office/drawing/2014/main" id="{AFC4236B-25D9-F83C-3629-7CAB0C874713}"/>
                        </a:ext>
                      </a:extLst>
                    </p:cNvPr>
                    <p:cNvSpPr txBox="1"/>
                    <p:nvPr/>
                  </p:nvSpPr>
                  <p:spPr>
                    <a:xfrm>
                      <a:off x="1766305" y="6504063"/>
                      <a:ext cx="1519122" cy="4247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Electricity (incl. generator) as primary source of lighting</a:t>
                      </a:r>
                    </a:p>
                  </p:txBody>
                </p:sp>
                <p:sp>
                  <p:nvSpPr>
                    <p:cNvPr id="119" name="TextBox 118">
                      <a:extLst>
                        <a:ext uri="{FF2B5EF4-FFF2-40B4-BE49-F238E27FC236}">
                          <a16:creationId xmlns:a16="http://schemas.microsoft.com/office/drawing/2014/main" id="{5DF57DFD-B941-7010-92BD-BE5A7C6773BC}"/>
                        </a:ext>
                      </a:extLst>
                    </p:cNvPr>
                    <p:cNvSpPr txBox="1"/>
                    <p:nvPr/>
                  </p:nvSpPr>
                  <p:spPr>
                    <a:xfrm>
                      <a:off x="1745085" y="6835192"/>
                      <a:ext cx="11509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IN"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Arial" panose="020B0604020202020204" pitchFamily="34" charset="0"/>
                        </a:rPr>
                        <a:t>Oudtshoorn</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2" name="TextBox 121">
                      <a:extLst>
                        <a:ext uri="{FF2B5EF4-FFF2-40B4-BE49-F238E27FC236}">
                          <a16:creationId xmlns:a16="http://schemas.microsoft.com/office/drawing/2014/main" id="{CFB68D3B-ED1E-53FB-63E2-5A271DEBDE1A}"/>
                        </a:ext>
                      </a:extLst>
                    </p:cNvPr>
                    <p:cNvSpPr txBox="1"/>
                    <p:nvPr/>
                  </p:nvSpPr>
                  <p:spPr>
                    <a:xfrm>
                      <a:off x="1733283" y="7136444"/>
                      <a:ext cx="117451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Garden Route</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3" name="Rectangle 122">
                      <a:extLst>
                        <a:ext uri="{FF2B5EF4-FFF2-40B4-BE49-F238E27FC236}">
                          <a16:creationId xmlns:a16="http://schemas.microsoft.com/office/drawing/2014/main" id="{BB0915F5-0054-8342-F55E-E495B8E28AF1}"/>
                        </a:ext>
                      </a:extLst>
                    </p:cNvPr>
                    <p:cNvSpPr/>
                    <p:nvPr/>
                  </p:nvSpPr>
                  <p:spPr>
                    <a:xfrm>
                      <a:off x="2650937" y="7116126"/>
                      <a:ext cx="73224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95.8%</a:t>
                      </a: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4" name="Rectangle 123">
                      <a:extLst>
                        <a:ext uri="{FF2B5EF4-FFF2-40B4-BE49-F238E27FC236}">
                          <a16:creationId xmlns:a16="http://schemas.microsoft.com/office/drawing/2014/main" id="{7AC305F1-4823-D52A-E4E0-DBAD79247545}"/>
                        </a:ext>
                      </a:extLst>
                    </p:cNvPr>
                    <p:cNvSpPr/>
                    <p:nvPr/>
                  </p:nvSpPr>
                  <p:spPr>
                    <a:xfrm>
                      <a:off x="2709393" y="6951500"/>
                      <a:ext cx="615332"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91.7</a:t>
                      </a:r>
                      <a:r>
                        <a:rPr kumimoji="0" lang="en-US" sz="105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a:t>
                      </a:r>
                      <a:endPar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0" name="Circle: Hollow 129">
                      <a:extLst>
                        <a:ext uri="{FF2B5EF4-FFF2-40B4-BE49-F238E27FC236}">
                          <a16:creationId xmlns:a16="http://schemas.microsoft.com/office/drawing/2014/main" id="{CAD4AE7A-17B2-C35E-75F5-19CC83484D4E}"/>
                        </a:ext>
                      </a:extLst>
                    </p:cNvPr>
                    <p:cNvSpPr/>
                    <p:nvPr/>
                  </p:nvSpPr>
                  <p:spPr>
                    <a:xfrm>
                      <a:off x="227564" y="6444306"/>
                      <a:ext cx="848385" cy="792603"/>
                    </a:xfrm>
                    <a:prstGeom prst="donut">
                      <a:avLst>
                        <a:gd name="adj" fmla="val 7270"/>
                      </a:avLst>
                    </a:prstGeom>
                    <a:solidFill>
                      <a:srgbClr val="8D6E97"/>
                    </a:solidFill>
                    <a:ln>
                      <a:solidFill>
                        <a:srgbClr val="890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grpSp>
            <p:nvGrpSpPr>
              <p:cNvPr id="167" name="Group 166">
                <a:extLst>
                  <a:ext uri="{FF2B5EF4-FFF2-40B4-BE49-F238E27FC236}">
                    <a16:creationId xmlns:a16="http://schemas.microsoft.com/office/drawing/2014/main" id="{B75CCE38-33E0-6D7F-35DA-7F49B1E245BB}"/>
                  </a:ext>
                </a:extLst>
              </p:cNvPr>
              <p:cNvGrpSpPr/>
              <p:nvPr/>
            </p:nvGrpSpPr>
            <p:grpSpPr>
              <a:xfrm>
                <a:off x="3505036" y="6304751"/>
                <a:ext cx="3157776" cy="905232"/>
                <a:chOff x="3518241" y="6509516"/>
                <a:chExt cx="3157776" cy="905232"/>
              </a:xfrm>
            </p:grpSpPr>
            <p:grpSp>
              <p:nvGrpSpPr>
                <p:cNvPr id="138" name="Group 137">
                  <a:extLst>
                    <a:ext uri="{FF2B5EF4-FFF2-40B4-BE49-F238E27FC236}">
                      <a16:creationId xmlns:a16="http://schemas.microsoft.com/office/drawing/2014/main" id="{F9C8B038-7DE1-28D3-D904-F34BBCD13B62}"/>
                    </a:ext>
                  </a:extLst>
                </p:cNvPr>
                <p:cNvGrpSpPr/>
                <p:nvPr/>
              </p:nvGrpSpPr>
              <p:grpSpPr>
                <a:xfrm>
                  <a:off x="3518241" y="6509516"/>
                  <a:ext cx="3157776" cy="905232"/>
                  <a:chOff x="169603" y="6442612"/>
                  <a:chExt cx="3157776" cy="905232"/>
                </a:xfrm>
              </p:grpSpPr>
              <p:sp>
                <p:nvSpPr>
                  <p:cNvPr id="139" name="Flowchart: Process 138">
                    <a:extLst>
                      <a:ext uri="{FF2B5EF4-FFF2-40B4-BE49-F238E27FC236}">
                        <a16:creationId xmlns:a16="http://schemas.microsoft.com/office/drawing/2014/main" id="{FC5AC3E5-AD89-E01C-21D8-26BD7409668B}"/>
                      </a:ext>
                    </a:extLst>
                  </p:cNvPr>
                  <p:cNvSpPr/>
                  <p:nvPr/>
                </p:nvSpPr>
                <p:spPr>
                  <a:xfrm>
                    <a:off x="1733410" y="6442612"/>
                    <a:ext cx="1445842" cy="877870"/>
                  </a:xfrm>
                  <a:prstGeom prst="flowChartProcess">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0" name="Group 139">
                    <a:extLst>
                      <a:ext uri="{FF2B5EF4-FFF2-40B4-BE49-F238E27FC236}">
                        <a16:creationId xmlns:a16="http://schemas.microsoft.com/office/drawing/2014/main" id="{E6991B3F-E9A2-DDE6-68AC-90D2387D6A70}"/>
                      </a:ext>
                    </a:extLst>
                  </p:cNvPr>
                  <p:cNvGrpSpPr/>
                  <p:nvPr/>
                </p:nvGrpSpPr>
                <p:grpSpPr>
                  <a:xfrm>
                    <a:off x="169603" y="6547772"/>
                    <a:ext cx="3157776" cy="800072"/>
                    <a:chOff x="169603" y="6547772"/>
                    <a:chExt cx="3157776" cy="800072"/>
                  </a:xfrm>
                </p:grpSpPr>
                <p:sp>
                  <p:nvSpPr>
                    <p:cNvPr id="142" name="Flowchart: Process 141">
                      <a:extLst>
                        <a:ext uri="{FF2B5EF4-FFF2-40B4-BE49-F238E27FC236}">
                          <a16:creationId xmlns:a16="http://schemas.microsoft.com/office/drawing/2014/main" id="{5CDA7986-26F5-189E-00E0-A2B1E107C1AD}"/>
                        </a:ext>
                      </a:extLst>
                    </p:cNvPr>
                    <p:cNvSpPr/>
                    <p:nvPr/>
                  </p:nvSpPr>
                  <p:spPr>
                    <a:xfrm>
                      <a:off x="1002080" y="6844612"/>
                      <a:ext cx="794523" cy="76471"/>
                    </a:xfrm>
                    <a:prstGeom prst="flowChartProcess">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TextBox 144">
                      <a:extLst>
                        <a:ext uri="{FF2B5EF4-FFF2-40B4-BE49-F238E27FC236}">
                          <a16:creationId xmlns:a16="http://schemas.microsoft.com/office/drawing/2014/main" id="{99BF9FC8-0B92-6B18-30DA-D3B455537FA3}"/>
                        </a:ext>
                      </a:extLst>
                    </p:cNvPr>
                    <p:cNvSpPr txBox="1"/>
                    <p:nvPr/>
                  </p:nvSpPr>
                  <p:spPr>
                    <a:xfrm>
                      <a:off x="1613876" y="6557343"/>
                      <a:ext cx="1713503" cy="20313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Flush/chemical toilet </a:t>
                      </a:r>
                    </a:p>
                  </p:txBody>
                </p:sp>
                <p:sp>
                  <p:nvSpPr>
                    <p:cNvPr id="146" name="TextBox 145">
                      <a:extLst>
                        <a:ext uri="{FF2B5EF4-FFF2-40B4-BE49-F238E27FC236}">
                          <a16:creationId xmlns:a16="http://schemas.microsoft.com/office/drawing/2014/main" id="{C2405904-C177-039A-FDFC-402CA60416B8}"/>
                        </a:ext>
                      </a:extLst>
                    </p:cNvPr>
                    <p:cNvSpPr txBox="1"/>
                    <p:nvPr/>
                  </p:nvSpPr>
                  <p:spPr>
                    <a:xfrm>
                      <a:off x="1688159" y="6821527"/>
                      <a:ext cx="11509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IN"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r>
                        <a:rPr kumimoji="0" lang="en-IN"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Arial" panose="020B0604020202020204" pitchFamily="34" charset="0"/>
                        </a:rPr>
                        <a:t>Oudtshoorn</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7" name="TextBox 146">
                      <a:extLst>
                        <a:ext uri="{FF2B5EF4-FFF2-40B4-BE49-F238E27FC236}">
                          <a16:creationId xmlns:a16="http://schemas.microsoft.com/office/drawing/2014/main" id="{2ACB12C3-BA2E-7FBF-DE49-940A3D620C4F}"/>
                        </a:ext>
                      </a:extLst>
                    </p:cNvPr>
                    <p:cNvSpPr txBox="1"/>
                    <p:nvPr/>
                  </p:nvSpPr>
                  <p:spPr>
                    <a:xfrm>
                      <a:off x="1688159" y="7110242"/>
                      <a:ext cx="117451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Garden Route</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8" name="Rectangle 147">
                      <a:extLst>
                        <a:ext uri="{FF2B5EF4-FFF2-40B4-BE49-F238E27FC236}">
                          <a16:creationId xmlns:a16="http://schemas.microsoft.com/office/drawing/2014/main" id="{345846B6-CCFA-2CF0-CFE2-A1F57F4B6A6F}"/>
                        </a:ext>
                      </a:extLst>
                    </p:cNvPr>
                    <p:cNvSpPr/>
                    <p:nvPr/>
                  </p:nvSpPr>
                  <p:spPr>
                    <a:xfrm>
                      <a:off x="2595136" y="7093928"/>
                      <a:ext cx="732243"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94.5</a:t>
                      </a:r>
                      <a:r>
                        <a:rPr kumimoji="0" lang="en-US" sz="105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a:t>
                      </a:r>
                      <a:endPar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9" name="Rectangle 148">
                      <a:extLst>
                        <a:ext uri="{FF2B5EF4-FFF2-40B4-BE49-F238E27FC236}">
                          <a16:creationId xmlns:a16="http://schemas.microsoft.com/office/drawing/2014/main" id="{3462A8FB-4B9F-C5BA-6820-50633267866D}"/>
                        </a:ext>
                      </a:extLst>
                    </p:cNvPr>
                    <p:cNvSpPr/>
                    <p:nvPr/>
                  </p:nvSpPr>
                  <p:spPr>
                    <a:xfrm>
                      <a:off x="2663997" y="6951938"/>
                      <a:ext cx="615332"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90.2</a:t>
                      </a:r>
                      <a:r>
                        <a:rPr kumimoji="0" lang="en-US" sz="105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a:t>
                      </a:r>
                      <a:endParaRPr kumimoji="0" lang="en-US"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52" name="Circle: Hollow 151">
                      <a:extLst>
                        <a:ext uri="{FF2B5EF4-FFF2-40B4-BE49-F238E27FC236}">
                          <a16:creationId xmlns:a16="http://schemas.microsoft.com/office/drawing/2014/main" id="{D4A2AC70-D6C4-2135-670C-6CDF07427F6D}"/>
                        </a:ext>
                      </a:extLst>
                    </p:cNvPr>
                    <p:cNvSpPr/>
                    <p:nvPr/>
                  </p:nvSpPr>
                  <p:spPr>
                    <a:xfrm>
                      <a:off x="169603" y="6547772"/>
                      <a:ext cx="848385" cy="792603"/>
                    </a:xfrm>
                    <a:prstGeom prst="donut">
                      <a:avLst>
                        <a:gd name="adj" fmla="val 7270"/>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65" name="Graphic 164" descr="Toilet outline">
                  <a:extLst>
                    <a:ext uri="{FF2B5EF4-FFF2-40B4-BE49-F238E27FC236}">
                      <a16:creationId xmlns:a16="http://schemas.microsoft.com/office/drawing/2014/main" id="{E6B1FFB5-3454-A267-BE97-19C838E4B65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71149" y="6722743"/>
                  <a:ext cx="540000" cy="540000"/>
                </a:xfrm>
                <a:prstGeom prst="rect">
                  <a:avLst/>
                </a:prstGeom>
              </p:spPr>
            </p:pic>
          </p:grpSp>
          <p:grpSp>
            <p:nvGrpSpPr>
              <p:cNvPr id="170" name="Group 169">
                <a:extLst>
                  <a:ext uri="{FF2B5EF4-FFF2-40B4-BE49-F238E27FC236}">
                    <a16:creationId xmlns:a16="http://schemas.microsoft.com/office/drawing/2014/main" id="{0FFF9F4B-5375-FD5B-F77C-959400335BF4}"/>
                  </a:ext>
                </a:extLst>
              </p:cNvPr>
              <p:cNvGrpSpPr/>
              <p:nvPr/>
            </p:nvGrpSpPr>
            <p:grpSpPr>
              <a:xfrm>
                <a:off x="3487396" y="7283792"/>
                <a:ext cx="3162740" cy="927184"/>
                <a:chOff x="164639" y="6417563"/>
                <a:chExt cx="3162740" cy="927184"/>
              </a:xfrm>
            </p:grpSpPr>
            <p:sp>
              <p:nvSpPr>
                <p:cNvPr id="172" name="Flowchart: Process 171">
                  <a:extLst>
                    <a:ext uri="{FF2B5EF4-FFF2-40B4-BE49-F238E27FC236}">
                      <a16:creationId xmlns:a16="http://schemas.microsoft.com/office/drawing/2014/main" id="{A389C756-B118-E520-5B93-12DD6F5AFEAE}"/>
                    </a:ext>
                  </a:extLst>
                </p:cNvPr>
                <p:cNvSpPr/>
                <p:nvPr/>
              </p:nvSpPr>
              <p:spPr>
                <a:xfrm>
                  <a:off x="1733410" y="6442612"/>
                  <a:ext cx="1445842" cy="877870"/>
                </a:xfrm>
                <a:prstGeom prst="flowChartProcess">
                  <a:avLst/>
                </a:prstGeom>
                <a:solidFill>
                  <a:srgbClr val="35A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4" name="Group 173">
                  <a:extLst>
                    <a:ext uri="{FF2B5EF4-FFF2-40B4-BE49-F238E27FC236}">
                      <a16:creationId xmlns:a16="http://schemas.microsoft.com/office/drawing/2014/main" id="{73364A01-818F-7085-8214-939CE871D6DF}"/>
                    </a:ext>
                  </a:extLst>
                </p:cNvPr>
                <p:cNvGrpSpPr/>
                <p:nvPr/>
              </p:nvGrpSpPr>
              <p:grpSpPr>
                <a:xfrm>
                  <a:off x="164639" y="6417563"/>
                  <a:ext cx="3162740" cy="927184"/>
                  <a:chOff x="164639" y="6417563"/>
                  <a:chExt cx="3162740" cy="927184"/>
                </a:xfrm>
              </p:grpSpPr>
              <p:sp>
                <p:nvSpPr>
                  <p:cNvPr id="176" name="Flowchart: Process 175">
                    <a:extLst>
                      <a:ext uri="{FF2B5EF4-FFF2-40B4-BE49-F238E27FC236}">
                        <a16:creationId xmlns:a16="http://schemas.microsoft.com/office/drawing/2014/main" id="{0E6E10DC-3CAC-CF16-2E66-61772A1E5F23}"/>
                      </a:ext>
                    </a:extLst>
                  </p:cNvPr>
                  <p:cNvSpPr/>
                  <p:nvPr/>
                </p:nvSpPr>
                <p:spPr>
                  <a:xfrm>
                    <a:off x="1002080" y="6844612"/>
                    <a:ext cx="794523" cy="76471"/>
                  </a:xfrm>
                  <a:prstGeom prst="flowChartProcess">
                    <a:avLst/>
                  </a:prstGeom>
                  <a:solidFill>
                    <a:srgbClr val="35A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C53E8751-4DD4-57A5-3C88-17DABAE5EBE5}"/>
                      </a:ext>
                    </a:extLst>
                  </p:cNvPr>
                  <p:cNvSpPr txBox="1"/>
                  <p:nvPr/>
                </p:nvSpPr>
                <p:spPr>
                  <a:xfrm>
                    <a:off x="1746808" y="6498487"/>
                    <a:ext cx="1514288" cy="3139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Refuse removal at least once a week</a:t>
                    </a:r>
                  </a:p>
                </p:txBody>
              </p:sp>
              <p:sp>
                <p:nvSpPr>
                  <p:cNvPr id="181" name="TextBox 180">
                    <a:extLst>
                      <a:ext uri="{FF2B5EF4-FFF2-40B4-BE49-F238E27FC236}">
                        <a16:creationId xmlns:a16="http://schemas.microsoft.com/office/drawing/2014/main" id="{158B2BC8-DDBC-C818-B0C6-3BE038FB1C33}"/>
                      </a:ext>
                    </a:extLst>
                  </p:cNvPr>
                  <p:cNvSpPr txBox="1"/>
                  <p:nvPr/>
                </p:nvSpPr>
                <p:spPr>
                  <a:xfrm>
                    <a:off x="1688159" y="6821527"/>
                    <a:ext cx="11509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IN"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r>
                      <a:rPr kumimoji="0" lang="en-IN"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Arial" panose="020B0604020202020204" pitchFamily="34" charset="0"/>
                      </a:rPr>
                      <a:t>Oudtshoorn</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2" name="TextBox 181">
                    <a:extLst>
                      <a:ext uri="{FF2B5EF4-FFF2-40B4-BE49-F238E27FC236}">
                        <a16:creationId xmlns:a16="http://schemas.microsoft.com/office/drawing/2014/main" id="{FBC252AB-B59B-B822-1CD9-11110729C8B2}"/>
                      </a:ext>
                    </a:extLst>
                  </p:cNvPr>
                  <p:cNvSpPr txBox="1"/>
                  <p:nvPr/>
                </p:nvSpPr>
                <p:spPr>
                  <a:xfrm>
                    <a:off x="1688159" y="7110242"/>
                    <a:ext cx="117451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Garden Route</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3" name="Rectangle 182">
                    <a:extLst>
                      <a:ext uri="{FF2B5EF4-FFF2-40B4-BE49-F238E27FC236}">
                        <a16:creationId xmlns:a16="http://schemas.microsoft.com/office/drawing/2014/main" id="{C29B49D6-BAD7-EF63-7849-F2F9F0A89406}"/>
                      </a:ext>
                    </a:extLst>
                  </p:cNvPr>
                  <p:cNvSpPr/>
                  <p:nvPr/>
                </p:nvSpPr>
                <p:spPr>
                  <a:xfrm>
                    <a:off x="2595136" y="7093928"/>
                    <a:ext cx="73224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90</a:t>
                    </a:r>
                    <a:r>
                      <a:rPr lang="en-US" sz="1000" b="1" kern="0" dirty="0">
                        <a:solidFill>
                          <a:prstClr val="black"/>
                        </a:solidFill>
                        <a:latin typeface="Century Gothic" panose="020B0502020202020204" pitchFamily="34" charset="0"/>
                        <a:cs typeface="Arial" pitchFamily="34" charset="0"/>
                      </a:rPr>
                      <a:t>.</a:t>
                    </a:r>
                    <a:r>
                      <a:rPr kumimoji="0" lang="en-US" sz="1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9%</a:t>
                    </a: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4" name="Rectangle 183">
                    <a:extLst>
                      <a:ext uri="{FF2B5EF4-FFF2-40B4-BE49-F238E27FC236}">
                        <a16:creationId xmlns:a16="http://schemas.microsoft.com/office/drawing/2014/main" id="{A104D581-169F-1DF8-D49F-08423CD94FE6}"/>
                      </a:ext>
                    </a:extLst>
                  </p:cNvPr>
                  <p:cNvSpPr/>
                  <p:nvPr/>
                </p:nvSpPr>
                <p:spPr>
                  <a:xfrm>
                    <a:off x="2663997" y="6951938"/>
                    <a:ext cx="615332"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89.0%</a:t>
                    </a: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7" name="Circle: Hollow 186">
                    <a:extLst>
                      <a:ext uri="{FF2B5EF4-FFF2-40B4-BE49-F238E27FC236}">
                        <a16:creationId xmlns:a16="http://schemas.microsoft.com/office/drawing/2014/main" id="{603C1CCC-9687-85CA-C757-6DE79B304870}"/>
                      </a:ext>
                    </a:extLst>
                  </p:cNvPr>
                  <p:cNvSpPr/>
                  <p:nvPr/>
                </p:nvSpPr>
                <p:spPr>
                  <a:xfrm>
                    <a:off x="164639" y="6417563"/>
                    <a:ext cx="848385" cy="792603"/>
                  </a:xfrm>
                  <a:prstGeom prst="donut">
                    <a:avLst>
                      <a:gd name="adj" fmla="val 7270"/>
                    </a:avLst>
                  </a:prstGeom>
                  <a:solidFill>
                    <a:srgbClr val="35AB90"/>
                  </a:solidFill>
                  <a:ln>
                    <a:solidFill>
                      <a:srgbClr val="1B5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pic>
          <p:nvPicPr>
            <p:cNvPr id="199" name="Picture 198">
              <a:extLst>
                <a:ext uri="{FF2B5EF4-FFF2-40B4-BE49-F238E27FC236}">
                  <a16:creationId xmlns:a16="http://schemas.microsoft.com/office/drawing/2014/main" id="{141E610B-B586-06A8-3B91-D1E6144640B6}"/>
                </a:ext>
              </a:extLst>
            </p:cNvPr>
            <p:cNvPicPr>
              <a:picLocks noChangeAspect="1"/>
            </p:cNvPicPr>
            <p:nvPr/>
          </p:nvPicPr>
          <p:blipFill>
            <a:blip r:embed="rId16"/>
            <a:stretch>
              <a:fillRect/>
            </a:stretch>
          </p:blipFill>
          <p:spPr>
            <a:xfrm>
              <a:off x="3763850" y="6986611"/>
              <a:ext cx="370446" cy="435819"/>
            </a:xfrm>
            <a:prstGeom prst="rect">
              <a:avLst/>
            </a:prstGeom>
          </p:spPr>
        </p:pic>
      </p:grpSp>
      <p:sp>
        <p:nvSpPr>
          <p:cNvPr id="214" name="TextBox 213">
            <a:extLst>
              <a:ext uri="{FF2B5EF4-FFF2-40B4-BE49-F238E27FC236}">
                <a16:creationId xmlns:a16="http://schemas.microsoft.com/office/drawing/2014/main" id="{A648C1EE-65D7-B63D-70A4-1ED0788EC854}"/>
              </a:ext>
            </a:extLst>
          </p:cNvPr>
          <p:cNvSpPr txBox="1"/>
          <p:nvPr/>
        </p:nvSpPr>
        <p:spPr>
          <a:xfrm>
            <a:off x="-7713" y="7774448"/>
            <a:ext cx="6576674"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b="1" i="0" u="none" strike="noStrike" kern="1200" spc="0" baseline="0">
                <a:solidFill>
                  <a:prstClr val="black">
                    <a:lumMod val="65000"/>
                    <a:lumOff val="35000"/>
                  </a:prstClr>
                </a:solidFill>
                <a:latin typeface="Century Gothic" panose="020B0502020202020204" pitchFamily="34" charset="0"/>
                <a:ea typeface="+mn-ea"/>
                <a:cs typeface="+mn-cs"/>
              </a:defRPr>
            </a:pPr>
            <a:r>
              <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Indigent Households Garden Route Municipalities</a:t>
            </a:r>
          </a:p>
        </p:txBody>
      </p:sp>
      <p:sp>
        <p:nvSpPr>
          <p:cNvPr id="5" name="Rectangle: Top Corners Rounded 4">
            <a:extLst>
              <a:ext uri="{FF2B5EF4-FFF2-40B4-BE49-F238E27FC236}">
                <a16:creationId xmlns:a16="http://schemas.microsoft.com/office/drawing/2014/main" id="{C148A958-77EC-E425-B51F-8BF2874EF7E8}"/>
              </a:ext>
            </a:extLst>
          </p:cNvPr>
          <p:cNvSpPr/>
          <p:nvPr/>
        </p:nvSpPr>
        <p:spPr>
          <a:xfrm rot="16200000">
            <a:off x="3206815" y="-3204330"/>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338CC2E-66D8-48FC-BF57-2D47A050FC06}"/>
              </a:ext>
            </a:extLst>
          </p:cNvPr>
          <p:cNvSpPr txBox="1"/>
          <p:nvPr/>
        </p:nvSpPr>
        <p:spPr>
          <a:xfrm>
            <a:off x="0" y="-6495"/>
            <a:ext cx="4706175" cy="457200"/>
          </a:xfrm>
          <a:prstGeom prst="rect">
            <a:avLst/>
          </a:prstGeom>
          <a:noFill/>
        </p:spPr>
        <p:txBody>
          <a:bodyPr wrap="square" lIns="81000" tIns="0" rIns="81000" bIns="0" rtlCol="0" anchor="ctr">
            <a:no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ea typeface="+mn-ea"/>
                <a:cs typeface="+mn-cs"/>
              </a:rPr>
              <a:t>BASIC SERVICE DELIVERY</a:t>
            </a:r>
            <a:endParaRPr kumimoji="0" lang="en-US" sz="2000" b="0" i="0" u="none" strike="noStrike" kern="1200" cap="none" spc="0" normalizeH="0" baseline="0" noProof="1">
              <a:ln>
                <a:noFill/>
              </a:ln>
              <a:solidFill>
                <a:prstClr val="white"/>
              </a:solidFill>
              <a:effectLst/>
              <a:uLnTx/>
              <a:uFillTx/>
              <a:latin typeface="Calibri Light" panose="020F0302020204030204"/>
              <a:ea typeface="+mn-ea"/>
              <a:cs typeface="+mn-cs"/>
            </a:endParaRPr>
          </a:p>
        </p:txBody>
      </p:sp>
      <p:graphicFrame>
        <p:nvGraphicFramePr>
          <p:cNvPr id="103" name="Chart 102">
            <a:extLst>
              <a:ext uri="{FF2B5EF4-FFF2-40B4-BE49-F238E27FC236}">
                <a16:creationId xmlns:a16="http://schemas.microsoft.com/office/drawing/2014/main" id="{130CAF5E-5D33-40D1-BA87-990F41332CC2}"/>
              </a:ext>
            </a:extLst>
          </p:cNvPr>
          <p:cNvGraphicFramePr>
            <a:graphicFrameLocks/>
          </p:cNvGraphicFramePr>
          <p:nvPr>
            <p:extLst>
              <p:ext uri="{D42A27DB-BD31-4B8C-83A1-F6EECF244321}">
                <p14:modId xmlns:p14="http://schemas.microsoft.com/office/powerpoint/2010/main" val="922823848"/>
              </p:ext>
            </p:extLst>
          </p:nvPr>
        </p:nvGraphicFramePr>
        <p:xfrm>
          <a:off x="119970" y="8026589"/>
          <a:ext cx="6536060" cy="1814797"/>
        </p:xfrm>
        <a:graphic>
          <a:graphicData uri="http://schemas.openxmlformats.org/drawingml/2006/chart">
            <c:chart xmlns:c="http://schemas.openxmlformats.org/drawingml/2006/chart" xmlns:r="http://schemas.openxmlformats.org/officeDocument/2006/relationships" r:id="rId17"/>
          </a:graphicData>
        </a:graphic>
      </p:graphicFrame>
      <p:sp>
        <p:nvSpPr>
          <p:cNvPr id="4" name="Round Diagonal Corner Rectangle 42">
            <a:extLst>
              <a:ext uri="{FF2B5EF4-FFF2-40B4-BE49-F238E27FC236}">
                <a16:creationId xmlns:a16="http://schemas.microsoft.com/office/drawing/2014/main" id="{59843D50-FFED-0D43-9695-061FEFF24633}"/>
              </a:ext>
            </a:extLst>
          </p:cNvPr>
          <p:cNvSpPr/>
          <p:nvPr/>
        </p:nvSpPr>
        <p:spPr>
          <a:xfrm>
            <a:off x="49641" y="762050"/>
            <a:ext cx="1355908" cy="290539"/>
          </a:xfrm>
          <a:prstGeom prst="round2DiagRect">
            <a:avLst/>
          </a:prstGeom>
          <a:solidFill>
            <a:srgbClr val="A67C96"/>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panose="020B0502020202020204" pitchFamily="34" charset="0"/>
              </a:rPr>
              <a:t>2023</a:t>
            </a:r>
          </a:p>
        </p:txBody>
      </p:sp>
    </p:spTree>
    <p:extLst>
      <p:ext uri="{BB962C8B-B14F-4D97-AF65-F5344CB8AC3E}">
        <p14:creationId xmlns:p14="http://schemas.microsoft.com/office/powerpoint/2010/main" val="421947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37C5BFB-935B-4D76-9DBF-383AA396A33B}"/>
              </a:ext>
            </a:extLst>
          </p:cNvPr>
          <p:cNvSpPr/>
          <p:nvPr/>
        </p:nvSpPr>
        <p:spPr>
          <a:xfrm>
            <a:off x="91440" y="458788"/>
            <a:ext cx="6675120" cy="4571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6" name="Rectangle: Top Corners Rounded 45">
            <a:extLst>
              <a:ext uri="{FF2B5EF4-FFF2-40B4-BE49-F238E27FC236}">
                <a16:creationId xmlns:a16="http://schemas.microsoft.com/office/drawing/2014/main" id="{7FDB8DD7-64FC-433E-B53D-47D6870F2C33}"/>
              </a:ext>
            </a:extLst>
          </p:cNvPr>
          <p:cNvSpPr/>
          <p:nvPr/>
        </p:nvSpPr>
        <p:spPr>
          <a:xfrm rot="16200000">
            <a:off x="3200400" y="-3198109"/>
            <a:ext cx="457200" cy="6858000"/>
          </a:xfrm>
          <a:prstGeom prst="round2SameRect">
            <a:avLst>
              <a:gd name="adj1" fmla="val 12224"/>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Rectangle 1"/>
          <p:cNvSpPr/>
          <p:nvPr/>
        </p:nvSpPr>
        <p:spPr>
          <a:xfrm>
            <a:off x="457200" y="581519"/>
            <a:ext cx="5943600" cy="7136762"/>
          </a:xfrm>
          <a:prstGeom prst="rect">
            <a:avLst/>
          </a:prstGeom>
        </p:spPr>
        <p:txBody>
          <a:bodyPr wrap="square">
            <a:spAutoFit/>
          </a:bodyPr>
          <a:lstStyle/>
          <a:p>
            <a:pPr algn="just">
              <a:lnSpc>
                <a:spcPct val="120000"/>
              </a:lnSpc>
              <a:spcBef>
                <a:spcPts val="300"/>
              </a:spcBef>
              <a:spcAft>
                <a:spcPts val="900"/>
              </a:spcAft>
              <a:tabLst>
                <a:tab pos="-20116800" algn="l"/>
                <a:tab pos="118745" algn="l"/>
                <a:tab pos="182880" algn="l"/>
              </a:tabLst>
              <a:defRPr/>
            </a:pPr>
            <a:r>
              <a:rPr lang="en-US" sz="1200" b="1" kern="1400" dirty="0">
                <a:solidFill>
                  <a:srgbClr val="001489"/>
                </a:solidFill>
                <a:latin typeface="Century Gothic" panose="020B0502020202020204" pitchFamily="34" charset="0"/>
                <a:cs typeface="Times New Roman" panose="02020603050405020304" pitchFamily="18" charset="0"/>
              </a:rPr>
              <a:t>Introduction</a:t>
            </a:r>
          </a:p>
          <a:p>
            <a:pPr algn="just">
              <a:lnSpc>
                <a:spcPct val="120000"/>
              </a:lnSpc>
              <a:spcBef>
                <a:spcPts val="300"/>
              </a:spcBef>
              <a:spcAft>
                <a:spcPts val="900"/>
              </a:spcAft>
              <a:tabLst>
                <a:tab pos="-20116800" algn="l"/>
                <a:tab pos="118745" algn="l"/>
                <a:tab pos="182880" algn="l"/>
              </a:tabLst>
              <a:defRPr/>
            </a:pPr>
            <a:r>
              <a:rPr lang="en-US" sz="900" kern="1400" dirty="0">
                <a:solidFill>
                  <a:srgbClr val="000000"/>
                </a:solidFill>
                <a:latin typeface="Century Gothic" panose="020B0502020202020204" pitchFamily="34" charset="0"/>
                <a:cs typeface="Times New Roman" panose="02020603050405020304" pitchFamily="18" charset="0"/>
              </a:rPr>
              <a:t>The Constitution stipulates that every citizen has the right to access to adequate housing and that the state must take reasonable legislative and other measures within its available resources to achieve the progressive realisation of this right. Access to housing also includes access to services such as potable water, basic sanitation, safe energy sources and refuse removal services, to ensure that households enjoy a decent standard of living.</a:t>
            </a:r>
          </a:p>
          <a:p>
            <a:pPr algn="just">
              <a:lnSpc>
                <a:spcPct val="120000"/>
              </a:lnSpc>
              <a:spcBef>
                <a:spcPts val="300"/>
              </a:spcBef>
              <a:spcAft>
                <a:spcPts val="900"/>
              </a:spcAft>
              <a:tabLst>
                <a:tab pos="-20116800" algn="l"/>
                <a:tab pos="118745" algn="l"/>
                <a:tab pos="182880" algn="l"/>
              </a:tabLst>
              <a:defRPr/>
            </a:pPr>
            <a:r>
              <a:rPr lang="en-US" sz="900" kern="1400" dirty="0">
                <a:solidFill>
                  <a:srgbClr val="000000"/>
                </a:solidFill>
                <a:latin typeface="Century Gothic" panose="020B0502020202020204" pitchFamily="34" charset="0"/>
                <a:cs typeface="Times New Roman" panose="02020603050405020304" pitchFamily="18" charset="0"/>
              </a:rPr>
              <a:t>This section assesses the extent to which this objective has been </a:t>
            </a:r>
            <a:r>
              <a:rPr lang="en-US" sz="900" kern="1400" dirty="0" err="1">
                <a:solidFill>
                  <a:srgbClr val="000000"/>
                </a:solidFill>
                <a:latin typeface="Century Gothic" panose="020B0502020202020204" pitchFamily="34" charset="0"/>
                <a:cs typeface="Times New Roman" panose="02020603050405020304" pitchFamily="18" charset="0"/>
              </a:rPr>
              <a:t>realised</a:t>
            </a:r>
            <a:r>
              <a:rPr lang="en-US" sz="900" kern="1400" dirty="0">
                <a:solidFill>
                  <a:srgbClr val="000000"/>
                </a:solidFill>
                <a:latin typeface="Century Gothic" panose="020B0502020202020204" pitchFamily="34" charset="0"/>
                <a:cs typeface="Times New Roman" panose="02020603050405020304" pitchFamily="18" charset="0"/>
              </a:rPr>
              <a:t> by examining the progress reflected in the 2023 Quantec Data.</a:t>
            </a:r>
          </a:p>
          <a:p>
            <a:pPr algn="just">
              <a:lnSpc>
                <a:spcPct val="120000"/>
              </a:lnSpc>
              <a:spcBef>
                <a:spcPts val="300"/>
              </a:spcBef>
              <a:spcAft>
                <a:spcPts val="900"/>
              </a:spcAft>
              <a:tabLst>
                <a:tab pos="-20116800" algn="l"/>
                <a:tab pos="118745" algn="l"/>
                <a:tab pos="182880" algn="l"/>
              </a:tabLst>
              <a:defRPr/>
            </a:pPr>
            <a:r>
              <a:rPr lang="en-ZA" sz="1200" b="1" kern="1400" dirty="0">
                <a:solidFill>
                  <a:srgbClr val="001489"/>
                </a:solidFill>
                <a:latin typeface="Century Gothic" panose="020B0502020202020204" pitchFamily="34" charset="0"/>
                <a:ea typeface="Times New Roman" panose="02020603050405020304" pitchFamily="18" charset="0"/>
                <a:cs typeface="Times New Roman" panose="02020603050405020304" pitchFamily="18" charset="0"/>
              </a:rPr>
              <a:t>Housing and Household Services</a:t>
            </a: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Of the </a:t>
            </a:r>
            <a:r>
              <a:rPr lang="en-US" sz="900" kern="1400" dirty="0">
                <a:solidFill>
                  <a:srgbClr val="000000"/>
                </a:solidFill>
                <a:latin typeface="Century Gothic" panose="020B0502020202020204" pitchFamily="34" charset="0"/>
                <a:cs typeface="Times New Roman" panose="02020603050405020304" pitchFamily="18" charset="0"/>
              </a:rPr>
              <a:t>20 669</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 households within the Oudtshoorn municipal area, 91.3 per cent had access to formal housing, slightly above the Garden Route District average of 89.4 per cent. This achievement is largely attributed to housing units constructed by the state, catering to the housing needs of low-income households, while the growth in households are subdued. Furthermore, the GRD average which has been dragged downward due to the large proportion of informal housing in the George municipal area. With 8.4 per cent of households living in informal dwellings, 1.7 per cent in traditional dwellings and 0.3 per cent in other/unspecified housing, it reflects further room for improvement to see enhanced living conditions for vulnerable households in the Oudtshoorn municipal area. </a:t>
            </a: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Access levels for essential services in the municipal area—excluding flush/chemical toilet and refuse removal—surpassed the access to formal housing. Specifically, 99.5 per cent of households had access to piped water (within the dwelling, yard, or via a communal/neighbor’s tap), 90.2 per cent had access to a flush or chemical toilet, 91.7 per cent had access to electricity (including generators) for lighting, and 89.0 per cent received weekly refuse removal by the local authority. However, these service access levels were below the corresponding District averages across all categories, excluding only piped water. </a:t>
            </a:r>
            <a:r>
              <a:rPr lang="en-US" sz="900" kern="1400" dirty="0">
                <a:solidFill>
                  <a:srgbClr val="000000"/>
                </a:solidFill>
                <a:latin typeface="Century Gothic" panose="020B0502020202020204" pitchFamily="34" charset="0"/>
                <a:cs typeface="Times New Roman" panose="02020603050405020304" pitchFamily="18" charset="0"/>
              </a:rPr>
              <a:t>This lag underscores the Municipality’s difficulties associated with extending services to rural farmlands and informal settlements, as well as a potential lack of access to these basic services within backyard dwellings. </a:t>
            </a: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lang="en-ZA" sz="1200" b="1" kern="1400" dirty="0">
                <a:solidFill>
                  <a:srgbClr val="001489"/>
                </a:solidFill>
                <a:latin typeface="Century Gothic" panose="020B0502020202020204" pitchFamily="34" charset="0"/>
                <a:ea typeface="Times New Roman" panose="02020603050405020304" pitchFamily="18" charset="0"/>
                <a:cs typeface="Times New Roman" panose="02020603050405020304" pitchFamily="18" charset="0"/>
              </a:rPr>
              <a:t>Free Basic Services</a:t>
            </a:r>
          </a:p>
          <a:p>
            <a:pPr algn="just">
              <a:lnSpc>
                <a:spcPct val="120000"/>
              </a:lnSpc>
              <a:spcBef>
                <a:spcPts val="300"/>
              </a:spcBef>
              <a:spcAft>
                <a:spcPts val="900"/>
              </a:spcAft>
              <a:tabLst>
                <a:tab pos="-20116800" algn="l"/>
                <a:tab pos="118745" algn="l"/>
                <a:tab pos="182880" algn="l"/>
              </a:tabLst>
            </a:pPr>
            <a:r>
              <a:rPr lang="en-GB"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Municipalities also provide a package of free basic services to households who are financially vulnerable </a:t>
            </a:r>
            <a:r>
              <a:rPr lang="en-GB" sz="900" kern="1400" dirty="0">
                <a:solidFill>
                  <a:srgbClr val="000000"/>
                </a:solidFill>
                <a:latin typeface="Century Gothic" panose="020B0502020202020204" pitchFamily="34" charset="0"/>
                <a:cs typeface="Times New Roman" panose="02020603050405020304" pitchFamily="18" charset="0"/>
              </a:rPr>
              <a:t>and struggle to pay for services. </a:t>
            </a:r>
            <a:r>
              <a:rPr lang="en-US" sz="900" kern="1400" dirty="0">
                <a:solidFill>
                  <a:srgbClr val="000000"/>
                </a:solidFill>
                <a:latin typeface="Century Gothic" panose="020B0502020202020204" pitchFamily="34" charset="0"/>
                <a:cs typeface="Times New Roman" panose="02020603050405020304" pitchFamily="18" charset="0"/>
              </a:rPr>
              <a:t>The COVID-19 pandemic induced a notable 16.7 per cent rise in registered indigent households in 2020, driven by income losses that impaired households' ability to afford municipal services. Although the rate of growth moderated, the upward trend persisted with a 4.6 per cent increase in 2021, followed by a 0.6 per cent rise in 2022, indicating a continued deviation from pre-pandemic levels. A positive shift emerged in 2023, marked by a substantial 5.5 per cent reduction in indigent households to 7 193. While economic conditions have shown improvement, household incomes remain under pressure, sustaining high demand for free basic services.</a:t>
            </a:r>
            <a:endPar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0" y="-23804"/>
            <a:ext cx="4158641" cy="457200"/>
          </a:xfrm>
          <a:prstGeom prst="rect">
            <a:avLst/>
          </a:prstGeom>
          <a:noFill/>
          <a:ln>
            <a:noFill/>
          </a:ln>
        </p:spPr>
        <p:txBody>
          <a:bodyPr wrap="square" lIns="81000" tIns="0" rIns="81000" bIns="0" rtlCol="0" anchor="ctr">
            <a:noAutofit/>
          </a:bodyPr>
          <a:lstStyle/>
          <a:p>
            <a:pPr marL="91440"/>
            <a:r>
              <a:rPr lang="en-US" sz="2000" b="1" cap="all" noProof="1">
                <a:solidFill>
                  <a:schemeClr val="bg1"/>
                </a:solidFill>
                <a:latin typeface="Century Gothic" panose="020B0502020202020204" pitchFamily="34" charset="0"/>
              </a:rPr>
              <a:t>Basic Service Delivery</a:t>
            </a:r>
            <a:endParaRPr lang="en-US" cap="all" noProof="1">
              <a:solidFill>
                <a:schemeClr val="bg1"/>
              </a:solidFill>
              <a:latin typeface="+mj-lt"/>
            </a:endParaRPr>
          </a:p>
        </p:txBody>
      </p:sp>
      <p:sp>
        <p:nvSpPr>
          <p:cNvPr id="4" name="Footer Placeholder 3">
            <a:extLst>
              <a:ext uri="{FF2B5EF4-FFF2-40B4-BE49-F238E27FC236}">
                <a16:creationId xmlns:a16="http://schemas.microsoft.com/office/drawing/2014/main" id="{A4157C76-C23E-9CC7-CC7E-810372C0ED4D}"/>
              </a:ext>
            </a:extLst>
          </p:cNvPr>
          <p:cNvSpPr>
            <a:spLocks noGrp="1"/>
          </p:cNvSpPr>
          <p:nvPr>
            <p:ph type="ftr" sz="quarter" idx="11"/>
          </p:nvPr>
        </p:nvSpPr>
        <p:spPr>
          <a:xfrm>
            <a:off x="457200" y="9228771"/>
            <a:ext cx="3327034" cy="527403"/>
          </a:xfrm>
        </p:spPr>
        <p:txBody>
          <a:bodyPr/>
          <a:lstStyle/>
          <a:p>
            <a:pPr algn="l"/>
            <a:r>
              <a:rPr lang="it-IT" dirty="0">
                <a:latin typeface="Century Gothic" panose="020B0502020202020204" pitchFamily="34" charset="0"/>
              </a:rPr>
              <a:t>2024 Socio-Economic Profile:  Oudtshoorn Municipality</a:t>
            </a: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6DBF2FE6-D079-69E3-C801-A7BAFC421562}"/>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14</a:t>
            </a:fld>
            <a:endParaRPr lang="en-US" dirty="0">
              <a:latin typeface="Century Gothic" panose="020B0502020202020204" pitchFamily="34" charset="0"/>
            </a:endParaRPr>
          </a:p>
        </p:txBody>
      </p:sp>
    </p:spTree>
    <p:extLst>
      <p:ext uri="{BB962C8B-B14F-4D97-AF65-F5344CB8AC3E}">
        <p14:creationId xmlns:p14="http://schemas.microsoft.com/office/powerpoint/2010/main" val="110250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EB8B8B-45F4-A753-70F0-82711D39F26B}"/>
              </a:ext>
            </a:extLst>
          </p:cNvPr>
          <p:cNvSpPr/>
          <p:nvPr/>
        </p:nvSpPr>
        <p:spPr>
          <a:xfrm>
            <a:off x="91440" y="405268"/>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5B96FFA1-31E7-B77C-D3CF-AE6C30A8779D}"/>
              </a:ext>
            </a:extLst>
          </p:cNvPr>
          <p:cNvCxnSpPr>
            <a:cxnSpLocks/>
          </p:cNvCxnSpPr>
          <p:nvPr/>
        </p:nvCxnSpPr>
        <p:spPr>
          <a:xfrm>
            <a:off x="4839458" y="8581996"/>
            <a:ext cx="773942" cy="0"/>
          </a:xfrm>
          <a:prstGeom prst="line">
            <a:avLst/>
          </a:prstGeom>
          <a:ln w="19050">
            <a:solidFill>
              <a:srgbClr val="890C58"/>
            </a:solidFill>
          </a:ln>
        </p:spPr>
        <p:style>
          <a:lnRef idx="1">
            <a:schemeClr val="accent1"/>
          </a:lnRef>
          <a:fillRef idx="0">
            <a:schemeClr val="accent1"/>
          </a:fillRef>
          <a:effectRef idx="0">
            <a:schemeClr val="accent1"/>
          </a:effectRef>
          <a:fontRef idx="minor">
            <a:schemeClr val="tx1"/>
          </a:fontRef>
        </p:style>
      </p:cxnSp>
      <p:sp>
        <p:nvSpPr>
          <p:cNvPr id="3" name="Rectangle: Top Corners Rounded 2">
            <a:extLst>
              <a:ext uri="{FF2B5EF4-FFF2-40B4-BE49-F238E27FC236}">
                <a16:creationId xmlns:a16="http://schemas.microsoft.com/office/drawing/2014/main" id="{47E1669E-FCCB-4BB2-DED2-1E4A9F83FB82}"/>
              </a:ext>
            </a:extLst>
          </p:cNvPr>
          <p:cNvSpPr/>
          <p:nvPr/>
        </p:nvSpPr>
        <p:spPr>
          <a:xfrm rot="16200000">
            <a:off x="3200400" y="-3246320"/>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678D526-D883-494D-7349-B94ABBB7DD45}"/>
              </a:ext>
            </a:extLst>
          </p:cNvPr>
          <p:cNvSpPr txBox="1"/>
          <p:nvPr/>
        </p:nvSpPr>
        <p:spPr>
          <a:xfrm>
            <a:off x="0" y="-54183"/>
            <a:ext cx="5398718" cy="457200"/>
          </a:xfrm>
          <a:prstGeom prst="rect">
            <a:avLst/>
          </a:prstGeom>
          <a:noFill/>
        </p:spPr>
        <p:txBody>
          <a:bodyPr wrap="square" lIns="81000" tIns="0" rIns="81000" bIns="0" rtlCol="0" anchor="ctr">
            <a:no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ea typeface="+mn-ea"/>
                <a:cs typeface="+mn-cs"/>
              </a:rPr>
              <a:t>SAFETY AND SECURITY</a:t>
            </a:r>
            <a:endParaRPr kumimoji="0" lang="en-US" sz="2000" b="0" i="0" u="none" strike="noStrike" kern="1200" cap="none" spc="0" normalizeH="0" baseline="0" noProof="1">
              <a:ln>
                <a:noFill/>
              </a:ln>
              <a:solidFill>
                <a:prstClr val="white"/>
              </a:solidFill>
              <a:effectLst/>
              <a:uLnTx/>
              <a:uFillTx/>
              <a:latin typeface="Calibri Light" panose="020F0302020204030204"/>
              <a:ea typeface="+mn-ea"/>
              <a:cs typeface="+mn-cs"/>
            </a:endParaRPr>
          </a:p>
        </p:txBody>
      </p:sp>
      <p:sp>
        <p:nvSpPr>
          <p:cNvPr id="93" name="TextBox 92">
            <a:extLst>
              <a:ext uri="{FF2B5EF4-FFF2-40B4-BE49-F238E27FC236}">
                <a16:creationId xmlns:a16="http://schemas.microsoft.com/office/drawing/2014/main" id="{6B62002E-998F-9A30-D480-C76A24CCF6BB}"/>
              </a:ext>
            </a:extLst>
          </p:cNvPr>
          <p:cNvSpPr txBox="1"/>
          <p:nvPr/>
        </p:nvSpPr>
        <p:spPr>
          <a:xfrm>
            <a:off x="4005369" y="628374"/>
            <a:ext cx="23822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5AB90"/>
                </a:solidFill>
                <a:effectLst/>
                <a:uLnTx/>
                <a:uFillTx/>
                <a:latin typeface="Century Gothic" panose="020B0502020202020204" pitchFamily="34" charset="0"/>
                <a:ea typeface="+mn-ea"/>
                <a:cs typeface="+mn-cs"/>
              </a:rPr>
              <a:t>OUDTSHOORN</a:t>
            </a:r>
          </a:p>
        </p:txBody>
      </p:sp>
      <p:grpSp>
        <p:nvGrpSpPr>
          <p:cNvPr id="124" name="Group 123">
            <a:extLst>
              <a:ext uri="{FF2B5EF4-FFF2-40B4-BE49-F238E27FC236}">
                <a16:creationId xmlns:a16="http://schemas.microsoft.com/office/drawing/2014/main" id="{D60535EA-7BFC-97FE-2962-D29BDB39545A}"/>
              </a:ext>
            </a:extLst>
          </p:cNvPr>
          <p:cNvGrpSpPr/>
          <p:nvPr/>
        </p:nvGrpSpPr>
        <p:grpSpPr>
          <a:xfrm>
            <a:off x="79889" y="606697"/>
            <a:ext cx="6686671" cy="6284281"/>
            <a:chOff x="85664" y="1184835"/>
            <a:chExt cx="6686671" cy="6284281"/>
          </a:xfrm>
        </p:grpSpPr>
        <p:sp>
          <p:nvSpPr>
            <p:cNvPr id="123" name="Rectangle 122">
              <a:extLst>
                <a:ext uri="{FF2B5EF4-FFF2-40B4-BE49-F238E27FC236}">
                  <a16:creationId xmlns:a16="http://schemas.microsoft.com/office/drawing/2014/main" id="{A5CA5315-C0EE-5058-3606-B7E2B56D990F}"/>
                </a:ext>
              </a:extLst>
            </p:cNvPr>
            <p:cNvSpPr/>
            <p:nvPr/>
          </p:nvSpPr>
          <p:spPr>
            <a:xfrm>
              <a:off x="2890210" y="6530673"/>
              <a:ext cx="1018156" cy="323189"/>
            </a:xfrm>
            <a:prstGeom prst="rect">
              <a:avLst/>
            </a:prstGeom>
            <a:noFill/>
            <a:ln>
              <a:solidFill>
                <a:srgbClr val="007D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469A1A53-8DCF-6818-6F12-7660A065BEDE}"/>
                </a:ext>
              </a:extLst>
            </p:cNvPr>
            <p:cNvSpPr/>
            <p:nvPr/>
          </p:nvSpPr>
          <p:spPr>
            <a:xfrm>
              <a:off x="2882645" y="5911850"/>
              <a:ext cx="1018156" cy="369332"/>
            </a:xfrm>
            <a:prstGeom prst="rect">
              <a:avLst/>
            </a:prstGeom>
            <a:noFill/>
            <a:ln>
              <a:solidFill>
                <a:srgbClr val="007D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C87E1F09-A066-65D9-FA3D-9F3AA3A7625D}"/>
                </a:ext>
              </a:extLst>
            </p:cNvPr>
            <p:cNvSpPr/>
            <p:nvPr/>
          </p:nvSpPr>
          <p:spPr>
            <a:xfrm>
              <a:off x="2882645" y="5291061"/>
              <a:ext cx="1018156" cy="369332"/>
            </a:xfrm>
            <a:prstGeom prst="rect">
              <a:avLst/>
            </a:prstGeom>
            <a:noFill/>
            <a:ln>
              <a:solidFill>
                <a:srgbClr val="007D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26CF2579-1B56-AD44-905C-CF26F6DBD715}"/>
                </a:ext>
              </a:extLst>
            </p:cNvPr>
            <p:cNvSpPr/>
            <p:nvPr/>
          </p:nvSpPr>
          <p:spPr>
            <a:xfrm>
              <a:off x="2810011" y="4697771"/>
              <a:ext cx="1169025" cy="414968"/>
            </a:xfrm>
            <a:prstGeom prst="rect">
              <a:avLst/>
            </a:prstGeom>
            <a:noFill/>
            <a:ln>
              <a:solidFill>
                <a:srgbClr val="007D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657B0C49-3BB9-9D16-77BB-B185D867F3A5}"/>
                </a:ext>
              </a:extLst>
            </p:cNvPr>
            <p:cNvSpPr/>
            <p:nvPr/>
          </p:nvSpPr>
          <p:spPr>
            <a:xfrm>
              <a:off x="2749596" y="4069220"/>
              <a:ext cx="1331922" cy="443573"/>
            </a:xfrm>
            <a:prstGeom prst="rect">
              <a:avLst/>
            </a:prstGeom>
            <a:noFill/>
            <a:ln>
              <a:solidFill>
                <a:srgbClr val="007D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a:extLst>
                <a:ext uri="{FF2B5EF4-FFF2-40B4-BE49-F238E27FC236}">
                  <a16:creationId xmlns:a16="http://schemas.microsoft.com/office/drawing/2014/main" id="{EF72360F-3D2A-7DB1-7EB4-0F9F4014EFA1}"/>
                </a:ext>
              </a:extLst>
            </p:cNvPr>
            <p:cNvSpPr/>
            <p:nvPr/>
          </p:nvSpPr>
          <p:spPr>
            <a:xfrm>
              <a:off x="2760238" y="3505200"/>
              <a:ext cx="1250736" cy="388620"/>
            </a:xfrm>
            <a:prstGeom prst="rect">
              <a:avLst/>
            </a:prstGeom>
            <a:noFill/>
            <a:ln>
              <a:solidFill>
                <a:srgbClr val="007D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BA28C3ED-3DEE-F8BE-FBD0-B304B51AA659}"/>
                </a:ext>
              </a:extLst>
            </p:cNvPr>
            <p:cNvSpPr/>
            <p:nvPr/>
          </p:nvSpPr>
          <p:spPr>
            <a:xfrm>
              <a:off x="2638616" y="2813562"/>
              <a:ext cx="1525270" cy="443573"/>
            </a:xfrm>
            <a:prstGeom prst="rect">
              <a:avLst/>
            </a:prstGeom>
            <a:noFill/>
            <a:ln>
              <a:solidFill>
                <a:srgbClr val="007D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9024B818-7876-ABCB-8A71-7CB2C17B98BB}"/>
                </a:ext>
              </a:extLst>
            </p:cNvPr>
            <p:cNvSpPr/>
            <p:nvPr/>
          </p:nvSpPr>
          <p:spPr>
            <a:xfrm>
              <a:off x="2760238" y="2272258"/>
              <a:ext cx="1310639" cy="363529"/>
            </a:xfrm>
            <a:prstGeom prst="rect">
              <a:avLst/>
            </a:prstGeom>
            <a:noFill/>
            <a:ln>
              <a:solidFill>
                <a:srgbClr val="007D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D200D549-86E3-66A1-C856-46610AB5BB43}"/>
                </a:ext>
              </a:extLst>
            </p:cNvPr>
            <p:cNvSpPr/>
            <p:nvPr/>
          </p:nvSpPr>
          <p:spPr>
            <a:xfrm>
              <a:off x="4048239" y="1196012"/>
              <a:ext cx="1730698" cy="898471"/>
            </a:xfrm>
            <a:prstGeom prst="rect">
              <a:avLst/>
            </a:prstGeom>
            <a:noFill/>
            <a:ln w="28575">
              <a:solidFill>
                <a:srgbClr val="007D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FB199B98-3C52-AEC0-9650-BE23FEF9F821}"/>
                </a:ext>
              </a:extLst>
            </p:cNvPr>
            <p:cNvSpPr/>
            <p:nvPr/>
          </p:nvSpPr>
          <p:spPr>
            <a:xfrm>
              <a:off x="1051560" y="1196012"/>
              <a:ext cx="1735565" cy="898471"/>
            </a:xfrm>
            <a:prstGeom prst="rect">
              <a:avLst/>
            </a:prstGeom>
            <a:noFill/>
            <a:ln w="28575">
              <a:solidFill>
                <a:srgbClr val="007D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4AFD23FD-D910-08E8-8BBD-50BF6386AAA5}"/>
                </a:ext>
              </a:extLst>
            </p:cNvPr>
            <p:cNvGrpSpPr/>
            <p:nvPr/>
          </p:nvGrpSpPr>
          <p:grpSpPr>
            <a:xfrm>
              <a:off x="85664" y="2002995"/>
              <a:ext cx="6686671" cy="5466121"/>
              <a:chOff x="0" y="1826236"/>
              <a:chExt cx="6686671" cy="5466121"/>
            </a:xfrm>
          </p:grpSpPr>
          <p:sp>
            <p:nvSpPr>
              <p:cNvPr id="79" name="TextBox 78">
                <a:extLst>
                  <a:ext uri="{FF2B5EF4-FFF2-40B4-BE49-F238E27FC236}">
                    <a16:creationId xmlns:a16="http://schemas.microsoft.com/office/drawing/2014/main" id="{7A58C9F9-DD56-863C-388C-913FCCE42A43}"/>
                  </a:ext>
                </a:extLst>
              </p:cNvPr>
              <p:cNvSpPr txBox="1"/>
              <p:nvPr/>
            </p:nvSpPr>
            <p:spPr>
              <a:xfrm>
                <a:off x="2804546" y="3339595"/>
                <a:ext cx="10086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DBA"/>
                    </a:solidFill>
                    <a:effectLst/>
                    <a:uLnTx/>
                    <a:uFillTx/>
                    <a:latin typeface="Century Gothic" panose="020B0502020202020204" pitchFamily="34" charset="0"/>
                    <a:ea typeface="+mn-ea"/>
                    <a:cs typeface="+mn-cs"/>
                  </a:rPr>
                  <a:t>Common assault</a:t>
                </a:r>
              </a:p>
            </p:txBody>
          </p:sp>
          <p:grpSp>
            <p:nvGrpSpPr>
              <p:cNvPr id="86" name="Group 85">
                <a:extLst>
                  <a:ext uri="{FF2B5EF4-FFF2-40B4-BE49-F238E27FC236}">
                    <a16:creationId xmlns:a16="http://schemas.microsoft.com/office/drawing/2014/main" id="{D407FE15-512E-B494-445B-E5432936C556}"/>
                  </a:ext>
                </a:extLst>
              </p:cNvPr>
              <p:cNvGrpSpPr/>
              <p:nvPr/>
            </p:nvGrpSpPr>
            <p:grpSpPr>
              <a:xfrm>
                <a:off x="0" y="1826236"/>
                <a:ext cx="6686671" cy="5466121"/>
                <a:chOff x="0" y="1838936"/>
                <a:chExt cx="6686671" cy="5466121"/>
              </a:xfrm>
            </p:grpSpPr>
            <p:graphicFrame>
              <p:nvGraphicFramePr>
                <p:cNvPr id="75" name="Chart 74">
                  <a:extLst>
                    <a:ext uri="{FF2B5EF4-FFF2-40B4-BE49-F238E27FC236}">
                      <a16:creationId xmlns:a16="http://schemas.microsoft.com/office/drawing/2014/main" id="{40584226-6B48-4771-984A-925F7BDEDE13}"/>
                    </a:ext>
                  </a:extLst>
                </p:cNvPr>
                <p:cNvGraphicFramePr>
                  <a:graphicFrameLocks/>
                </p:cNvGraphicFramePr>
                <p:nvPr>
                  <p:extLst>
                    <p:ext uri="{D42A27DB-BD31-4B8C-83A1-F6EECF244321}">
                      <p14:modId xmlns:p14="http://schemas.microsoft.com/office/powerpoint/2010/main" val="4106334429"/>
                    </p:ext>
                  </p:extLst>
                </p:nvPr>
              </p:nvGraphicFramePr>
              <p:xfrm>
                <a:off x="0" y="1838936"/>
                <a:ext cx="2979174" cy="5466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6" name="Chart 75">
                  <a:extLst>
                    <a:ext uri="{FF2B5EF4-FFF2-40B4-BE49-F238E27FC236}">
                      <a16:creationId xmlns:a16="http://schemas.microsoft.com/office/drawing/2014/main" id="{CFBFBAB0-04CB-4C93-9E06-89217D4F5F83}"/>
                    </a:ext>
                  </a:extLst>
                </p:cNvPr>
                <p:cNvGraphicFramePr>
                  <a:graphicFrameLocks/>
                </p:cNvGraphicFramePr>
                <p:nvPr>
                  <p:extLst>
                    <p:ext uri="{D42A27DB-BD31-4B8C-83A1-F6EECF244321}">
                      <p14:modId xmlns:p14="http://schemas.microsoft.com/office/powerpoint/2010/main" val="1793229757"/>
                    </p:ext>
                  </p:extLst>
                </p:nvPr>
              </p:nvGraphicFramePr>
              <p:xfrm>
                <a:off x="3638545" y="1838936"/>
                <a:ext cx="3048126" cy="5466121"/>
              </p:xfrm>
              <a:graphic>
                <a:graphicData uri="http://schemas.openxmlformats.org/drawingml/2006/chart">
                  <c:chart xmlns:c="http://schemas.openxmlformats.org/drawingml/2006/chart" xmlns:r="http://schemas.openxmlformats.org/officeDocument/2006/relationships" r:id="rId3"/>
                </a:graphicData>
              </a:graphic>
            </p:graphicFrame>
            <p:grpSp>
              <p:nvGrpSpPr>
                <p:cNvPr id="85" name="Group 84">
                  <a:extLst>
                    <a:ext uri="{FF2B5EF4-FFF2-40B4-BE49-F238E27FC236}">
                      <a16:creationId xmlns:a16="http://schemas.microsoft.com/office/drawing/2014/main" id="{E2FDDD28-23FB-870E-D854-57ED92BC2641}"/>
                    </a:ext>
                  </a:extLst>
                </p:cNvPr>
                <p:cNvGrpSpPr/>
                <p:nvPr/>
              </p:nvGrpSpPr>
              <p:grpSpPr>
                <a:xfrm>
                  <a:off x="2795627" y="2105538"/>
                  <a:ext cx="1038580" cy="4524540"/>
                  <a:chOff x="2795627" y="2105538"/>
                  <a:chExt cx="1038580" cy="4524540"/>
                </a:xfrm>
              </p:grpSpPr>
              <p:sp>
                <p:nvSpPr>
                  <p:cNvPr id="77" name="TextBox 76">
                    <a:extLst>
                      <a:ext uri="{FF2B5EF4-FFF2-40B4-BE49-F238E27FC236}">
                        <a16:creationId xmlns:a16="http://schemas.microsoft.com/office/drawing/2014/main" id="{BE566373-E9C2-D3AC-A21A-C449CEBA4694}"/>
                      </a:ext>
                    </a:extLst>
                  </p:cNvPr>
                  <p:cNvSpPr txBox="1"/>
                  <p:nvPr/>
                </p:nvSpPr>
                <p:spPr>
                  <a:xfrm>
                    <a:off x="2825579" y="2105538"/>
                    <a:ext cx="1008628"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DBA"/>
                        </a:solidFill>
                        <a:effectLst/>
                        <a:uLnTx/>
                        <a:uFillTx/>
                        <a:latin typeface="Century Gothic" panose="020B0502020202020204" pitchFamily="34" charset="0"/>
                        <a:ea typeface="+mn-ea"/>
                        <a:cs typeface="+mn-cs"/>
                      </a:rPr>
                      <a:t>Drug-related crime</a:t>
                    </a:r>
                  </a:p>
                </p:txBody>
              </p:sp>
              <p:sp>
                <p:nvSpPr>
                  <p:cNvPr id="78" name="TextBox 77">
                    <a:extLst>
                      <a:ext uri="{FF2B5EF4-FFF2-40B4-BE49-F238E27FC236}">
                        <a16:creationId xmlns:a16="http://schemas.microsoft.com/office/drawing/2014/main" id="{3B373F65-6FB8-F770-E9EE-35119A174CA6}"/>
                      </a:ext>
                    </a:extLst>
                  </p:cNvPr>
                  <p:cNvSpPr txBox="1"/>
                  <p:nvPr/>
                </p:nvSpPr>
                <p:spPr>
                  <a:xfrm>
                    <a:off x="2814074" y="2616147"/>
                    <a:ext cx="10086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DBA"/>
                        </a:solidFill>
                        <a:effectLst/>
                        <a:uLnTx/>
                        <a:uFillTx/>
                        <a:latin typeface="Century Gothic" panose="020B0502020202020204" pitchFamily="34" charset="0"/>
                        <a:ea typeface="+mn-ea"/>
                        <a:cs typeface="+mn-cs"/>
                      </a:rPr>
                      <a:t>Burglary at residential premises</a:t>
                    </a:r>
                  </a:p>
                </p:txBody>
              </p:sp>
              <p:sp>
                <p:nvSpPr>
                  <p:cNvPr id="80" name="TextBox 79">
                    <a:extLst>
                      <a:ext uri="{FF2B5EF4-FFF2-40B4-BE49-F238E27FC236}">
                        <a16:creationId xmlns:a16="http://schemas.microsoft.com/office/drawing/2014/main" id="{B2319936-EB5C-AF1A-EC18-FAD36080CFE2}"/>
                      </a:ext>
                    </a:extLst>
                  </p:cNvPr>
                  <p:cNvSpPr txBox="1"/>
                  <p:nvPr/>
                </p:nvSpPr>
                <p:spPr>
                  <a:xfrm>
                    <a:off x="2811273" y="3863702"/>
                    <a:ext cx="10086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DBA"/>
                        </a:solidFill>
                        <a:effectLst/>
                        <a:uLnTx/>
                        <a:uFillTx/>
                        <a:latin typeface="Century Gothic" panose="020B0502020202020204" pitchFamily="34" charset="0"/>
                        <a:ea typeface="+mn-ea"/>
                        <a:cs typeface="+mn-cs"/>
                      </a:rPr>
                      <a:t>Malicious damage to property</a:t>
                    </a:r>
                  </a:p>
                </p:txBody>
              </p:sp>
              <p:sp>
                <p:nvSpPr>
                  <p:cNvPr id="81" name="TextBox 80">
                    <a:extLst>
                      <a:ext uri="{FF2B5EF4-FFF2-40B4-BE49-F238E27FC236}">
                        <a16:creationId xmlns:a16="http://schemas.microsoft.com/office/drawing/2014/main" id="{014C62DA-300E-1BE7-582A-FC30DA3C30CE}"/>
                      </a:ext>
                    </a:extLst>
                  </p:cNvPr>
                  <p:cNvSpPr txBox="1"/>
                  <p:nvPr/>
                </p:nvSpPr>
                <p:spPr>
                  <a:xfrm>
                    <a:off x="2795627" y="4555926"/>
                    <a:ext cx="10086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DBA"/>
                        </a:solidFill>
                        <a:effectLst/>
                        <a:uLnTx/>
                        <a:uFillTx/>
                        <a:latin typeface="Century Gothic" panose="020B0502020202020204" pitchFamily="34" charset="0"/>
                        <a:ea typeface="+mn-ea"/>
                        <a:cs typeface="+mn-cs"/>
                      </a:rPr>
                      <a:t>Commercial crime</a:t>
                    </a:r>
                  </a:p>
                </p:txBody>
              </p:sp>
              <p:sp>
                <p:nvSpPr>
                  <p:cNvPr id="82" name="TextBox 81">
                    <a:extLst>
                      <a:ext uri="{FF2B5EF4-FFF2-40B4-BE49-F238E27FC236}">
                        <a16:creationId xmlns:a16="http://schemas.microsoft.com/office/drawing/2014/main" id="{607C962D-D908-2856-3051-67F40335752D}"/>
                      </a:ext>
                    </a:extLst>
                  </p:cNvPr>
                  <p:cNvSpPr txBox="1"/>
                  <p:nvPr/>
                </p:nvSpPr>
                <p:spPr>
                  <a:xfrm>
                    <a:off x="2811273" y="5114725"/>
                    <a:ext cx="10086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DBA"/>
                        </a:solidFill>
                        <a:effectLst/>
                        <a:uLnTx/>
                        <a:uFillTx/>
                        <a:latin typeface="Century Gothic" panose="020B0502020202020204" pitchFamily="34" charset="0"/>
                        <a:ea typeface="+mn-ea"/>
                        <a:cs typeface="+mn-cs"/>
                      </a:rPr>
                      <a:t>Driving under the influence</a:t>
                    </a:r>
                  </a:p>
                </p:txBody>
              </p:sp>
              <p:sp>
                <p:nvSpPr>
                  <p:cNvPr id="83" name="TextBox 82">
                    <a:extLst>
                      <a:ext uri="{FF2B5EF4-FFF2-40B4-BE49-F238E27FC236}">
                        <a16:creationId xmlns:a16="http://schemas.microsoft.com/office/drawing/2014/main" id="{441FAA59-CD0F-F019-77F7-4300F50D9E70}"/>
                      </a:ext>
                    </a:extLst>
                  </p:cNvPr>
                  <p:cNvSpPr txBox="1"/>
                  <p:nvPr/>
                </p:nvSpPr>
                <p:spPr>
                  <a:xfrm>
                    <a:off x="2825579" y="5741779"/>
                    <a:ext cx="10086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DBA"/>
                        </a:solidFill>
                        <a:effectLst/>
                        <a:uLnTx/>
                        <a:uFillTx/>
                        <a:latin typeface="Century Gothic" panose="020B0502020202020204" pitchFamily="34" charset="0"/>
                        <a:ea typeface="+mn-ea"/>
                        <a:cs typeface="+mn-cs"/>
                      </a:rPr>
                      <a:t>Sexual offences</a:t>
                    </a:r>
                  </a:p>
                </p:txBody>
              </p:sp>
              <p:sp>
                <p:nvSpPr>
                  <p:cNvPr id="84" name="TextBox 83">
                    <a:extLst>
                      <a:ext uri="{FF2B5EF4-FFF2-40B4-BE49-F238E27FC236}">
                        <a16:creationId xmlns:a16="http://schemas.microsoft.com/office/drawing/2014/main" id="{C6F321E4-368D-FDFA-77F3-7DA52C57355B}"/>
                      </a:ext>
                    </a:extLst>
                  </p:cNvPr>
                  <p:cNvSpPr txBox="1"/>
                  <p:nvPr/>
                </p:nvSpPr>
                <p:spPr>
                  <a:xfrm>
                    <a:off x="2804546" y="6399246"/>
                    <a:ext cx="100862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DBA"/>
                        </a:solidFill>
                        <a:effectLst/>
                        <a:uLnTx/>
                        <a:uFillTx/>
                        <a:latin typeface="Century Gothic" panose="020B0502020202020204" pitchFamily="34" charset="0"/>
                        <a:ea typeface="+mn-ea"/>
                        <a:cs typeface="+mn-cs"/>
                      </a:rPr>
                      <a:t>Murder</a:t>
                    </a:r>
                  </a:p>
                </p:txBody>
              </p:sp>
            </p:grpSp>
          </p:grpSp>
        </p:grpSp>
        <p:sp>
          <p:nvSpPr>
            <p:cNvPr id="92" name="TextBox 91">
              <a:extLst>
                <a:ext uri="{FF2B5EF4-FFF2-40B4-BE49-F238E27FC236}">
                  <a16:creationId xmlns:a16="http://schemas.microsoft.com/office/drawing/2014/main" id="{F74B0B1C-EA69-0A56-942E-7A4E7045CB91}"/>
                </a:ext>
              </a:extLst>
            </p:cNvPr>
            <p:cNvSpPr txBox="1"/>
            <p:nvPr/>
          </p:nvSpPr>
          <p:spPr>
            <a:xfrm>
              <a:off x="579168" y="1184835"/>
              <a:ext cx="23822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35AB90"/>
                  </a:solidFill>
                  <a:effectLst/>
                  <a:uLnTx/>
                  <a:uFillTx/>
                  <a:latin typeface="Century Gothic" panose="020B0502020202020204" pitchFamily="34" charset="0"/>
                  <a:ea typeface="+mn-ea"/>
                  <a:cs typeface="+mn-cs"/>
                </a:rPr>
                <a:t>Garden Route</a:t>
              </a:r>
            </a:p>
          </p:txBody>
        </p:sp>
        <p:cxnSp>
          <p:nvCxnSpPr>
            <p:cNvPr id="95" name="Straight Connector 94">
              <a:extLst>
                <a:ext uri="{FF2B5EF4-FFF2-40B4-BE49-F238E27FC236}">
                  <a16:creationId xmlns:a16="http://schemas.microsoft.com/office/drawing/2014/main" id="{8BE49BE7-5B9C-CC19-4281-A4FCFA25701C}"/>
                </a:ext>
              </a:extLst>
            </p:cNvPr>
            <p:cNvCxnSpPr/>
            <p:nvPr/>
          </p:nvCxnSpPr>
          <p:spPr>
            <a:xfrm>
              <a:off x="1163692" y="1499864"/>
              <a:ext cx="1511300" cy="0"/>
            </a:xfrm>
            <a:prstGeom prst="line">
              <a:avLst/>
            </a:prstGeom>
            <a:ln w="28575">
              <a:solidFill>
                <a:srgbClr val="007DBA"/>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708FF69-A8CA-CA76-CD6B-9D804542ABA9}"/>
                </a:ext>
              </a:extLst>
            </p:cNvPr>
            <p:cNvCxnSpPr>
              <a:cxnSpLocks/>
            </p:cNvCxnSpPr>
            <p:nvPr/>
          </p:nvCxnSpPr>
          <p:spPr>
            <a:xfrm>
              <a:off x="4092160" y="1499864"/>
              <a:ext cx="1156107" cy="0"/>
            </a:xfrm>
            <a:prstGeom prst="line">
              <a:avLst/>
            </a:prstGeom>
            <a:ln w="28575">
              <a:solidFill>
                <a:srgbClr val="007DBA"/>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CD6205CD-3D76-FB1B-9AE6-09247EB1B142}"/>
                </a:ext>
              </a:extLst>
            </p:cNvPr>
            <p:cNvSpPr txBox="1"/>
            <p:nvPr/>
          </p:nvSpPr>
          <p:spPr>
            <a:xfrm>
              <a:off x="1106414" y="1466655"/>
              <a:ext cx="15685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35AB90"/>
                  </a:solidFill>
                  <a:effectLst/>
                  <a:uLnTx/>
                  <a:uFillTx/>
                  <a:latin typeface="Century Gothic" panose="020B0502020202020204" pitchFamily="34" charset="0"/>
                  <a:ea typeface="+mn-ea"/>
                  <a:cs typeface="+mn-cs"/>
                </a:rPr>
                <a:t>2 903 </a:t>
              </a:r>
              <a:r>
                <a:rPr kumimoji="0" lang="en-ZA" sz="700" b="1" i="0" u="none" strike="noStrike" kern="1200" cap="none" spc="0" normalizeH="0" baseline="0" noProof="0" dirty="0">
                  <a:ln>
                    <a:noFill/>
                  </a:ln>
                  <a:solidFill>
                    <a:srgbClr val="007DBA"/>
                  </a:solidFill>
                  <a:effectLst/>
                  <a:uLnTx/>
                  <a:uFillTx/>
                  <a:latin typeface="Century Gothic" panose="020B0502020202020204" pitchFamily="34" charset="0"/>
                  <a:ea typeface="+mn-ea"/>
                  <a:cs typeface="+mn-cs"/>
                </a:rPr>
                <a:t>Total reported crime per 100 000 people in the Garden Route District in 2023/24 </a:t>
              </a:r>
            </a:p>
          </p:txBody>
        </p:sp>
        <p:sp>
          <p:nvSpPr>
            <p:cNvPr id="111" name="TextBox 110">
              <a:extLst>
                <a:ext uri="{FF2B5EF4-FFF2-40B4-BE49-F238E27FC236}">
                  <a16:creationId xmlns:a16="http://schemas.microsoft.com/office/drawing/2014/main" id="{C49C1EC5-16F1-A00F-800E-8D9C3D76E893}"/>
                </a:ext>
              </a:extLst>
            </p:cNvPr>
            <p:cNvSpPr txBox="1"/>
            <p:nvPr/>
          </p:nvSpPr>
          <p:spPr>
            <a:xfrm>
              <a:off x="4030734" y="1465596"/>
              <a:ext cx="16706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35AB90"/>
                  </a:solidFill>
                  <a:effectLst/>
                  <a:uLnTx/>
                  <a:uFillTx/>
                  <a:latin typeface="Century Gothic" panose="020B0502020202020204" pitchFamily="34" charset="0"/>
                  <a:ea typeface="+mn-ea"/>
                  <a:cs typeface="+mn-cs"/>
                </a:rPr>
                <a:t>2 659 </a:t>
              </a:r>
              <a:r>
                <a:rPr kumimoji="0" lang="en-ZA" sz="700" b="1" i="0" u="none" strike="noStrike" kern="1200" cap="none" spc="0" normalizeH="0" baseline="0" noProof="0" dirty="0">
                  <a:ln>
                    <a:noFill/>
                  </a:ln>
                  <a:solidFill>
                    <a:srgbClr val="007DBA"/>
                  </a:solidFill>
                  <a:effectLst/>
                  <a:uLnTx/>
                  <a:uFillTx/>
                  <a:latin typeface="Century Gothic" panose="020B0502020202020204" pitchFamily="34" charset="0"/>
                  <a:ea typeface="+mn-ea"/>
                  <a:cs typeface="+mn-cs"/>
                </a:rPr>
                <a:t>Total reported crime per 100 000 people in Oudtshoorn in 2023/24 </a:t>
              </a:r>
            </a:p>
          </p:txBody>
        </p:sp>
      </p:grpSp>
      <p:sp>
        <p:nvSpPr>
          <p:cNvPr id="156" name="Rectangle: Rounded Corners 155">
            <a:extLst>
              <a:ext uri="{FF2B5EF4-FFF2-40B4-BE49-F238E27FC236}">
                <a16:creationId xmlns:a16="http://schemas.microsoft.com/office/drawing/2014/main" id="{89F96A91-E0E9-9E25-F493-11DE6CB80B59}"/>
              </a:ext>
            </a:extLst>
          </p:cNvPr>
          <p:cNvSpPr/>
          <p:nvPr/>
        </p:nvSpPr>
        <p:spPr>
          <a:xfrm>
            <a:off x="91269" y="6996604"/>
            <a:ext cx="1115272" cy="648463"/>
          </a:xfrm>
          <a:prstGeom prst="roundRect">
            <a:avLst/>
          </a:prstGeom>
          <a:solidFill>
            <a:srgbClr val="C4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Drug-related crime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772 (2022/23</a:t>
            </a:r>
            <a:r>
              <a:rPr kumimoji="0" lang="en-US"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1 365 (2023/24</a:t>
            </a:r>
            <a:r>
              <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187" name="Rectangle: Rounded Corners 186">
            <a:extLst>
              <a:ext uri="{FF2B5EF4-FFF2-40B4-BE49-F238E27FC236}">
                <a16:creationId xmlns:a16="http://schemas.microsoft.com/office/drawing/2014/main" id="{B9165589-81C6-2C36-ED6A-E29FC8B86150}"/>
              </a:ext>
            </a:extLst>
          </p:cNvPr>
          <p:cNvSpPr/>
          <p:nvPr/>
        </p:nvSpPr>
        <p:spPr>
          <a:xfrm>
            <a:off x="5651459" y="6950769"/>
            <a:ext cx="1126482" cy="655938"/>
          </a:xfrm>
          <a:prstGeom prst="roundRect">
            <a:avLst/>
          </a:prstGeom>
          <a:solidFill>
            <a:srgbClr val="C4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Residential burglaries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471 (2022/23</a:t>
            </a:r>
            <a:r>
              <a:rPr kumimoji="0" 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450 (2023/24) </a:t>
            </a:r>
          </a:p>
        </p:txBody>
      </p:sp>
      <p:sp>
        <p:nvSpPr>
          <p:cNvPr id="188" name="Rectangle: Rounded Corners 187">
            <a:extLst>
              <a:ext uri="{FF2B5EF4-FFF2-40B4-BE49-F238E27FC236}">
                <a16:creationId xmlns:a16="http://schemas.microsoft.com/office/drawing/2014/main" id="{B9A6EB11-7C30-15B2-D4CB-3CCA75060DA2}"/>
              </a:ext>
            </a:extLst>
          </p:cNvPr>
          <p:cNvSpPr/>
          <p:nvPr/>
        </p:nvSpPr>
        <p:spPr>
          <a:xfrm>
            <a:off x="5650675" y="7631362"/>
            <a:ext cx="1126482" cy="655938"/>
          </a:xfrm>
          <a:prstGeom prst="roundRect">
            <a:avLst/>
          </a:prstGeom>
          <a:solidFill>
            <a:srgbClr val="35AB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Common assault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734 (2022/23</a:t>
            </a:r>
            <a:r>
              <a:rPr kumimoji="0" 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825 (2023/24) </a:t>
            </a:r>
          </a:p>
        </p:txBody>
      </p:sp>
      <p:sp>
        <p:nvSpPr>
          <p:cNvPr id="189" name="Rectangle: Rounded Corners 188">
            <a:extLst>
              <a:ext uri="{FF2B5EF4-FFF2-40B4-BE49-F238E27FC236}">
                <a16:creationId xmlns:a16="http://schemas.microsoft.com/office/drawing/2014/main" id="{AFD7B7B1-494B-6135-8925-0115D094F3F7}"/>
              </a:ext>
            </a:extLst>
          </p:cNvPr>
          <p:cNvSpPr/>
          <p:nvPr/>
        </p:nvSpPr>
        <p:spPr>
          <a:xfrm>
            <a:off x="91268" y="7665061"/>
            <a:ext cx="1115273" cy="650127"/>
          </a:xfrm>
          <a:prstGeom prst="roundRect">
            <a:avLst/>
          </a:prstGeom>
          <a:solidFill>
            <a:srgbClr val="35AB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Murder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22 (2022/23</a:t>
            </a:r>
            <a:r>
              <a:rPr kumimoji="0" lang="en-US"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26 (2023/24)</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1" name="Rectangle: Rounded Corners 190">
            <a:extLst>
              <a:ext uri="{FF2B5EF4-FFF2-40B4-BE49-F238E27FC236}">
                <a16:creationId xmlns:a16="http://schemas.microsoft.com/office/drawing/2014/main" id="{E4F929F8-6C05-E405-E12F-7A59F6EBB845}"/>
              </a:ext>
            </a:extLst>
          </p:cNvPr>
          <p:cNvSpPr/>
          <p:nvPr/>
        </p:nvSpPr>
        <p:spPr>
          <a:xfrm>
            <a:off x="5650676" y="8315188"/>
            <a:ext cx="1126482" cy="650126"/>
          </a:xfrm>
          <a:prstGeom prst="roundRect">
            <a:avLst/>
          </a:prstGeom>
          <a:solidFill>
            <a:srgbClr val="7FA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Damage to property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442 (2022/23</a:t>
            </a:r>
            <a:r>
              <a:rPr kumimoji="0" 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470 (2023/24) </a:t>
            </a:r>
          </a:p>
        </p:txBody>
      </p:sp>
      <p:sp>
        <p:nvSpPr>
          <p:cNvPr id="192" name="Rectangle: Rounded Corners 191">
            <a:extLst>
              <a:ext uri="{FF2B5EF4-FFF2-40B4-BE49-F238E27FC236}">
                <a16:creationId xmlns:a16="http://schemas.microsoft.com/office/drawing/2014/main" id="{22BC7252-1357-975C-3AD7-3489435BD5C0}"/>
              </a:ext>
            </a:extLst>
          </p:cNvPr>
          <p:cNvSpPr/>
          <p:nvPr/>
        </p:nvSpPr>
        <p:spPr>
          <a:xfrm>
            <a:off x="91268" y="8343069"/>
            <a:ext cx="1107116" cy="650132"/>
          </a:xfrm>
          <a:prstGeom prst="roundRect">
            <a:avLst/>
          </a:prstGeom>
          <a:solidFill>
            <a:srgbClr val="7FA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Sexual offences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142 (2022/23</a:t>
            </a:r>
            <a:r>
              <a:rPr kumimoji="0" lang="en-US"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147 (2023/24)</a:t>
            </a:r>
          </a:p>
        </p:txBody>
      </p:sp>
      <p:sp>
        <p:nvSpPr>
          <p:cNvPr id="193" name="Rectangle: Rounded Corners 192">
            <a:extLst>
              <a:ext uri="{FF2B5EF4-FFF2-40B4-BE49-F238E27FC236}">
                <a16:creationId xmlns:a16="http://schemas.microsoft.com/office/drawing/2014/main" id="{4C66C8A7-EEC6-93B3-FCCB-4CFE945854A9}"/>
              </a:ext>
            </a:extLst>
          </p:cNvPr>
          <p:cNvSpPr/>
          <p:nvPr/>
        </p:nvSpPr>
        <p:spPr>
          <a:xfrm>
            <a:off x="108596" y="9001253"/>
            <a:ext cx="1089788" cy="650133"/>
          </a:xfrm>
          <a:prstGeom prst="roundRect">
            <a:avLst/>
          </a:prstGeom>
          <a:solidFill>
            <a:srgbClr val="8D6E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Driving under the influence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46 (2022/23</a:t>
            </a:r>
            <a:r>
              <a:rPr kumimoji="0" lang="en-US"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105 (2023/24) </a:t>
            </a:r>
          </a:p>
        </p:txBody>
      </p:sp>
      <p:sp>
        <p:nvSpPr>
          <p:cNvPr id="195" name="Rectangle: Rounded Corners 194">
            <a:extLst>
              <a:ext uri="{FF2B5EF4-FFF2-40B4-BE49-F238E27FC236}">
                <a16:creationId xmlns:a16="http://schemas.microsoft.com/office/drawing/2014/main" id="{123D4F41-06C4-6932-8E05-E9651046837C}"/>
              </a:ext>
            </a:extLst>
          </p:cNvPr>
          <p:cNvSpPr/>
          <p:nvPr/>
        </p:nvSpPr>
        <p:spPr>
          <a:xfrm>
            <a:off x="5650676" y="8993201"/>
            <a:ext cx="1126482" cy="650125"/>
          </a:xfrm>
          <a:prstGeom prst="roundRect">
            <a:avLst/>
          </a:prstGeom>
          <a:solidFill>
            <a:srgbClr val="8D6E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Commercial crime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US" sz="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194 (2022/23</a:t>
            </a:r>
            <a:r>
              <a:rPr kumimoji="0" 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290 (2023/24) </a:t>
            </a:r>
          </a:p>
        </p:txBody>
      </p:sp>
      <p:pic>
        <p:nvPicPr>
          <p:cNvPr id="4" name="Picture 3">
            <a:extLst>
              <a:ext uri="{FF2B5EF4-FFF2-40B4-BE49-F238E27FC236}">
                <a16:creationId xmlns:a16="http://schemas.microsoft.com/office/drawing/2014/main" id="{BC6F9333-D004-965B-77F0-98AD0379D36E}"/>
              </a:ext>
            </a:extLst>
          </p:cNvPr>
          <p:cNvPicPr>
            <a:picLocks noChangeAspect="1"/>
          </p:cNvPicPr>
          <p:nvPr/>
        </p:nvPicPr>
        <p:blipFill rotWithShape="1">
          <a:blip r:embed="rId4"/>
          <a:srcRect b="6215"/>
          <a:stretch/>
        </p:blipFill>
        <p:spPr>
          <a:xfrm>
            <a:off x="1950977" y="6843675"/>
            <a:ext cx="2875884" cy="2899437"/>
          </a:xfrm>
          <a:prstGeom prst="rect">
            <a:avLst/>
          </a:prstGeom>
        </p:spPr>
      </p:pic>
      <p:cxnSp>
        <p:nvCxnSpPr>
          <p:cNvPr id="7" name="Straight Connector 6">
            <a:extLst>
              <a:ext uri="{FF2B5EF4-FFF2-40B4-BE49-F238E27FC236}">
                <a16:creationId xmlns:a16="http://schemas.microsoft.com/office/drawing/2014/main" id="{DF70497A-B5FC-1CEE-C7F4-1FF997638BF4}"/>
              </a:ext>
            </a:extLst>
          </p:cNvPr>
          <p:cNvCxnSpPr>
            <a:cxnSpLocks/>
          </p:cNvCxnSpPr>
          <p:nvPr/>
        </p:nvCxnSpPr>
        <p:spPr>
          <a:xfrm>
            <a:off x="1225911" y="7288763"/>
            <a:ext cx="1088664" cy="0"/>
          </a:xfrm>
          <a:prstGeom prst="line">
            <a:avLst/>
          </a:prstGeom>
          <a:ln w="19050">
            <a:solidFill>
              <a:srgbClr val="890C5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E90533F-F8B5-2581-A5C9-1C00898B4A85}"/>
              </a:ext>
            </a:extLst>
          </p:cNvPr>
          <p:cNvCxnSpPr>
            <a:cxnSpLocks/>
          </p:cNvCxnSpPr>
          <p:nvPr/>
        </p:nvCxnSpPr>
        <p:spPr>
          <a:xfrm>
            <a:off x="4377538" y="7312867"/>
            <a:ext cx="1235862" cy="0"/>
          </a:xfrm>
          <a:prstGeom prst="line">
            <a:avLst/>
          </a:prstGeom>
          <a:ln w="19050">
            <a:solidFill>
              <a:srgbClr val="890C5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D356E97-5812-772B-EE07-683B3A97DB7D}"/>
              </a:ext>
            </a:extLst>
          </p:cNvPr>
          <p:cNvCxnSpPr>
            <a:cxnSpLocks/>
          </p:cNvCxnSpPr>
          <p:nvPr/>
        </p:nvCxnSpPr>
        <p:spPr>
          <a:xfrm flipV="1">
            <a:off x="1215711" y="7910655"/>
            <a:ext cx="837129" cy="1355"/>
          </a:xfrm>
          <a:prstGeom prst="line">
            <a:avLst/>
          </a:prstGeom>
          <a:ln w="19050">
            <a:solidFill>
              <a:srgbClr val="890C5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BBA6CB-2CF2-854D-08E3-4BFAC8410136}"/>
              </a:ext>
            </a:extLst>
          </p:cNvPr>
          <p:cNvCxnSpPr>
            <a:cxnSpLocks/>
          </p:cNvCxnSpPr>
          <p:nvPr/>
        </p:nvCxnSpPr>
        <p:spPr>
          <a:xfrm flipV="1">
            <a:off x="4710875" y="7878723"/>
            <a:ext cx="902525" cy="1355"/>
          </a:xfrm>
          <a:prstGeom prst="line">
            <a:avLst/>
          </a:prstGeom>
          <a:ln w="19050">
            <a:solidFill>
              <a:srgbClr val="890C5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BF9150-FB26-3FF6-3D5A-57BC9230BC39}"/>
              </a:ext>
            </a:extLst>
          </p:cNvPr>
          <p:cNvCxnSpPr>
            <a:cxnSpLocks/>
          </p:cNvCxnSpPr>
          <p:nvPr/>
        </p:nvCxnSpPr>
        <p:spPr>
          <a:xfrm>
            <a:off x="1247433" y="9364683"/>
            <a:ext cx="1172236" cy="0"/>
          </a:xfrm>
          <a:prstGeom prst="line">
            <a:avLst/>
          </a:prstGeom>
          <a:ln w="19050">
            <a:solidFill>
              <a:srgbClr val="890C5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E9E68C-D576-58F5-4B22-650D680500D3}"/>
              </a:ext>
            </a:extLst>
          </p:cNvPr>
          <p:cNvCxnSpPr>
            <a:cxnSpLocks/>
          </p:cNvCxnSpPr>
          <p:nvPr/>
        </p:nvCxnSpPr>
        <p:spPr>
          <a:xfrm>
            <a:off x="4377538" y="9364683"/>
            <a:ext cx="1273137" cy="0"/>
          </a:xfrm>
          <a:prstGeom prst="line">
            <a:avLst/>
          </a:prstGeom>
          <a:ln w="19050">
            <a:solidFill>
              <a:srgbClr val="890C5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9CA1B1-B623-299C-C14A-4B8273EBC1DC}"/>
              </a:ext>
            </a:extLst>
          </p:cNvPr>
          <p:cNvCxnSpPr>
            <a:cxnSpLocks/>
          </p:cNvCxnSpPr>
          <p:nvPr/>
        </p:nvCxnSpPr>
        <p:spPr>
          <a:xfrm>
            <a:off x="1215711" y="8581996"/>
            <a:ext cx="837129" cy="0"/>
          </a:xfrm>
          <a:prstGeom prst="line">
            <a:avLst/>
          </a:prstGeom>
          <a:ln w="19050">
            <a:solidFill>
              <a:srgbClr val="890C58"/>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A23D686-89CC-1711-ED27-C5918639E755}"/>
              </a:ext>
            </a:extLst>
          </p:cNvPr>
          <p:cNvSpPr txBox="1"/>
          <p:nvPr/>
        </p:nvSpPr>
        <p:spPr>
          <a:xfrm>
            <a:off x="2797276" y="7838134"/>
            <a:ext cx="123469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90C58"/>
                </a:solidFill>
                <a:effectLst/>
                <a:uLnTx/>
                <a:uFillTx/>
                <a:latin typeface="Century Gothic" panose="020B0502020202020204" pitchFamily="34" charset="0"/>
                <a:ea typeface="+mn-ea"/>
                <a:cs typeface="+mn-cs"/>
              </a:rPr>
              <a:t>Actual numbers of reported crime</a:t>
            </a:r>
          </a:p>
        </p:txBody>
      </p:sp>
    </p:spTree>
    <p:extLst>
      <p:ext uri="{BB962C8B-B14F-4D97-AF65-F5344CB8AC3E}">
        <p14:creationId xmlns:p14="http://schemas.microsoft.com/office/powerpoint/2010/main" val="60984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0105DA-4179-B6D2-A1AF-212E84A6D84B}"/>
              </a:ext>
            </a:extLst>
          </p:cNvPr>
          <p:cNvSpPr/>
          <p:nvPr/>
        </p:nvSpPr>
        <p:spPr>
          <a:xfrm>
            <a:off x="91440" y="452536"/>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9B0C6FD-AB83-4A8F-9946-CCD39E10DC6B}"/>
              </a:ext>
            </a:extLst>
          </p:cNvPr>
          <p:cNvSpPr>
            <a:spLocks noGrp="1"/>
          </p:cNvSpPr>
          <p:nvPr>
            <p:ph idx="1"/>
          </p:nvPr>
        </p:nvSpPr>
        <p:spPr>
          <a:xfrm>
            <a:off x="471487" y="667330"/>
            <a:ext cx="5943600" cy="8584227"/>
          </a:xfrm>
        </p:spPr>
        <p:txBody>
          <a:bodyPr>
            <a:noAutofit/>
          </a:bodyPr>
          <a:lstStyle/>
          <a:p>
            <a:pPr marL="0" marR="0" lvl="0" indent="0" algn="just" defTabSz="914400" rtl="0" eaLnBrk="1" fontAlgn="auto" latinLnBrk="0" hangingPunct="1">
              <a:lnSpc>
                <a:spcPct val="120000"/>
              </a:lnSpc>
              <a:spcBef>
                <a:spcPts val="0"/>
              </a:spcBef>
              <a:spcAft>
                <a:spcPts val="600"/>
              </a:spcAft>
              <a:buClrTx/>
              <a:buSzTx/>
              <a:buFontTx/>
              <a:buNone/>
              <a:tabLst>
                <a:tab pos="-20116800" algn="l"/>
                <a:tab pos="118745" algn="l"/>
                <a:tab pos="182880" algn="l"/>
              </a:tabLst>
              <a:defRPr/>
            </a:pPr>
            <a:r>
              <a:rPr lang="en-ZA" sz="1200" b="1" kern="1400" dirty="0">
                <a:solidFill>
                  <a:srgbClr val="001489"/>
                </a:solidFill>
                <a:latin typeface="Century Gothic" panose="020B0502020202020204" pitchFamily="34" charset="0"/>
                <a:cs typeface="Times New Roman" panose="02020603050405020304" pitchFamily="18" charset="0"/>
              </a:rPr>
              <a:t>Crime Rates in GRD and Oudtshoorn Municipality</a:t>
            </a:r>
          </a:p>
          <a:p>
            <a:pPr marL="0" marR="0" lvl="0" indent="0" algn="just" defTabSz="914400" rtl="0" eaLnBrk="1" fontAlgn="auto" latinLnBrk="0" hangingPunct="1">
              <a:lnSpc>
                <a:spcPct val="120000"/>
              </a:lnSpc>
              <a:spcBef>
                <a:spcPts val="0"/>
              </a:spcBef>
              <a:spcAft>
                <a:spcPts val="600"/>
              </a:spcAft>
              <a:buClrTx/>
              <a:buSzTx/>
              <a:buFontTx/>
              <a:buNone/>
              <a:tabLst>
                <a:tab pos="-20116800" algn="l"/>
                <a:tab pos="118745" algn="l"/>
                <a:tab pos="182880" algn="l"/>
              </a:tabLst>
              <a:defRPr/>
            </a:pPr>
            <a:r>
              <a:rPr kumimoji="0" lang="en-ZA" sz="900" i="0" u="none" strike="noStrike" kern="1400" cap="none" spc="0" normalizeH="0" baseline="0" noProof="0" dirty="0">
                <a:ln>
                  <a:noFill/>
                </a:ln>
                <a:solidFill>
                  <a:srgbClr val="001489"/>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a:t>
            </a:r>
            <a:r>
              <a:rPr kumimoji="0" lang="en-ZA" sz="90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he high levels of poverty and inequality give rise to elevated crime levels necessitating the development of the Western Cape Safety Plan. In it, the </a:t>
            </a:r>
            <a:r>
              <a:rPr kumimoji="0" lang="en-US" sz="90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Western Cape Government (WCG) expresses their vision to ensure that the Province is a place where all people feel secure and live free from fear. The Oudtshoorn Municipality shares in this goal, as it is not spared from the safety concerns present throughout the Province and GRD. </a:t>
            </a:r>
          </a:p>
          <a:p>
            <a:pPr marL="0" marR="0" lvl="0" indent="0" algn="just" defTabSz="914400" rtl="0" eaLnBrk="1" fontAlgn="auto" latinLnBrk="0" hangingPunct="1">
              <a:lnSpc>
                <a:spcPct val="120000"/>
              </a:lnSpc>
              <a:spcBef>
                <a:spcPts val="0"/>
              </a:spcBef>
              <a:spcAft>
                <a:spcPts val="900"/>
              </a:spcAft>
              <a:buClrTx/>
              <a:buSzTx/>
              <a:buFontTx/>
              <a:buNone/>
              <a:tabLst>
                <a:tab pos="-20116800" algn="l"/>
                <a:tab pos="118745" algn="l"/>
                <a:tab pos="182880" algn="l"/>
              </a:tabLst>
              <a:defRPr/>
            </a:pPr>
            <a:r>
              <a:rPr kumimoji="0" lang="en-US" sz="90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Crime rates in the municipal area </a:t>
            </a:r>
            <a:r>
              <a:rPr lang="en-US" sz="900" kern="1400" dirty="0">
                <a:latin typeface="Century Gothic" panose="020B0502020202020204" pitchFamily="34" charset="0"/>
                <a:ea typeface="Times New Roman" panose="02020603050405020304" pitchFamily="18" charset="0"/>
                <a:cs typeface="Times New Roman" panose="02020603050405020304" pitchFamily="18" charset="0"/>
              </a:rPr>
              <a:t>declined</a:t>
            </a:r>
            <a:r>
              <a:rPr kumimoji="0" lang="en-US" sz="90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 from 2022/23 to 2023/24.</a:t>
            </a:r>
            <a:r>
              <a:rPr lang="en-US" sz="900" kern="1400" dirty="0">
                <a:latin typeface="Century Gothic" panose="020B0502020202020204" pitchFamily="34" charset="0"/>
                <a:ea typeface="Times New Roman" panose="02020603050405020304" pitchFamily="18" charset="0"/>
                <a:cs typeface="Times New Roman" panose="02020603050405020304" pitchFamily="18" charset="0"/>
              </a:rPr>
              <a:t> It is also lower than the overall GRD crime rate. The Oudtshoorn Municipality’s is working towards maintaining its position as a safe town, as outlined in its Integrated Development Plan (IDP). In fact, at an aggregate level, the incidence of crime per 100 000 residents in the Oudtshoorn municipal area ranks as the lowest in the region at 2 659. </a:t>
            </a:r>
            <a:br>
              <a:rPr lang="en-US" sz="900" kern="1400" dirty="0">
                <a:latin typeface="Century Gothic" panose="020B0502020202020204" pitchFamily="34" charset="0"/>
                <a:ea typeface="Times New Roman" panose="02020603050405020304" pitchFamily="18" charset="0"/>
                <a:cs typeface="Times New Roman" panose="02020603050405020304" pitchFamily="18" charset="0"/>
              </a:rPr>
            </a:br>
            <a:r>
              <a:rPr lang="en-US" sz="900" kern="1400" dirty="0">
                <a:latin typeface="Century Gothic" panose="020B0502020202020204" pitchFamily="34" charset="0"/>
                <a:ea typeface="Times New Roman" panose="02020603050405020304" pitchFamily="18" charset="0"/>
                <a:cs typeface="Times New Roman" panose="02020603050405020304" pitchFamily="18" charset="0"/>
              </a:rPr>
              <a:t>Drug-related offenses is the most common serious crime committed within the municipal area. The Municipality further exhibits reduced occurrences of contact crimes, such as common assault and sexual offences and murder, and are lower when compared to the GRD. </a:t>
            </a:r>
          </a:p>
          <a:p>
            <a:pPr marL="0" marR="0" lvl="0" indent="0" algn="just" defTabSz="914400" rtl="0" eaLnBrk="1" fontAlgn="auto" latinLnBrk="0" hangingPunct="1">
              <a:lnSpc>
                <a:spcPct val="120000"/>
              </a:lnSpc>
              <a:spcBef>
                <a:spcPts val="0"/>
              </a:spcBef>
              <a:spcAft>
                <a:spcPts val="900"/>
              </a:spcAft>
              <a:buClrTx/>
              <a:buSzTx/>
              <a:buFontTx/>
              <a:buNone/>
              <a:tabLst>
                <a:tab pos="-20116800" algn="l"/>
                <a:tab pos="118745" algn="l"/>
                <a:tab pos="182880" algn="l"/>
              </a:tabLst>
              <a:defRPr/>
            </a:pPr>
            <a:r>
              <a:rPr kumimoji="0" lang="en-US" sz="90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The primary factors contributing to crime in the Oudtshoorn Municipality and greater region of the Garden Route include the absence of surveillance cameras in high-risk areas, inadequate lighting, high unemployment rates, drug and alcohol abuse, instances of domestic violence, repeat offences by released prisoners, the seasonal influx of </a:t>
            </a:r>
            <a:r>
              <a:rPr kumimoji="0" lang="en-US" sz="900" i="0" u="none" strike="noStrike" kern="1400" cap="none" spc="0" normalizeH="0" baseline="0" noProof="0" dirty="0" err="1">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labourers</a:t>
            </a:r>
            <a:r>
              <a:rPr kumimoji="0" lang="en-US" sz="90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 and social intolerance. Furthermore, crime is exacerbated by the high levels of poverty in the municipal area. </a:t>
            </a:r>
          </a:p>
          <a:p>
            <a:pPr marL="0" marR="0" lvl="0" indent="0" algn="just" defTabSz="914400" rtl="0" eaLnBrk="1" fontAlgn="auto" latinLnBrk="0" hangingPunct="1">
              <a:lnSpc>
                <a:spcPct val="120000"/>
              </a:lnSpc>
              <a:spcBef>
                <a:spcPts val="0"/>
              </a:spcBef>
              <a:spcAft>
                <a:spcPts val="600"/>
              </a:spcAft>
              <a:buClrTx/>
              <a:buSzTx/>
              <a:buFontTx/>
              <a:buNone/>
              <a:tabLst>
                <a:tab pos="-20116800" algn="l"/>
                <a:tab pos="118745" algn="l"/>
                <a:tab pos="182880" algn="l"/>
              </a:tabLst>
              <a:defRPr/>
            </a:pPr>
            <a:r>
              <a:rPr lang="en-US" sz="1200" b="1" kern="1400" dirty="0">
                <a:solidFill>
                  <a:srgbClr val="001489"/>
                </a:solidFill>
                <a:latin typeface="Century Gothic" panose="020B0502020202020204" pitchFamily="34" charset="0"/>
                <a:cs typeface="Times New Roman" panose="02020603050405020304" pitchFamily="18" charset="0"/>
              </a:rPr>
              <a:t>Total Reported Cases of Crimes</a:t>
            </a: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Murder is defined as the unlawful and intentional killing of another person. 2</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6</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murders were reported in the municipal area</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in 2023/24, which increased from 22 in the previous year</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Similarly</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common</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assault (assault that involves the use of force or violence against another person without causing serious bodily harm) is at </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heightened</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levels with </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825</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cases reported, influenced by substance abuse, gangsterism as well as gender-based violence. </a:t>
            </a: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kumimoji="0" lang="en-US" sz="900" b="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South Africa is amongst the top 5 countries in the world with respect to reports of rape. Oudtshoorn is no exception with </a:t>
            </a:r>
            <a:r>
              <a:rPr lang="en-US" sz="900" kern="1400" dirty="0">
                <a:latin typeface="Century Gothic" panose="020B0502020202020204" pitchFamily="34" charset="0"/>
                <a:ea typeface="Times New Roman" panose="02020603050405020304" pitchFamily="18" charset="0"/>
                <a:cs typeface="Times New Roman" panose="02020603050405020304" pitchFamily="18" charset="0"/>
              </a:rPr>
              <a:t>147</a:t>
            </a:r>
            <a:r>
              <a:rPr kumimoji="0" lang="en-US" sz="900" b="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 cases of sexual offences (including rape, sex work, pornography, public indecency and human trafficking) reported within the municipal area, up from </a:t>
            </a:r>
            <a:r>
              <a:rPr lang="en-US" sz="900" kern="1400" dirty="0">
                <a:latin typeface="Century Gothic" panose="020B0502020202020204" pitchFamily="34" charset="0"/>
                <a:ea typeface="Times New Roman" panose="02020603050405020304" pitchFamily="18" charset="0"/>
                <a:cs typeface="Times New Roman" panose="02020603050405020304" pitchFamily="18" charset="0"/>
              </a:rPr>
              <a:t>142</a:t>
            </a:r>
            <a:r>
              <a:rPr kumimoji="0" lang="en-US" sz="900" b="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 in 202</a:t>
            </a:r>
            <a:r>
              <a:rPr lang="en-US" sz="900" kern="1400" dirty="0">
                <a:latin typeface="Century Gothic" panose="020B0502020202020204" pitchFamily="34" charset="0"/>
                <a:ea typeface="Times New Roman" panose="02020603050405020304" pitchFamily="18" charset="0"/>
                <a:cs typeface="Times New Roman" panose="02020603050405020304" pitchFamily="18" charset="0"/>
              </a:rPr>
              <a:t>2</a:t>
            </a:r>
            <a:r>
              <a:rPr kumimoji="0" lang="en-US" sz="900" b="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/23. It should be noted that many cases of sexual offences go unreported. </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Substance abuse drives up drug-related crimes (a situation where the perpetrator is found to be in possession of, under the influence of, or selling illegal drugs) with 1 3</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65</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cases reported, and saw the largest rise from the total incidences recorded in 2022/23.  In addition, </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d</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riving under the influence of drugs or alcohol (where the driver of a vehicle is found to be over the legal blood alcohol limit) had </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105</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reported cases in 2023/24. Alcohol use is a leading factor in road traffic crashes. Substance abuse places a burden on health care and police services, disrupts families and bears significant social and economic costs within communities. </a:t>
            </a: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Substance abuse and poverty further contribute to residential burglaries (the unlawful entry of a residential structure with the intent to commit a crime, usually a theft) with 450 cases reported in the municipal area, while difficult economic times is met with a rise in commercial crimes (theft, fraud or dishonesty committed against a business by an employee that results in the business suffering financial loss) as an easy way for employees to maintain their standard of living. In addition to this, </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470</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cases of malicious damage to property, severely impact local businesses, especially SMMEs. Failure to curb </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such crimes </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can lead to a vicious cycle of declining economic activity and joblessness that fuels poverty and gives rise to other crimes across the </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Municipality</a:t>
            </a:r>
            <a:r>
              <a:rPr kumimoji="0" lang="en-US" sz="900" b="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lang="en-US" sz="900" i="1" kern="1400" dirty="0">
                <a:solidFill>
                  <a:srgbClr val="000000"/>
                </a:solidFill>
                <a:latin typeface="Century Gothic" panose="020B0502020202020204" pitchFamily="34" charset="0"/>
                <a:cs typeface="Times New Roman" panose="02020603050405020304" pitchFamily="18" charset="0"/>
              </a:rPr>
              <a:t>Curbing crime is thus crucial to </a:t>
            </a:r>
            <a:r>
              <a:rPr lang="en-US" sz="900" i="1" kern="1400" dirty="0" err="1">
                <a:solidFill>
                  <a:srgbClr val="000000"/>
                </a:solidFill>
                <a:latin typeface="Century Gothic" panose="020B0502020202020204" pitchFamily="34" charset="0"/>
                <a:cs typeface="Times New Roman" panose="02020603050405020304" pitchFamily="18" charset="0"/>
              </a:rPr>
              <a:t>realising</a:t>
            </a:r>
            <a:r>
              <a:rPr lang="en-US" sz="900" i="1" kern="1400" dirty="0">
                <a:solidFill>
                  <a:srgbClr val="000000"/>
                </a:solidFill>
                <a:latin typeface="Century Gothic" panose="020B0502020202020204" pitchFamily="34" charset="0"/>
                <a:cs typeface="Times New Roman" panose="02020603050405020304" pitchFamily="18" charset="0"/>
              </a:rPr>
              <a:t> the vision of the WCG that is “a safer Western Cape where everyone prospers”.</a:t>
            </a:r>
            <a:endParaRPr lang="en-ZA" sz="1200" kern="1400" dirty="0">
              <a:solidFill>
                <a:srgbClr val="002060"/>
              </a:solidFill>
              <a:latin typeface="Century Gothic" panose="020B0502020202020204" pitchFamily="34" charset="0"/>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4A123099-5183-5358-EA4C-6D0418F470B5}"/>
              </a:ext>
            </a:extLst>
          </p:cNvPr>
          <p:cNvSpPr/>
          <p:nvPr/>
        </p:nvSpPr>
        <p:spPr>
          <a:xfrm rot="16200000">
            <a:off x="3200400" y="-3205066"/>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AA26441-5B81-660B-B3E5-23BE65CBC1B4}"/>
              </a:ext>
            </a:extLst>
          </p:cNvPr>
          <p:cNvSpPr txBox="1"/>
          <p:nvPr/>
        </p:nvSpPr>
        <p:spPr>
          <a:xfrm>
            <a:off x="0" y="0"/>
            <a:ext cx="4534422" cy="457200"/>
          </a:xfrm>
          <a:prstGeom prst="rect">
            <a:avLst/>
          </a:prstGeom>
          <a:noFill/>
          <a:ln>
            <a:noFill/>
          </a:ln>
        </p:spPr>
        <p:txBody>
          <a:bodyPr wrap="square" lIns="81000" tIns="0" rIns="81000" bIns="0" rtlCol="0" anchor="ctr">
            <a:noAutofit/>
          </a:bodyPr>
          <a:lstStyle/>
          <a:p>
            <a:pPr marL="91440" marR="0" lvl="0" indent="0" defTabSz="914400" rtl="0" eaLnBrk="1" fontAlgn="auto" latinLnBrk="0" hangingPunct="1">
              <a:lnSpc>
                <a:spcPct val="100000"/>
              </a:lnSpc>
              <a:spcBef>
                <a:spcPts val="0"/>
              </a:spcBef>
              <a:spcAft>
                <a:spcPts val="0"/>
              </a:spcAft>
              <a:buClrTx/>
              <a:buSzTx/>
              <a:buFontTx/>
              <a:buNone/>
              <a:tabLst/>
              <a:defRPr/>
            </a:pPr>
            <a:r>
              <a:rPr lang="en-US" sz="2000" b="1" noProof="1">
                <a:solidFill>
                  <a:prstClr val="white"/>
                </a:solidFill>
                <a:latin typeface="Century Gothic" panose="020B0502020202020204" pitchFamily="34" charset="0"/>
              </a:rPr>
              <a:t>SAFETY AND SECURITY</a:t>
            </a:r>
            <a:endParaRPr kumimoji="0" lang="en-US" sz="2000" b="0" i="0" u="none" strike="noStrike" kern="1200" cap="none" spc="0" normalizeH="0" baseline="0" noProof="1">
              <a:ln>
                <a:noFill/>
              </a:ln>
              <a:solidFill>
                <a:prstClr val="white"/>
              </a:solidFill>
              <a:effectLst/>
              <a:uLnTx/>
              <a:uFillTx/>
              <a:latin typeface="Calibri Light" panose="020F0302020204030204"/>
              <a:ea typeface="+mn-ea"/>
              <a:cs typeface="+mn-cs"/>
            </a:endParaRPr>
          </a:p>
        </p:txBody>
      </p:sp>
      <p:sp>
        <p:nvSpPr>
          <p:cNvPr id="5" name="Footer Placeholder 4">
            <a:extLst>
              <a:ext uri="{FF2B5EF4-FFF2-40B4-BE49-F238E27FC236}">
                <a16:creationId xmlns:a16="http://schemas.microsoft.com/office/drawing/2014/main" id="{EDECF171-EDEC-41C7-1BB2-9D338B570A38}"/>
              </a:ext>
            </a:extLst>
          </p:cNvPr>
          <p:cNvSpPr>
            <a:spLocks noGrp="1"/>
          </p:cNvSpPr>
          <p:nvPr>
            <p:ph type="ftr" sz="quarter" idx="11"/>
          </p:nvPr>
        </p:nvSpPr>
        <p:spPr>
          <a:xfrm>
            <a:off x="416790" y="9400271"/>
            <a:ext cx="3309085" cy="365760"/>
          </a:xfrm>
        </p:spPr>
        <p:txBody>
          <a:bodyPr/>
          <a:lstStyle/>
          <a:p>
            <a:pPr algn="l"/>
            <a:r>
              <a:rPr lang="it-IT" dirty="0">
                <a:latin typeface="Century Gothic" panose="020B0502020202020204" pitchFamily="34" charset="0"/>
              </a:rPr>
              <a:t>2024 Socio-Economic Profile:  Oudtshoorn Municipality</a:t>
            </a:r>
            <a:endParaRPr lang="en-US" dirty="0">
              <a:latin typeface="Century Gothic" panose="020B0502020202020204" pitchFamily="34" charset="0"/>
            </a:endParaRPr>
          </a:p>
        </p:txBody>
      </p:sp>
      <p:sp>
        <p:nvSpPr>
          <p:cNvPr id="8" name="Slide Number Placeholder 7">
            <a:extLst>
              <a:ext uri="{FF2B5EF4-FFF2-40B4-BE49-F238E27FC236}">
                <a16:creationId xmlns:a16="http://schemas.microsoft.com/office/drawing/2014/main" id="{13CDFA24-B115-735A-430F-AB0CE8F4F741}"/>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16</a:t>
            </a:fld>
            <a:endParaRPr lang="en-US" dirty="0">
              <a:latin typeface="Century Gothic" panose="020B0502020202020204" pitchFamily="34" charset="0"/>
            </a:endParaRPr>
          </a:p>
        </p:txBody>
      </p:sp>
    </p:spTree>
    <p:extLst>
      <p:ext uri="{BB962C8B-B14F-4D97-AF65-F5344CB8AC3E}">
        <p14:creationId xmlns:p14="http://schemas.microsoft.com/office/powerpoint/2010/main" val="229764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CC558-9330-19A2-0B89-74A8FDEB869E}"/>
            </a:ext>
          </a:extLst>
        </p:cNvPr>
        <p:cNvGrpSpPr/>
        <p:nvPr/>
      </p:nvGrpSpPr>
      <p:grpSpPr>
        <a:xfrm>
          <a:off x="0" y="0"/>
          <a:ext cx="0" cy="0"/>
          <a:chOff x="0" y="0"/>
          <a:chExt cx="0" cy="0"/>
        </a:xfrm>
      </p:grpSpPr>
      <p:graphicFrame>
        <p:nvGraphicFramePr>
          <p:cNvPr id="57" name="Chart 56">
            <a:extLst>
              <a:ext uri="{FF2B5EF4-FFF2-40B4-BE49-F238E27FC236}">
                <a16:creationId xmlns:a16="http://schemas.microsoft.com/office/drawing/2014/main" id="{38C23F8F-5E89-B999-0811-AD25C70439E8}"/>
              </a:ext>
            </a:extLst>
          </p:cNvPr>
          <p:cNvGraphicFramePr>
            <a:graphicFrameLocks/>
          </p:cNvGraphicFramePr>
          <p:nvPr>
            <p:extLst>
              <p:ext uri="{D42A27DB-BD31-4B8C-83A1-F6EECF244321}">
                <p14:modId xmlns:p14="http://schemas.microsoft.com/office/powerpoint/2010/main" val="3050715183"/>
              </p:ext>
            </p:extLst>
          </p:nvPr>
        </p:nvGraphicFramePr>
        <p:xfrm>
          <a:off x="317818" y="3952953"/>
          <a:ext cx="6419900" cy="277236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cx1="http://schemas.microsoft.com/office/drawing/2015/9/8/chartex">
        <mc:Choice Requires="cx1">
          <p:graphicFrame>
            <p:nvGraphicFramePr>
              <p:cNvPr id="18" name="Chart 17">
                <a:extLst>
                  <a:ext uri="{FF2B5EF4-FFF2-40B4-BE49-F238E27FC236}">
                    <a16:creationId xmlns:a16="http://schemas.microsoft.com/office/drawing/2014/main" id="{D011930D-DC93-78D4-A4C7-A439E90221D4}"/>
                  </a:ext>
                </a:extLst>
              </p:cNvPr>
              <p:cNvGraphicFramePr/>
              <p:nvPr/>
            </p:nvGraphicFramePr>
            <p:xfrm>
              <a:off x="3477592" y="1135064"/>
              <a:ext cx="3336901" cy="257186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8" name="Chart 17">
                <a:extLst>
                  <a:ext uri="{FF2B5EF4-FFF2-40B4-BE49-F238E27FC236}">
                    <a16:creationId xmlns:a16="http://schemas.microsoft.com/office/drawing/2014/main" id="{D011930D-DC93-78D4-A4C7-A439E90221D4}"/>
                  </a:ext>
                </a:extLst>
              </p:cNvPr>
              <p:cNvPicPr>
                <a:picLocks noGrp="1" noRot="1" noChangeAspect="1" noMove="1" noResize="1" noEditPoints="1" noAdjustHandles="1" noChangeArrowheads="1" noChangeShapeType="1"/>
              </p:cNvPicPr>
              <p:nvPr/>
            </p:nvPicPr>
            <p:blipFill>
              <a:blip r:embed="rId4"/>
              <a:stretch>
                <a:fillRect/>
              </a:stretch>
            </p:blipFill>
            <p:spPr>
              <a:xfrm>
                <a:off x="3477592" y="1135064"/>
                <a:ext cx="3336901" cy="2571861"/>
              </a:xfrm>
              <a:prstGeom prst="rect">
                <a:avLst/>
              </a:prstGeom>
            </p:spPr>
          </p:pic>
        </mc:Fallback>
      </mc:AlternateContent>
      <p:sp>
        <p:nvSpPr>
          <p:cNvPr id="90" name="Rectangle: Rounded Corners 89">
            <a:extLst>
              <a:ext uri="{FF2B5EF4-FFF2-40B4-BE49-F238E27FC236}">
                <a16:creationId xmlns:a16="http://schemas.microsoft.com/office/drawing/2014/main" id="{152E108F-997C-9C65-9D86-5E287B0D491D}"/>
              </a:ext>
            </a:extLst>
          </p:cNvPr>
          <p:cNvSpPr/>
          <p:nvPr/>
        </p:nvSpPr>
        <p:spPr>
          <a:xfrm>
            <a:off x="69739" y="8926081"/>
            <a:ext cx="4666724" cy="974662"/>
          </a:xfrm>
          <a:prstGeom prst="roundRect">
            <a:avLst/>
          </a:prstGeom>
          <a:gradFill flip="none" rotWithShape="1">
            <a:gsLst>
              <a:gs pos="0">
                <a:srgbClr val="C4D600">
                  <a:tint val="66000"/>
                  <a:satMod val="160000"/>
                </a:srgbClr>
              </a:gs>
              <a:gs pos="50000">
                <a:srgbClr val="C4D600">
                  <a:tint val="44500"/>
                  <a:satMod val="160000"/>
                </a:srgbClr>
              </a:gs>
              <a:gs pos="100000">
                <a:srgbClr val="C4D600">
                  <a:tint val="23500"/>
                  <a:satMod val="160000"/>
                </a:srgbClr>
              </a:gs>
            </a:gsLst>
            <a:path path="circle">
              <a:fillToRect l="100000" b="100000"/>
            </a:path>
            <a:tileRect t="-100000" r="-100000"/>
          </a:gra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AutoShape 2">
            <a:extLst>
              <a:ext uri="{FF2B5EF4-FFF2-40B4-BE49-F238E27FC236}">
                <a16:creationId xmlns:a16="http://schemas.microsoft.com/office/drawing/2014/main" id="{DDE3121A-4B70-D995-F0F0-B038E9276245}"/>
              </a:ext>
            </a:extLst>
          </p:cNvPr>
          <p:cNvSpPr>
            <a:spLocks noChangeAspect="1" noChangeArrowheads="1"/>
          </p:cNvSpPr>
          <p:nvPr/>
        </p:nvSpPr>
        <p:spPr bwMode="auto">
          <a:xfrm>
            <a:off x="2479259" y="420285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Graphic 20" descr="The lulav with solid fill">
            <a:extLst>
              <a:ext uri="{FF2B5EF4-FFF2-40B4-BE49-F238E27FC236}">
                <a16:creationId xmlns:a16="http://schemas.microsoft.com/office/drawing/2014/main" id="{0A891BE0-E09E-6A84-E5AC-5DB7CE7A0B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9000" y="2379153"/>
            <a:ext cx="241024" cy="274215"/>
          </a:xfrm>
          <a:prstGeom prst="rect">
            <a:avLst/>
          </a:prstGeom>
        </p:spPr>
      </p:pic>
      <p:pic>
        <p:nvPicPr>
          <p:cNvPr id="30" name="Graphic 29" descr="Production with solid fill">
            <a:extLst>
              <a:ext uri="{FF2B5EF4-FFF2-40B4-BE49-F238E27FC236}">
                <a16:creationId xmlns:a16="http://schemas.microsoft.com/office/drawing/2014/main" id="{55D3A79F-9829-877F-AD08-23DBD61FC7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09221" y="2763304"/>
            <a:ext cx="311386" cy="354266"/>
          </a:xfrm>
          <a:prstGeom prst="rect">
            <a:avLst/>
          </a:prstGeom>
        </p:spPr>
      </p:pic>
      <p:pic>
        <p:nvPicPr>
          <p:cNvPr id="23" name="Graphic 22" descr="High voltage with solid fill">
            <a:extLst>
              <a:ext uri="{FF2B5EF4-FFF2-40B4-BE49-F238E27FC236}">
                <a16:creationId xmlns:a16="http://schemas.microsoft.com/office/drawing/2014/main" id="{668874C1-BC9D-458C-3BF6-A375598013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5844" y="3611585"/>
            <a:ext cx="123272" cy="140247"/>
          </a:xfrm>
          <a:prstGeom prst="rect">
            <a:avLst/>
          </a:prstGeom>
        </p:spPr>
      </p:pic>
      <p:pic>
        <p:nvPicPr>
          <p:cNvPr id="24" name="Graphic 23" descr="Shopping cart with solid fill">
            <a:extLst>
              <a:ext uri="{FF2B5EF4-FFF2-40B4-BE49-F238E27FC236}">
                <a16:creationId xmlns:a16="http://schemas.microsoft.com/office/drawing/2014/main" id="{BEFF6E9B-F85E-E8D9-18D2-7648495BEF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98896" y="1342642"/>
            <a:ext cx="334594" cy="380670"/>
          </a:xfrm>
          <a:prstGeom prst="rect">
            <a:avLst/>
          </a:prstGeom>
        </p:spPr>
      </p:pic>
      <p:pic>
        <p:nvPicPr>
          <p:cNvPr id="25" name="Graphic 24" descr="Dump truck with solid fill">
            <a:extLst>
              <a:ext uri="{FF2B5EF4-FFF2-40B4-BE49-F238E27FC236}">
                <a16:creationId xmlns:a16="http://schemas.microsoft.com/office/drawing/2014/main" id="{0550BBD1-7D23-D19E-E171-46D135E912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99576" y="2352678"/>
            <a:ext cx="406018" cy="406924"/>
          </a:xfrm>
          <a:prstGeom prst="rect">
            <a:avLst/>
          </a:prstGeom>
        </p:spPr>
      </p:pic>
      <p:pic>
        <p:nvPicPr>
          <p:cNvPr id="26" name="Graphic 25" descr="Coins with solid fill">
            <a:extLst>
              <a:ext uri="{FF2B5EF4-FFF2-40B4-BE49-F238E27FC236}">
                <a16:creationId xmlns:a16="http://schemas.microsoft.com/office/drawing/2014/main" id="{907322F5-EEC3-5830-8EC5-9BB4272637F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10960" y="1324802"/>
            <a:ext cx="360501" cy="410145"/>
          </a:xfrm>
          <a:prstGeom prst="rect">
            <a:avLst/>
          </a:prstGeom>
        </p:spPr>
      </p:pic>
      <p:pic>
        <p:nvPicPr>
          <p:cNvPr id="27" name="Graphic 26" descr="Court with solid fill">
            <a:extLst>
              <a:ext uri="{FF2B5EF4-FFF2-40B4-BE49-F238E27FC236}">
                <a16:creationId xmlns:a16="http://schemas.microsoft.com/office/drawing/2014/main" id="{95EBF9B5-C8B0-C982-97BE-EB6D16E416D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65330" y="3076494"/>
            <a:ext cx="222372" cy="252994"/>
          </a:xfrm>
          <a:prstGeom prst="rect">
            <a:avLst/>
          </a:prstGeom>
        </p:spPr>
      </p:pic>
      <p:pic>
        <p:nvPicPr>
          <p:cNvPr id="28" name="Graphic 27" descr="Users with solid fill">
            <a:extLst>
              <a:ext uri="{FF2B5EF4-FFF2-40B4-BE49-F238E27FC236}">
                <a16:creationId xmlns:a16="http://schemas.microsoft.com/office/drawing/2014/main" id="{9EA5BFE6-73DE-8AE4-6E13-C8ADBB9D6BE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139820" y="1305506"/>
            <a:ext cx="371140" cy="422249"/>
          </a:xfrm>
          <a:prstGeom prst="rect">
            <a:avLst/>
          </a:prstGeom>
        </p:spPr>
      </p:pic>
      <p:pic>
        <p:nvPicPr>
          <p:cNvPr id="29" name="Graphic 28" descr="Crane with solid fill">
            <a:extLst>
              <a:ext uri="{FF2B5EF4-FFF2-40B4-BE49-F238E27FC236}">
                <a16:creationId xmlns:a16="http://schemas.microsoft.com/office/drawing/2014/main" id="{3B24A8CE-A3E5-BEE5-453A-E0C6DB4B9C0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476402" y="2988158"/>
            <a:ext cx="190657" cy="216911"/>
          </a:xfrm>
          <a:prstGeom prst="rect">
            <a:avLst/>
          </a:prstGeom>
        </p:spPr>
      </p:pic>
      <p:grpSp>
        <p:nvGrpSpPr>
          <p:cNvPr id="41" name="Group 40">
            <a:extLst>
              <a:ext uri="{FF2B5EF4-FFF2-40B4-BE49-F238E27FC236}">
                <a16:creationId xmlns:a16="http://schemas.microsoft.com/office/drawing/2014/main" id="{C71C5027-0BE5-1C3C-BAE8-205331036E3B}"/>
              </a:ext>
            </a:extLst>
          </p:cNvPr>
          <p:cNvGrpSpPr/>
          <p:nvPr/>
        </p:nvGrpSpPr>
        <p:grpSpPr>
          <a:xfrm>
            <a:off x="100865" y="603460"/>
            <a:ext cx="2160279" cy="610118"/>
            <a:chOff x="3453709" y="2007332"/>
            <a:chExt cx="2523529" cy="473548"/>
          </a:xfrm>
          <a:solidFill>
            <a:srgbClr val="007DBA"/>
          </a:solidFill>
        </p:grpSpPr>
        <p:grpSp>
          <p:nvGrpSpPr>
            <p:cNvPr id="42" name="Group 41">
              <a:extLst>
                <a:ext uri="{FF2B5EF4-FFF2-40B4-BE49-F238E27FC236}">
                  <a16:creationId xmlns:a16="http://schemas.microsoft.com/office/drawing/2014/main" id="{23CBE3E3-1F81-9682-C2C7-5B67A90F964F}"/>
                </a:ext>
              </a:extLst>
            </p:cNvPr>
            <p:cNvGrpSpPr/>
            <p:nvPr/>
          </p:nvGrpSpPr>
          <p:grpSpPr>
            <a:xfrm>
              <a:off x="3453709" y="2007332"/>
              <a:ext cx="2523529" cy="473548"/>
              <a:chOff x="3341400" y="1718776"/>
              <a:chExt cx="2523529" cy="473548"/>
            </a:xfrm>
            <a:grpFill/>
          </p:grpSpPr>
          <p:sp>
            <p:nvSpPr>
              <p:cNvPr id="46" name="Freeform 37">
                <a:extLst>
                  <a:ext uri="{FF2B5EF4-FFF2-40B4-BE49-F238E27FC236}">
                    <a16:creationId xmlns:a16="http://schemas.microsoft.com/office/drawing/2014/main" id="{7CEBBA47-1B26-C7AA-DDFB-F6233A6ABE80}"/>
                  </a:ext>
                </a:extLst>
              </p:cNvPr>
              <p:cNvSpPr>
                <a:spLocks/>
              </p:cNvSpPr>
              <p:nvPr/>
            </p:nvSpPr>
            <p:spPr bwMode="auto">
              <a:xfrm>
                <a:off x="3341400" y="1718776"/>
                <a:ext cx="2523529" cy="468851"/>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C8AF3C70-2149-A21E-BDCE-DD1542D2C6FC}"/>
                  </a:ext>
                </a:extLst>
              </p:cNvPr>
              <p:cNvSpPr/>
              <p:nvPr/>
            </p:nvSpPr>
            <p:spPr>
              <a:xfrm>
                <a:off x="4259075" y="1726502"/>
                <a:ext cx="1522271" cy="465822"/>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GDPR Contribution 2023</a:t>
                </a:r>
                <a:endPar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pic>
            <p:nvPicPr>
              <p:cNvPr id="48" name="Picture 47">
                <a:extLst>
                  <a:ext uri="{FF2B5EF4-FFF2-40B4-BE49-F238E27FC236}">
                    <a16:creationId xmlns:a16="http://schemas.microsoft.com/office/drawing/2014/main" id="{32666AFE-FB70-7C5E-C5D8-2E55D88A72CC}"/>
                  </a:ext>
                </a:extLst>
              </p:cNvPr>
              <p:cNvPicPr>
                <a:picLocks noChangeAspect="1"/>
              </p:cNvPicPr>
              <p:nvPr/>
            </p:nvPicPr>
            <p:blipFill rotWithShape="1">
              <a:blip r:embed="rId23">
                <a:extLst>
                  <a:ext uri="{28A0092B-C50C-407E-A947-70E740481C1C}">
                    <a14:useLocalDpi xmlns:a14="http://schemas.microsoft.com/office/drawing/2010/main" val="0"/>
                  </a:ext>
                </a:extLst>
              </a:blip>
              <a:srcRect r="51838"/>
              <a:stretch/>
            </p:blipFill>
            <p:spPr>
              <a:xfrm rot="5400000" flipV="1">
                <a:off x="4035064" y="1884806"/>
                <a:ext cx="430887" cy="158340"/>
              </a:xfrm>
              <a:prstGeom prst="rect">
                <a:avLst/>
              </a:prstGeom>
              <a:grpFill/>
            </p:spPr>
          </p:pic>
        </p:grpSp>
        <p:pic>
          <p:nvPicPr>
            <p:cNvPr id="44" name="Picture 43">
              <a:extLst>
                <a:ext uri="{FF2B5EF4-FFF2-40B4-BE49-F238E27FC236}">
                  <a16:creationId xmlns:a16="http://schemas.microsoft.com/office/drawing/2014/main" id="{0DF81059-2ECB-3D58-0EE5-326066DD8ECD}"/>
                </a:ext>
              </a:extLst>
            </p:cNvPr>
            <p:cNvPicPr>
              <a:picLocks noChangeAspect="1"/>
            </p:cNvPicPr>
            <p:nvPr/>
          </p:nvPicPr>
          <p:blipFill rotWithShape="1">
            <a:blip r:embed="rId23">
              <a:extLst>
                <a:ext uri="{28A0092B-C50C-407E-A947-70E740481C1C}">
                  <a14:useLocalDpi xmlns:a14="http://schemas.microsoft.com/office/drawing/2010/main" val="0"/>
                </a:ext>
              </a:extLst>
            </a:blip>
            <a:srcRect r="51838"/>
            <a:stretch/>
          </p:blipFill>
          <p:spPr>
            <a:xfrm rot="16200000" flipH="1" flipV="1">
              <a:off x="3357285" y="2218698"/>
              <a:ext cx="424210" cy="90763"/>
            </a:xfrm>
            <a:prstGeom prst="rect">
              <a:avLst/>
            </a:prstGeom>
            <a:grpFill/>
          </p:spPr>
        </p:pic>
      </p:grpSp>
      <p:grpSp>
        <p:nvGrpSpPr>
          <p:cNvPr id="59" name="Group 58">
            <a:extLst>
              <a:ext uri="{FF2B5EF4-FFF2-40B4-BE49-F238E27FC236}">
                <a16:creationId xmlns:a16="http://schemas.microsoft.com/office/drawing/2014/main" id="{4D4BEF62-C246-3170-CD5A-16C9C0AF16FE}"/>
              </a:ext>
            </a:extLst>
          </p:cNvPr>
          <p:cNvGrpSpPr/>
          <p:nvPr/>
        </p:nvGrpSpPr>
        <p:grpSpPr>
          <a:xfrm>
            <a:off x="-130037" y="3921350"/>
            <a:ext cx="2612784" cy="468851"/>
            <a:chOff x="3238642" y="2007332"/>
            <a:chExt cx="3163691" cy="468851"/>
          </a:xfrm>
        </p:grpSpPr>
        <p:grpSp>
          <p:nvGrpSpPr>
            <p:cNvPr id="60" name="Group 59">
              <a:extLst>
                <a:ext uri="{FF2B5EF4-FFF2-40B4-BE49-F238E27FC236}">
                  <a16:creationId xmlns:a16="http://schemas.microsoft.com/office/drawing/2014/main" id="{11B78209-4FF9-A082-E5B2-4BB7037F9C8B}"/>
                </a:ext>
              </a:extLst>
            </p:cNvPr>
            <p:cNvGrpSpPr/>
            <p:nvPr/>
          </p:nvGrpSpPr>
          <p:grpSpPr>
            <a:xfrm>
              <a:off x="3453709" y="2007332"/>
              <a:ext cx="2948624" cy="468851"/>
              <a:chOff x="3341400" y="1718776"/>
              <a:chExt cx="2948624" cy="468851"/>
            </a:xfrm>
          </p:grpSpPr>
          <p:sp>
            <p:nvSpPr>
              <p:cNvPr id="62" name="Freeform 37">
                <a:extLst>
                  <a:ext uri="{FF2B5EF4-FFF2-40B4-BE49-F238E27FC236}">
                    <a16:creationId xmlns:a16="http://schemas.microsoft.com/office/drawing/2014/main" id="{60CC4AEB-48A9-85CE-9034-E74BE2318E55}"/>
                  </a:ext>
                </a:extLst>
              </p:cNvPr>
              <p:cNvSpPr>
                <a:spLocks/>
              </p:cNvSpPr>
              <p:nvPr/>
            </p:nvSpPr>
            <p:spPr bwMode="auto">
              <a:xfrm>
                <a:off x="3341400" y="1718776"/>
                <a:ext cx="2948624" cy="468851"/>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3" name="Picture 62">
                <a:extLst>
                  <a:ext uri="{FF2B5EF4-FFF2-40B4-BE49-F238E27FC236}">
                    <a16:creationId xmlns:a16="http://schemas.microsoft.com/office/drawing/2014/main" id="{A1B6AF38-FEA4-BDB9-B615-E9BE98BCFB86}"/>
                  </a:ext>
                </a:extLst>
              </p:cNvPr>
              <p:cNvPicPr>
                <a:picLocks noChangeAspect="1"/>
              </p:cNvPicPr>
              <p:nvPr/>
            </p:nvPicPr>
            <p:blipFill rotWithShape="1">
              <a:blip r:embed="rId23">
                <a:extLst>
                  <a:ext uri="{28A0092B-C50C-407E-A947-70E740481C1C}">
                    <a14:useLocalDpi xmlns:a14="http://schemas.microsoft.com/office/drawing/2010/main" val="0"/>
                  </a:ext>
                </a:extLst>
              </a:blip>
              <a:srcRect r="51838"/>
              <a:stretch/>
            </p:blipFill>
            <p:spPr>
              <a:xfrm rot="5400000" flipV="1">
                <a:off x="4248907" y="1745262"/>
                <a:ext cx="415293" cy="421583"/>
              </a:xfrm>
              <a:prstGeom prst="rect">
                <a:avLst/>
              </a:prstGeom>
            </p:spPr>
          </p:pic>
          <p:sp>
            <p:nvSpPr>
              <p:cNvPr id="65" name="Rectangle 64">
                <a:extLst>
                  <a:ext uri="{FF2B5EF4-FFF2-40B4-BE49-F238E27FC236}">
                    <a16:creationId xmlns:a16="http://schemas.microsoft.com/office/drawing/2014/main" id="{2DCF958F-3F9D-3350-6BC0-D1BF0492328A}"/>
                  </a:ext>
                </a:extLst>
              </p:cNvPr>
              <p:cNvSpPr/>
              <p:nvPr/>
            </p:nvSpPr>
            <p:spPr>
              <a:xfrm>
                <a:off x="4335026" y="1732811"/>
                <a:ext cx="1954998"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GDPR &amp; Employment Growth 2022/23</a:t>
                </a:r>
                <a:endParaRPr kumimoji="0" lang="en-US" sz="10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pic>
          <p:nvPicPr>
            <p:cNvPr id="61" name="Picture 60">
              <a:extLst>
                <a:ext uri="{FF2B5EF4-FFF2-40B4-BE49-F238E27FC236}">
                  <a16:creationId xmlns:a16="http://schemas.microsoft.com/office/drawing/2014/main" id="{824F513F-EAF6-C332-12FD-68125E7C602F}"/>
                </a:ext>
              </a:extLst>
            </p:cNvPr>
            <p:cNvPicPr>
              <a:picLocks noChangeAspect="1"/>
            </p:cNvPicPr>
            <p:nvPr/>
          </p:nvPicPr>
          <p:blipFill rotWithShape="1">
            <a:blip r:embed="rId23">
              <a:extLst>
                <a:ext uri="{28A0092B-C50C-407E-A947-70E740481C1C}">
                  <a14:useLocalDpi xmlns:a14="http://schemas.microsoft.com/office/drawing/2010/main" val="0"/>
                </a:ext>
              </a:extLst>
            </a:blip>
            <a:srcRect r="51838"/>
            <a:stretch/>
          </p:blipFill>
          <p:spPr>
            <a:xfrm rot="16200000" flipH="1" flipV="1">
              <a:off x="3226972" y="2019004"/>
              <a:ext cx="444923" cy="421583"/>
            </a:xfrm>
            <a:prstGeom prst="rect">
              <a:avLst/>
            </a:prstGeom>
          </p:spPr>
        </p:pic>
      </p:grpSp>
      <p:grpSp>
        <p:nvGrpSpPr>
          <p:cNvPr id="67" name="Group 66">
            <a:extLst>
              <a:ext uri="{FF2B5EF4-FFF2-40B4-BE49-F238E27FC236}">
                <a16:creationId xmlns:a16="http://schemas.microsoft.com/office/drawing/2014/main" id="{E07410B0-D270-87EA-88DC-1430495980F5}"/>
              </a:ext>
            </a:extLst>
          </p:cNvPr>
          <p:cNvGrpSpPr/>
          <p:nvPr/>
        </p:nvGrpSpPr>
        <p:grpSpPr>
          <a:xfrm>
            <a:off x="-65018" y="6886155"/>
            <a:ext cx="2211146" cy="468855"/>
            <a:chOff x="3257889" y="2007332"/>
            <a:chExt cx="2978937" cy="468855"/>
          </a:xfrm>
        </p:grpSpPr>
        <p:grpSp>
          <p:nvGrpSpPr>
            <p:cNvPr id="68" name="Group 67">
              <a:extLst>
                <a:ext uri="{FF2B5EF4-FFF2-40B4-BE49-F238E27FC236}">
                  <a16:creationId xmlns:a16="http://schemas.microsoft.com/office/drawing/2014/main" id="{4F8F924D-B299-D11E-69AA-829C02A587D3}"/>
                </a:ext>
              </a:extLst>
            </p:cNvPr>
            <p:cNvGrpSpPr/>
            <p:nvPr/>
          </p:nvGrpSpPr>
          <p:grpSpPr>
            <a:xfrm>
              <a:off x="3453709" y="2007332"/>
              <a:ext cx="2783117" cy="468855"/>
              <a:chOff x="3341400" y="1718776"/>
              <a:chExt cx="2783117" cy="468855"/>
            </a:xfrm>
          </p:grpSpPr>
          <p:sp>
            <p:nvSpPr>
              <p:cNvPr id="70" name="Freeform 37">
                <a:extLst>
                  <a:ext uri="{FF2B5EF4-FFF2-40B4-BE49-F238E27FC236}">
                    <a16:creationId xmlns:a16="http://schemas.microsoft.com/office/drawing/2014/main" id="{473A0913-8FFC-71DE-8BEF-50CBBAB22764}"/>
                  </a:ext>
                </a:extLst>
              </p:cNvPr>
              <p:cNvSpPr>
                <a:spLocks/>
              </p:cNvSpPr>
              <p:nvPr/>
            </p:nvSpPr>
            <p:spPr bwMode="auto">
              <a:xfrm>
                <a:off x="3341400" y="1718776"/>
                <a:ext cx="2523529" cy="468851"/>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 name="Picture 70">
                <a:extLst>
                  <a:ext uri="{FF2B5EF4-FFF2-40B4-BE49-F238E27FC236}">
                    <a16:creationId xmlns:a16="http://schemas.microsoft.com/office/drawing/2014/main" id="{CC49AD50-66D6-EECC-5340-C82449C9BCAE}"/>
                  </a:ext>
                </a:extLst>
              </p:cNvPr>
              <p:cNvPicPr>
                <a:picLocks noChangeAspect="1"/>
              </p:cNvPicPr>
              <p:nvPr/>
            </p:nvPicPr>
            <p:blipFill rotWithShape="1">
              <a:blip r:embed="rId23">
                <a:extLst>
                  <a:ext uri="{28A0092B-C50C-407E-A947-70E740481C1C}">
                    <a14:useLocalDpi xmlns:a14="http://schemas.microsoft.com/office/drawing/2010/main" val="0"/>
                  </a:ext>
                </a:extLst>
              </a:blip>
              <a:srcRect r="51838"/>
              <a:stretch/>
            </p:blipFill>
            <p:spPr>
              <a:xfrm rot="5400000" flipV="1">
                <a:off x="4245059" y="1742412"/>
                <a:ext cx="468854" cy="421583"/>
              </a:xfrm>
              <a:prstGeom prst="rect">
                <a:avLst/>
              </a:prstGeom>
            </p:spPr>
          </p:pic>
          <p:sp>
            <p:nvSpPr>
              <p:cNvPr id="72" name="Freeform 40">
                <a:extLst>
                  <a:ext uri="{FF2B5EF4-FFF2-40B4-BE49-F238E27FC236}">
                    <a16:creationId xmlns:a16="http://schemas.microsoft.com/office/drawing/2014/main" id="{B39DBA83-E2FA-4BD1-DBA0-EEB0B1C7CF7D}"/>
                  </a:ext>
                </a:extLst>
              </p:cNvPr>
              <p:cNvSpPr>
                <a:spLocks/>
              </p:cNvSpPr>
              <p:nvPr/>
            </p:nvSpPr>
            <p:spPr bwMode="auto">
              <a:xfrm>
                <a:off x="3500336" y="1731459"/>
                <a:ext cx="734513" cy="426184"/>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7DBA"/>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500"/>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9C9A95C6-CE0E-D089-F379-342A6185884D}"/>
                  </a:ext>
                </a:extLst>
              </p:cNvPr>
              <p:cNvSpPr/>
              <p:nvPr/>
            </p:nvSpPr>
            <p:spPr>
              <a:xfrm>
                <a:off x="4219898" y="1794656"/>
                <a:ext cx="190461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GDPR forecast</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pic>
          <p:nvPicPr>
            <p:cNvPr id="69" name="Picture 68">
              <a:extLst>
                <a:ext uri="{FF2B5EF4-FFF2-40B4-BE49-F238E27FC236}">
                  <a16:creationId xmlns:a16="http://schemas.microsoft.com/office/drawing/2014/main" id="{0E863157-2DB3-B5A5-9B45-B410731643F2}"/>
                </a:ext>
              </a:extLst>
            </p:cNvPr>
            <p:cNvPicPr>
              <a:picLocks noChangeAspect="1"/>
            </p:cNvPicPr>
            <p:nvPr/>
          </p:nvPicPr>
          <p:blipFill rotWithShape="1">
            <a:blip r:embed="rId23">
              <a:extLst>
                <a:ext uri="{28A0092B-C50C-407E-A947-70E740481C1C}">
                  <a14:useLocalDpi xmlns:a14="http://schemas.microsoft.com/office/drawing/2010/main" val="0"/>
                </a:ext>
              </a:extLst>
            </a:blip>
            <a:srcRect r="51838"/>
            <a:stretch/>
          </p:blipFill>
          <p:spPr>
            <a:xfrm rot="16200000" flipH="1" flipV="1">
              <a:off x="3225955" y="2039440"/>
              <a:ext cx="468680" cy="404812"/>
            </a:xfrm>
            <a:prstGeom prst="rect">
              <a:avLst/>
            </a:prstGeom>
          </p:spPr>
        </p:pic>
      </p:grpSp>
      <p:sp>
        <p:nvSpPr>
          <p:cNvPr id="75" name="TextBox 74">
            <a:extLst>
              <a:ext uri="{FF2B5EF4-FFF2-40B4-BE49-F238E27FC236}">
                <a16:creationId xmlns:a16="http://schemas.microsoft.com/office/drawing/2014/main" id="{2380B434-F399-73A7-41A4-E4EA7F08F69D}"/>
              </a:ext>
            </a:extLst>
          </p:cNvPr>
          <p:cNvSpPr txBox="1"/>
          <p:nvPr/>
        </p:nvSpPr>
        <p:spPr>
          <a:xfrm>
            <a:off x="-13168" y="8979966"/>
            <a:ext cx="661973" cy="7617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R53.6 million</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6" name="TextBox 75">
            <a:extLst>
              <a:ext uri="{FF2B5EF4-FFF2-40B4-BE49-F238E27FC236}">
                <a16:creationId xmlns:a16="http://schemas.microsoft.com/office/drawing/2014/main" id="{7DE7625A-063D-91A2-CEB2-B47097447D1D}"/>
              </a:ext>
            </a:extLst>
          </p:cNvPr>
          <p:cNvSpPr txBox="1"/>
          <p:nvPr/>
        </p:nvSpPr>
        <p:spPr>
          <a:xfrm>
            <a:off x="1105394" y="8979966"/>
            <a:ext cx="661973"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R1.1 b</a:t>
            </a:r>
            <a:r>
              <a:rPr kumimoji="0" lang="en-ZA"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illion</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8" name="TextBox 77">
            <a:extLst>
              <a:ext uri="{FF2B5EF4-FFF2-40B4-BE49-F238E27FC236}">
                <a16:creationId xmlns:a16="http://schemas.microsoft.com/office/drawing/2014/main" id="{355AF47E-48C1-8A98-1FF4-A326FF4439A1}"/>
              </a:ext>
            </a:extLst>
          </p:cNvPr>
          <p:cNvSpPr txBox="1"/>
          <p:nvPr/>
        </p:nvSpPr>
        <p:spPr>
          <a:xfrm>
            <a:off x="3248699" y="8917456"/>
            <a:ext cx="172104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Top imported products</a:t>
            </a: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5" name="Arrow: Striped Right 94">
            <a:extLst>
              <a:ext uri="{FF2B5EF4-FFF2-40B4-BE49-F238E27FC236}">
                <a16:creationId xmlns:a16="http://schemas.microsoft.com/office/drawing/2014/main" id="{74A85897-914E-F006-C541-76BDFCCC40AD}"/>
              </a:ext>
            </a:extLst>
          </p:cNvPr>
          <p:cNvSpPr/>
          <p:nvPr/>
        </p:nvSpPr>
        <p:spPr>
          <a:xfrm>
            <a:off x="115309" y="9164414"/>
            <a:ext cx="469151" cy="177910"/>
          </a:xfrm>
          <a:prstGeom prst="striped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Arrow: Striped Right 95">
            <a:extLst>
              <a:ext uri="{FF2B5EF4-FFF2-40B4-BE49-F238E27FC236}">
                <a16:creationId xmlns:a16="http://schemas.microsoft.com/office/drawing/2014/main" id="{D2184205-E3AF-0FB9-980E-B18671B4BD1B}"/>
              </a:ext>
            </a:extLst>
          </p:cNvPr>
          <p:cNvSpPr/>
          <p:nvPr/>
        </p:nvSpPr>
        <p:spPr>
          <a:xfrm>
            <a:off x="1233186" y="9144927"/>
            <a:ext cx="469151" cy="177910"/>
          </a:xfrm>
          <a:prstGeom prst="striped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Freeform 37">
            <a:extLst>
              <a:ext uri="{FF2B5EF4-FFF2-40B4-BE49-F238E27FC236}">
                <a16:creationId xmlns:a16="http://schemas.microsoft.com/office/drawing/2014/main" id="{959DE9D2-CB1F-41C9-69E0-33FC87E722F1}"/>
              </a:ext>
            </a:extLst>
          </p:cNvPr>
          <p:cNvSpPr>
            <a:spLocks/>
          </p:cNvSpPr>
          <p:nvPr/>
        </p:nvSpPr>
        <p:spPr bwMode="auto">
          <a:xfrm>
            <a:off x="37245" y="8338467"/>
            <a:ext cx="2612965" cy="512751"/>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TextBox 97">
            <a:extLst>
              <a:ext uri="{FF2B5EF4-FFF2-40B4-BE49-F238E27FC236}">
                <a16:creationId xmlns:a16="http://schemas.microsoft.com/office/drawing/2014/main" id="{2D8E6568-3F4B-85CA-4C67-F1CCD41FBA41}"/>
              </a:ext>
            </a:extLst>
          </p:cNvPr>
          <p:cNvSpPr txBox="1"/>
          <p:nvPr/>
        </p:nvSpPr>
        <p:spPr>
          <a:xfrm>
            <a:off x="968125" y="8380658"/>
            <a:ext cx="1613376" cy="461665"/>
          </a:xfrm>
          <a:prstGeom prst="rect">
            <a:avLst/>
          </a:prstGeom>
          <a:solidFill>
            <a:srgbClr val="007DB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International Trade, 2023</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pic>
        <p:nvPicPr>
          <p:cNvPr id="58" name="Graphic 57" descr="Signal with solid fill">
            <a:extLst>
              <a:ext uri="{FF2B5EF4-FFF2-40B4-BE49-F238E27FC236}">
                <a16:creationId xmlns:a16="http://schemas.microsoft.com/office/drawing/2014/main" id="{4174F1C5-EEE2-42D8-67DB-F4E4EFBAC5F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16814" y="3886981"/>
            <a:ext cx="523896" cy="543668"/>
          </a:xfrm>
          <a:prstGeom prst="rect">
            <a:avLst/>
          </a:prstGeom>
        </p:spPr>
      </p:pic>
      <p:pic>
        <p:nvPicPr>
          <p:cNvPr id="101" name="Graphic 100" descr="Coins with solid fill">
            <a:extLst>
              <a:ext uri="{FF2B5EF4-FFF2-40B4-BE49-F238E27FC236}">
                <a16:creationId xmlns:a16="http://schemas.microsoft.com/office/drawing/2014/main" id="{0CE19C19-FF68-A041-6B3E-DD49FE2E543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1762" y="715185"/>
            <a:ext cx="360501" cy="410145"/>
          </a:xfrm>
          <a:prstGeom prst="rect">
            <a:avLst/>
          </a:prstGeom>
        </p:spPr>
      </p:pic>
      <p:pic>
        <p:nvPicPr>
          <p:cNvPr id="103" name="Graphic 102" descr="Binoculars with solid fill">
            <a:extLst>
              <a:ext uri="{FF2B5EF4-FFF2-40B4-BE49-F238E27FC236}">
                <a16:creationId xmlns:a16="http://schemas.microsoft.com/office/drawing/2014/main" id="{0CE7AA5F-A7A1-D50B-9209-316E183D93E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09043" y="6945055"/>
            <a:ext cx="264513" cy="264513"/>
          </a:xfrm>
          <a:prstGeom prst="rect">
            <a:avLst/>
          </a:prstGeom>
        </p:spPr>
      </p:pic>
      <p:pic>
        <p:nvPicPr>
          <p:cNvPr id="105" name="Graphic 104" descr="Signal with solid fill">
            <a:extLst>
              <a:ext uri="{FF2B5EF4-FFF2-40B4-BE49-F238E27FC236}">
                <a16:creationId xmlns:a16="http://schemas.microsoft.com/office/drawing/2014/main" id="{A41BE4FD-0A6E-BD74-63FA-0D10CAB54A2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flipH="1">
            <a:off x="245797" y="7030888"/>
            <a:ext cx="500603" cy="380602"/>
          </a:xfrm>
          <a:prstGeom prst="rect">
            <a:avLst/>
          </a:prstGeom>
        </p:spPr>
      </p:pic>
      <p:sp>
        <p:nvSpPr>
          <p:cNvPr id="108" name="Freeform 40">
            <a:extLst>
              <a:ext uri="{FF2B5EF4-FFF2-40B4-BE49-F238E27FC236}">
                <a16:creationId xmlns:a16="http://schemas.microsoft.com/office/drawing/2014/main" id="{B918DEA8-5A1A-F182-0E2B-569D12F456C2}"/>
              </a:ext>
            </a:extLst>
          </p:cNvPr>
          <p:cNvSpPr>
            <a:spLocks/>
          </p:cNvSpPr>
          <p:nvPr/>
        </p:nvSpPr>
        <p:spPr bwMode="auto">
          <a:xfrm>
            <a:off x="163605" y="8380658"/>
            <a:ext cx="677619" cy="469980"/>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7DBA"/>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500"/>
              </a:solidFill>
              <a:effectLst/>
              <a:uLnTx/>
              <a:uFillTx/>
              <a:latin typeface="Calibri" panose="020F0502020204030204"/>
              <a:ea typeface="+mn-ea"/>
              <a:cs typeface="+mn-cs"/>
            </a:endParaRPr>
          </a:p>
        </p:txBody>
      </p:sp>
      <p:pic>
        <p:nvPicPr>
          <p:cNvPr id="107" name="Graphic 106" descr="World with solid fill">
            <a:extLst>
              <a:ext uri="{FF2B5EF4-FFF2-40B4-BE49-F238E27FC236}">
                <a16:creationId xmlns:a16="http://schemas.microsoft.com/office/drawing/2014/main" id="{A446429F-16C6-D3EA-A6AC-2A43CDEC446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74562" y="8343356"/>
            <a:ext cx="636539" cy="561875"/>
          </a:xfrm>
          <a:prstGeom prst="rect">
            <a:avLst/>
          </a:prstGeom>
        </p:spPr>
      </p:pic>
      <p:sp>
        <p:nvSpPr>
          <p:cNvPr id="109" name="Arrow: Right 108">
            <a:extLst>
              <a:ext uri="{FF2B5EF4-FFF2-40B4-BE49-F238E27FC236}">
                <a16:creationId xmlns:a16="http://schemas.microsoft.com/office/drawing/2014/main" id="{5FE89AF1-B6E6-2C9D-BE1A-A5032BF10E4E}"/>
              </a:ext>
            </a:extLst>
          </p:cNvPr>
          <p:cNvSpPr/>
          <p:nvPr/>
        </p:nvSpPr>
        <p:spPr>
          <a:xfrm>
            <a:off x="18463" y="8580548"/>
            <a:ext cx="259902" cy="146285"/>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Arrow: Right 109">
            <a:extLst>
              <a:ext uri="{FF2B5EF4-FFF2-40B4-BE49-F238E27FC236}">
                <a16:creationId xmlns:a16="http://schemas.microsoft.com/office/drawing/2014/main" id="{774C9827-6A0D-F62F-3676-1354EAE94071}"/>
              </a:ext>
            </a:extLst>
          </p:cNvPr>
          <p:cNvSpPr/>
          <p:nvPr/>
        </p:nvSpPr>
        <p:spPr>
          <a:xfrm rot="10800000">
            <a:off x="696418" y="8580547"/>
            <a:ext cx="259902" cy="146285"/>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1" name="Chart 110">
            <a:extLst>
              <a:ext uri="{FF2B5EF4-FFF2-40B4-BE49-F238E27FC236}">
                <a16:creationId xmlns:a16="http://schemas.microsoft.com/office/drawing/2014/main" id="{602CB6A0-C415-B8F2-F76C-F73F939F6174}"/>
              </a:ext>
            </a:extLst>
          </p:cNvPr>
          <p:cNvGraphicFramePr/>
          <p:nvPr/>
        </p:nvGraphicFramePr>
        <p:xfrm>
          <a:off x="4566629" y="8827044"/>
          <a:ext cx="2244076" cy="1094779"/>
        </p:xfrm>
        <a:graphic>
          <a:graphicData uri="http://schemas.openxmlformats.org/drawingml/2006/chart">
            <c:chart xmlns:c="http://schemas.openxmlformats.org/drawingml/2006/chart" xmlns:r="http://schemas.openxmlformats.org/officeDocument/2006/relationships" r:id="rId30"/>
          </a:graphicData>
        </a:graphic>
      </p:graphicFrame>
      <p:sp>
        <p:nvSpPr>
          <p:cNvPr id="116" name="TextBox 115">
            <a:extLst>
              <a:ext uri="{FF2B5EF4-FFF2-40B4-BE49-F238E27FC236}">
                <a16:creationId xmlns:a16="http://schemas.microsoft.com/office/drawing/2014/main" id="{FD3D5E5E-C25F-6333-E59D-1BBFDF3FE80F}"/>
              </a:ext>
            </a:extLst>
          </p:cNvPr>
          <p:cNvSpPr txBox="1"/>
          <p:nvPr/>
        </p:nvSpPr>
        <p:spPr>
          <a:xfrm>
            <a:off x="1764998" y="8904790"/>
            <a:ext cx="172104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Top exported products</a:t>
            </a: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7" name="Freeform 37">
            <a:extLst>
              <a:ext uri="{FF2B5EF4-FFF2-40B4-BE49-F238E27FC236}">
                <a16:creationId xmlns:a16="http://schemas.microsoft.com/office/drawing/2014/main" id="{00FDDB4C-251F-3467-E21A-327D4AFA5ABB}"/>
              </a:ext>
            </a:extLst>
          </p:cNvPr>
          <p:cNvSpPr>
            <a:spLocks/>
          </p:cNvSpPr>
          <p:nvPr/>
        </p:nvSpPr>
        <p:spPr bwMode="auto">
          <a:xfrm>
            <a:off x="3556741" y="648645"/>
            <a:ext cx="2359444" cy="468851"/>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8F250436-3FBA-5E83-F647-25E08F5B7530}"/>
              </a:ext>
            </a:extLst>
          </p:cNvPr>
          <p:cNvSpPr/>
          <p:nvPr/>
        </p:nvSpPr>
        <p:spPr>
          <a:xfrm>
            <a:off x="3681441" y="676647"/>
            <a:ext cx="2110043"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Sectoral contribution to GDPR 2023</a:t>
            </a:r>
            <a:endPar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125" name="Freeform 37">
            <a:extLst>
              <a:ext uri="{FF2B5EF4-FFF2-40B4-BE49-F238E27FC236}">
                <a16:creationId xmlns:a16="http://schemas.microsoft.com/office/drawing/2014/main" id="{823EE279-D2F5-6E54-0FE9-B6A923452808}"/>
              </a:ext>
            </a:extLst>
          </p:cNvPr>
          <p:cNvSpPr>
            <a:spLocks/>
          </p:cNvSpPr>
          <p:nvPr/>
        </p:nvSpPr>
        <p:spPr bwMode="auto">
          <a:xfrm>
            <a:off x="4660785" y="8451117"/>
            <a:ext cx="2168297" cy="405144"/>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Freeform 40">
            <a:extLst>
              <a:ext uri="{FF2B5EF4-FFF2-40B4-BE49-F238E27FC236}">
                <a16:creationId xmlns:a16="http://schemas.microsoft.com/office/drawing/2014/main" id="{CC9BEF17-D26D-0948-8FE9-6A77500C95B9}"/>
              </a:ext>
            </a:extLst>
          </p:cNvPr>
          <p:cNvSpPr>
            <a:spLocks/>
          </p:cNvSpPr>
          <p:nvPr/>
        </p:nvSpPr>
        <p:spPr bwMode="auto">
          <a:xfrm>
            <a:off x="4737192" y="8526632"/>
            <a:ext cx="593252" cy="184069"/>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7DBA"/>
          </a:solidFill>
          <a:ln w="9525">
            <a:noFill/>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500"/>
              </a:solidFill>
              <a:effectLst/>
              <a:uLnTx/>
              <a:uFillTx/>
              <a:latin typeface="Calibri" panose="020F0502020204030204"/>
              <a:ea typeface="+mn-ea"/>
              <a:cs typeface="+mn-cs"/>
            </a:endParaRPr>
          </a:p>
        </p:txBody>
      </p:sp>
      <p:sp>
        <p:nvSpPr>
          <p:cNvPr id="127" name="TextBox 97">
            <a:extLst>
              <a:ext uri="{FF2B5EF4-FFF2-40B4-BE49-F238E27FC236}">
                <a16:creationId xmlns:a16="http://schemas.microsoft.com/office/drawing/2014/main" id="{7A7FA33D-C396-528E-776D-8C357921735B}"/>
              </a:ext>
            </a:extLst>
          </p:cNvPr>
          <p:cNvSpPr txBox="1"/>
          <p:nvPr/>
        </p:nvSpPr>
        <p:spPr>
          <a:xfrm>
            <a:off x="5282758" y="8431129"/>
            <a:ext cx="1440113"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Tourism spend   per cent of GDP</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pic>
        <p:nvPicPr>
          <p:cNvPr id="113" name="Graphic 112" descr="Money with solid fill">
            <a:extLst>
              <a:ext uri="{FF2B5EF4-FFF2-40B4-BE49-F238E27FC236}">
                <a16:creationId xmlns:a16="http://schemas.microsoft.com/office/drawing/2014/main" id="{D98251B3-A41B-2E0F-25C9-271DC72E02E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4758759" y="8423293"/>
            <a:ext cx="532934" cy="460792"/>
          </a:xfrm>
          <a:prstGeom prst="rect">
            <a:avLst/>
          </a:prstGeom>
        </p:spPr>
      </p:pic>
      <p:sp>
        <p:nvSpPr>
          <p:cNvPr id="7" name="Rectangle: Top Corners Rounded 6">
            <a:extLst>
              <a:ext uri="{FF2B5EF4-FFF2-40B4-BE49-F238E27FC236}">
                <a16:creationId xmlns:a16="http://schemas.microsoft.com/office/drawing/2014/main" id="{03348438-073D-8F2E-6D08-2E17833D9093}"/>
              </a:ext>
            </a:extLst>
          </p:cNvPr>
          <p:cNvSpPr/>
          <p:nvPr/>
        </p:nvSpPr>
        <p:spPr>
          <a:xfrm rot="16200000">
            <a:off x="3200400" y="-3230808"/>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F6ED538-DFE8-EE38-0DCC-245DAF7741FD}"/>
              </a:ext>
            </a:extLst>
          </p:cNvPr>
          <p:cNvSpPr/>
          <p:nvPr/>
        </p:nvSpPr>
        <p:spPr>
          <a:xfrm>
            <a:off x="91440" y="424595"/>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9D884C0-9695-CCFA-F11E-84E7282FB306}"/>
              </a:ext>
            </a:extLst>
          </p:cNvPr>
          <p:cNvSpPr txBox="1"/>
          <p:nvPr/>
        </p:nvSpPr>
        <p:spPr>
          <a:xfrm>
            <a:off x="26111" y="-43763"/>
            <a:ext cx="4392672" cy="457200"/>
          </a:xfrm>
          <a:prstGeom prst="rect">
            <a:avLst/>
          </a:prstGeom>
          <a:noFill/>
          <a:ln>
            <a:noFill/>
          </a:ln>
        </p:spPr>
        <p:txBody>
          <a:bodyPr wrap="square" lIns="81000" tIns="0" rIns="81000" bIns="0" rtlCol="0" anchor="ctr">
            <a:no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ea typeface="+mn-ea"/>
                <a:cs typeface="+mn-cs"/>
              </a:rPr>
              <a:t>GDPR PERFORMANCE</a:t>
            </a:r>
            <a:endParaRPr kumimoji="0" lang="en-US" sz="2000" b="0" i="0" u="none" strike="noStrike" kern="1200" cap="none" spc="0" normalizeH="0" baseline="0" noProof="1">
              <a:ln>
                <a:noFill/>
              </a:ln>
              <a:solidFill>
                <a:prstClr val="white"/>
              </a:solidFill>
              <a:effectLst/>
              <a:uLnTx/>
              <a:uFillTx/>
              <a:latin typeface="Calibri Light" panose="020F0302020204030204"/>
              <a:ea typeface="+mn-ea"/>
              <a:cs typeface="+mn-cs"/>
            </a:endParaRPr>
          </a:p>
        </p:txBody>
      </p:sp>
      <p:sp>
        <p:nvSpPr>
          <p:cNvPr id="14" name="Freeform 20129">
            <a:extLst>
              <a:ext uri="{FF2B5EF4-FFF2-40B4-BE49-F238E27FC236}">
                <a16:creationId xmlns:a16="http://schemas.microsoft.com/office/drawing/2014/main" id="{B53797E6-0B56-1D52-CEA0-4835CFE555CA}"/>
              </a:ext>
            </a:extLst>
          </p:cNvPr>
          <p:cNvSpPr>
            <a:spLocks/>
          </p:cNvSpPr>
          <p:nvPr/>
        </p:nvSpPr>
        <p:spPr bwMode="auto">
          <a:xfrm>
            <a:off x="647121" y="8976994"/>
            <a:ext cx="528771" cy="670501"/>
          </a:xfrm>
          <a:custGeom>
            <a:avLst/>
            <a:gdLst>
              <a:gd name="T0" fmla="*/ 926 w 956"/>
              <a:gd name="T1" fmla="*/ 502 h 1003"/>
              <a:gd name="T2" fmla="*/ 885 w 956"/>
              <a:gd name="T3" fmla="*/ 462 h 1003"/>
              <a:gd name="T4" fmla="*/ 785 w 956"/>
              <a:gd name="T5" fmla="*/ 403 h 1003"/>
              <a:gd name="T6" fmla="*/ 751 w 956"/>
              <a:gd name="T7" fmla="*/ 322 h 1003"/>
              <a:gd name="T8" fmla="*/ 735 w 956"/>
              <a:gd name="T9" fmla="*/ 254 h 1003"/>
              <a:gd name="T10" fmla="*/ 714 w 956"/>
              <a:gd name="T11" fmla="*/ 166 h 1003"/>
              <a:gd name="T12" fmla="*/ 758 w 956"/>
              <a:gd name="T13" fmla="*/ 152 h 1003"/>
              <a:gd name="T14" fmla="*/ 784 w 956"/>
              <a:gd name="T15" fmla="*/ 98 h 1003"/>
              <a:gd name="T16" fmla="*/ 831 w 956"/>
              <a:gd name="T17" fmla="*/ 86 h 1003"/>
              <a:gd name="T18" fmla="*/ 803 w 956"/>
              <a:gd name="T19" fmla="*/ 28 h 1003"/>
              <a:gd name="T20" fmla="*/ 776 w 956"/>
              <a:gd name="T21" fmla="*/ 2 h 1003"/>
              <a:gd name="T22" fmla="*/ 721 w 956"/>
              <a:gd name="T23" fmla="*/ 48 h 1003"/>
              <a:gd name="T24" fmla="*/ 683 w 956"/>
              <a:gd name="T25" fmla="*/ 69 h 1003"/>
              <a:gd name="T26" fmla="*/ 606 w 956"/>
              <a:gd name="T27" fmla="*/ 136 h 1003"/>
              <a:gd name="T28" fmla="*/ 530 w 956"/>
              <a:gd name="T29" fmla="*/ 126 h 1003"/>
              <a:gd name="T30" fmla="*/ 490 w 956"/>
              <a:gd name="T31" fmla="*/ 159 h 1003"/>
              <a:gd name="T32" fmla="*/ 448 w 956"/>
              <a:gd name="T33" fmla="*/ 165 h 1003"/>
              <a:gd name="T34" fmla="*/ 425 w 956"/>
              <a:gd name="T35" fmla="*/ 188 h 1003"/>
              <a:gd name="T36" fmla="*/ 393 w 956"/>
              <a:gd name="T37" fmla="*/ 225 h 1003"/>
              <a:gd name="T38" fmla="*/ 383 w 956"/>
              <a:gd name="T39" fmla="*/ 304 h 1003"/>
              <a:gd name="T40" fmla="*/ 309 w 956"/>
              <a:gd name="T41" fmla="*/ 297 h 1003"/>
              <a:gd name="T42" fmla="*/ 283 w 956"/>
              <a:gd name="T43" fmla="*/ 283 h 1003"/>
              <a:gd name="T44" fmla="*/ 211 w 956"/>
              <a:gd name="T45" fmla="*/ 270 h 1003"/>
              <a:gd name="T46" fmla="*/ 58 w 956"/>
              <a:gd name="T47" fmla="*/ 281 h 1003"/>
              <a:gd name="T48" fmla="*/ 81 w 956"/>
              <a:gd name="T49" fmla="*/ 394 h 1003"/>
              <a:gd name="T50" fmla="*/ 79 w 956"/>
              <a:gd name="T51" fmla="*/ 634 h 1003"/>
              <a:gd name="T52" fmla="*/ 13 w 956"/>
              <a:gd name="T53" fmla="*/ 661 h 1003"/>
              <a:gd name="T54" fmla="*/ 10 w 956"/>
              <a:gd name="T55" fmla="*/ 696 h 1003"/>
              <a:gd name="T56" fmla="*/ 13 w 956"/>
              <a:gd name="T57" fmla="*/ 755 h 1003"/>
              <a:gd name="T58" fmla="*/ 43 w 956"/>
              <a:gd name="T59" fmla="*/ 881 h 1003"/>
              <a:gd name="T60" fmla="*/ 59 w 956"/>
              <a:gd name="T61" fmla="*/ 938 h 1003"/>
              <a:gd name="T62" fmla="*/ 109 w 956"/>
              <a:gd name="T63" fmla="*/ 945 h 1003"/>
              <a:gd name="T64" fmla="*/ 163 w 956"/>
              <a:gd name="T65" fmla="*/ 961 h 1003"/>
              <a:gd name="T66" fmla="*/ 227 w 956"/>
              <a:gd name="T67" fmla="*/ 980 h 1003"/>
              <a:gd name="T68" fmla="*/ 242 w 956"/>
              <a:gd name="T69" fmla="*/ 943 h 1003"/>
              <a:gd name="T70" fmla="*/ 320 w 956"/>
              <a:gd name="T71" fmla="*/ 861 h 1003"/>
              <a:gd name="T72" fmla="*/ 390 w 956"/>
              <a:gd name="T73" fmla="*/ 812 h 1003"/>
              <a:gd name="T74" fmla="*/ 528 w 956"/>
              <a:gd name="T75" fmla="*/ 814 h 1003"/>
              <a:gd name="T76" fmla="*/ 630 w 956"/>
              <a:gd name="T77" fmla="*/ 777 h 1003"/>
              <a:gd name="T78" fmla="*/ 687 w 956"/>
              <a:gd name="T79" fmla="*/ 698 h 1003"/>
              <a:gd name="T80" fmla="*/ 780 w 956"/>
              <a:gd name="T81" fmla="*/ 678 h 1003"/>
              <a:gd name="T82" fmla="*/ 842 w 956"/>
              <a:gd name="T83" fmla="*/ 678 h 1003"/>
              <a:gd name="T84" fmla="*/ 874 w 956"/>
              <a:gd name="T85" fmla="*/ 587 h 1003"/>
              <a:gd name="T86" fmla="*/ 948 w 956"/>
              <a:gd name="T87" fmla="*/ 55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6" h="1003">
                <a:moveTo>
                  <a:pt x="956" y="525"/>
                </a:moveTo>
                <a:cubicBezTo>
                  <a:pt x="950" y="523"/>
                  <a:pt x="944" y="518"/>
                  <a:pt x="942" y="514"/>
                </a:cubicBezTo>
                <a:cubicBezTo>
                  <a:pt x="939" y="509"/>
                  <a:pt x="933" y="504"/>
                  <a:pt x="926" y="502"/>
                </a:cubicBezTo>
                <a:cubicBezTo>
                  <a:pt x="918" y="499"/>
                  <a:pt x="906" y="503"/>
                  <a:pt x="905" y="499"/>
                </a:cubicBezTo>
                <a:cubicBezTo>
                  <a:pt x="904" y="496"/>
                  <a:pt x="898" y="482"/>
                  <a:pt x="897" y="479"/>
                </a:cubicBezTo>
                <a:cubicBezTo>
                  <a:pt x="896" y="475"/>
                  <a:pt x="890" y="468"/>
                  <a:pt x="885" y="462"/>
                </a:cubicBezTo>
                <a:cubicBezTo>
                  <a:pt x="880" y="456"/>
                  <a:pt x="865" y="433"/>
                  <a:pt x="858" y="430"/>
                </a:cubicBezTo>
                <a:cubicBezTo>
                  <a:pt x="851" y="428"/>
                  <a:pt x="828" y="429"/>
                  <a:pt x="822" y="423"/>
                </a:cubicBezTo>
                <a:cubicBezTo>
                  <a:pt x="815" y="418"/>
                  <a:pt x="789" y="414"/>
                  <a:pt x="785" y="403"/>
                </a:cubicBezTo>
                <a:cubicBezTo>
                  <a:pt x="781" y="392"/>
                  <a:pt x="785" y="383"/>
                  <a:pt x="785" y="368"/>
                </a:cubicBezTo>
                <a:cubicBezTo>
                  <a:pt x="785" y="352"/>
                  <a:pt x="787" y="343"/>
                  <a:pt x="781" y="339"/>
                </a:cubicBezTo>
                <a:cubicBezTo>
                  <a:pt x="775" y="335"/>
                  <a:pt x="753" y="329"/>
                  <a:pt x="751" y="322"/>
                </a:cubicBezTo>
                <a:cubicBezTo>
                  <a:pt x="748" y="315"/>
                  <a:pt x="749" y="306"/>
                  <a:pt x="746" y="294"/>
                </a:cubicBezTo>
                <a:cubicBezTo>
                  <a:pt x="743" y="283"/>
                  <a:pt x="734" y="284"/>
                  <a:pt x="733" y="274"/>
                </a:cubicBezTo>
                <a:cubicBezTo>
                  <a:pt x="732" y="265"/>
                  <a:pt x="739" y="267"/>
                  <a:pt x="735" y="254"/>
                </a:cubicBezTo>
                <a:cubicBezTo>
                  <a:pt x="730" y="240"/>
                  <a:pt x="716" y="237"/>
                  <a:pt x="719" y="220"/>
                </a:cubicBezTo>
                <a:cubicBezTo>
                  <a:pt x="722" y="203"/>
                  <a:pt x="716" y="208"/>
                  <a:pt x="716" y="196"/>
                </a:cubicBezTo>
                <a:cubicBezTo>
                  <a:pt x="716" y="184"/>
                  <a:pt x="715" y="173"/>
                  <a:pt x="714" y="166"/>
                </a:cubicBezTo>
                <a:cubicBezTo>
                  <a:pt x="714" y="159"/>
                  <a:pt x="705" y="148"/>
                  <a:pt x="713" y="151"/>
                </a:cubicBezTo>
                <a:cubicBezTo>
                  <a:pt x="720" y="154"/>
                  <a:pt x="735" y="168"/>
                  <a:pt x="741" y="167"/>
                </a:cubicBezTo>
                <a:cubicBezTo>
                  <a:pt x="747" y="167"/>
                  <a:pt x="749" y="160"/>
                  <a:pt x="758" y="152"/>
                </a:cubicBezTo>
                <a:cubicBezTo>
                  <a:pt x="766" y="143"/>
                  <a:pt x="772" y="132"/>
                  <a:pt x="771" y="129"/>
                </a:cubicBezTo>
                <a:cubicBezTo>
                  <a:pt x="770" y="126"/>
                  <a:pt x="768" y="124"/>
                  <a:pt x="769" y="120"/>
                </a:cubicBezTo>
                <a:cubicBezTo>
                  <a:pt x="770" y="115"/>
                  <a:pt x="775" y="103"/>
                  <a:pt x="784" y="98"/>
                </a:cubicBezTo>
                <a:cubicBezTo>
                  <a:pt x="792" y="94"/>
                  <a:pt x="790" y="92"/>
                  <a:pt x="794" y="91"/>
                </a:cubicBezTo>
                <a:cubicBezTo>
                  <a:pt x="799" y="89"/>
                  <a:pt x="810" y="85"/>
                  <a:pt x="815" y="86"/>
                </a:cubicBezTo>
                <a:cubicBezTo>
                  <a:pt x="820" y="87"/>
                  <a:pt x="833" y="88"/>
                  <a:pt x="831" y="86"/>
                </a:cubicBezTo>
                <a:cubicBezTo>
                  <a:pt x="828" y="83"/>
                  <a:pt x="827" y="73"/>
                  <a:pt x="827" y="58"/>
                </a:cubicBezTo>
                <a:cubicBezTo>
                  <a:pt x="827" y="43"/>
                  <a:pt x="825" y="32"/>
                  <a:pt x="821" y="29"/>
                </a:cubicBezTo>
                <a:cubicBezTo>
                  <a:pt x="817" y="27"/>
                  <a:pt x="803" y="28"/>
                  <a:pt x="803" y="28"/>
                </a:cubicBezTo>
                <a:cubicBezTo>
                  <a:pt x="803" y="28"/>
                  <a:pt x="780" y="30"/>
                  <a:pt x="774" y="30"/>
                </a:cubicBezTo>
                <a:cubicBezTo>
                  <a:pt x="768" y="31"/>
                  <a:pt x="767" y="28"/>
                  <a:pt x="772" y="21"/>
                </a:cubicBezTo>
                <a:cubicBezTo>
                  <a:pt x="776" y="13"/>
                  <a:pt x="781" y="5"/>
                  <a:pt x="776" y="2"/>
                </a:cubicBezTo>
                <a:cubicBezTo>
                  <a:pt x="771" y="0"/>
                  <a:pt x="758" y="4"/>
                  <a:pt x="752" y="7"/>
                </a:cubicBezTo>
                <a:cubicBezTo>
                  <a:pt x="746" y="9"/>
                  <a:pt x="730" y="18"/>
                  <a:pt x="729" y="26"/>
                </a:cubicBezTo>
                <a:cubicBezTo>
                  <a:pt x="727" y="35"/>
                  <a:pt x="725" y="45"/>
                  <a:pt x="721" y="48"/>
                </a:cubicBezTo>
                <a:cubicBezTo>
                  <a:pt x="717" y="52"/>
                  <a:pt x="708" y="48"/>
                  <a:pt x="703" y="48"/>
                </a:cubicBezTo>
                <a:cubicBezTo>
                  <a:pt x="699" y="47"/>
                  <a:pt x="689" y="49"/>
                  <a:pt x="688" y="52"/>
                </a:cubicBezTo>
                <a:cubicBezTo>
                  <a:pt x="686" y="54"/>
                  <a:pt x="684" y="63"/>
                  <a:pt x="683" y="69"/>
                </a:cubicBezTo>
                <a:cubicBezTo>
                  <a:pt x="682" y="76"/>
                  <a:pt x="670" y="94"/>
                  <a:pt x="659" y="97"/>
                </a:cubicBezTo>
                <a:cubicBezTo>
                  <a:pt x="648" y="101"/>
                  <a:pt x="643" y="113"/>
                  <a:pt x="632" y="119"/>
                </a:cubicBezTo>
                <a:cubicBezTo>
                  <a:pt x="620" y="125"/>
                  <a:pt x="609" y="136"/>
                  <a:pt x="606" y="136"/>
                </a:cubicBezTo>
                <a:cubicBezTo>
                  <a:pt x="602" y="137"/>
                  <a:pt x="584" y="139"/>
                  <a:pt x="575" y="139"/>
                </a:cubicBezTo>
                <a:cubicBezTo>
                  <a:pt x="565" y="139"/>
                  <a:pt x="558" y="138"/>
                  <a:pt x="554" y="133"/>
                </a:cubicBezTo>
                <a:cubicBezTo>
                  <a:pt x="550" y="129"/>
                  <a:pt x="532" y="126"/>
                  <a:pt x="530" y="126"/>
                </a:cubicBezTo>
                <a:cubicBezTo>
                  <a:pt x="528" y="126"/>
                  <a:pt x="523" y="133"/>
                  <a:pt x="522" y="139"/>
                </a:cubicBezTo>
                <a:cubicBezTo>
                  <a:pt x="521" y="146"/>
                  <a:pt x="512" y="148"/>
                  <a:pt x="506" y="152"/>
                </a:cubicBezTo>
                <a:cubicBezTo>
                  <a:pt x="501" y="155"/>
                  <a:pt x="495" y="167"/>
                  <a:pt x="490" y="159"/>
                </a:cubicBezTo>
                <a:cubicBezTo>
                  <a:pt x="485" y="152"/>
                  <a:pt x="476" y="141"/>
                  <a:pt x="474" y="144"/>
                </a:cubicBezTo>
                <a:cubicBezTo>
                  <a:pt x="472" y="147"/>
                  <a:pt x="467" y="159"/>
                  <a:pt x="467" y="159"/>
                </a:cubicBezTo>
                <a:cubicBezTo>
                  <a:pt x="467" y="159"/>
                  <a:pt x="448" y="160"/>
                  <a:pt x="448" y="165"/>
                </a:cubicBezTo>
                <a:cubicBezTo>
                  <a:pt x="448" y="171"/>
                  <a:pt x="466" y="179"/>
                  <a:pt x="467" y="183"/>
                </a:cubicBezTo>
                <a:cubicBezTo>
                  <a:pt x="469" y="187"/>
                  <a:pt x="439" y="192"/>
                  <a:pt x="436" y="195"/>
                </a:cubicBezTo>
                <a:cubicBezTo>
                  <a:pt x="434" y="197"/>
                  <a:pt x="430" y="195"/>
                  <a:pt x="425" y="188"/>
                </a:cubicBezTo>
                <a:cubicBezTo>
                  <a:pt x="421" y="180"/>
                  <a:pt x="413" y="180"/>
                  <a:pt x="409" y="184"/>
                </a:cubicBezTo>
                <a:cubicBezTo>
                  <a:pt x="406" y="187"/>
                  <a:pt x="398" y="195"/>
                  <a:pt x="393" y="201"/>
                </a:cubicBezTo>
                <a:cubicBezTo>
                  <a:pt x="389" y="206"/>
                  <a:pt x="394" y="219"/>
                  <a:pt x="393" y="225"/>
                </a:cubicBezTo>
                <a:cubicBezTo>
                  <a:pt x="392" y="230"/>
                  <a:pt x="384" y="238"/>
                  <a:pt x="381" y="247"/>
                </a:cubicBezTo>
                <a:cubicBezTo>
                  <a:pt x="378" y="256"/>
                  <a:pt x="384" y="272"/>
                  <a:pt x="384" y="276"/>
                </a:cubicBezTo>
                <a:cubicBezTo>
                  <a:pt x="384" y="281"/>
                  <a:pt x="384" y="295"/>
                  <a:pt x="383" y="304"/>
                </a:cubicBezTo>
                <a:cubicBezTo>
                  <a:pt x="381" y="312"/>
                  <a:pt x="368" y="322"/>
                  <a:pt x="362" y="324"/>
                </a:cubicBezTo>
                <a:cubicBezTo>
                  <a:pt x="357" y="326"/>
                  <a:pt x="333" y="334"/>
                  <a:pt x="331" y="335"/>
                </a:cubicBezTo>
                <a:cubicBezTo>
                  <a:pt x="328" y="335"/>
                  <a:pt x="311" y="304"/>
                  <a:pt x="309" y="297"/>
                </a:cubicBezTo>
                <a:cubicBezTo>
                  <a:pt x="307" y="289"/>
                  <a:pt x="299" y="276"/>
                  <a:pt x="299" y="268"/>
                </a:cubicBezTo>
                <a:cubicBezTo>
                  <a:pt x="299" y="267"/>
                  <a:pt x="299" y="265"/>
                  <a:pt x="299" y="262"/>
                </a:cubicBezTo>
                <a:cubicBezTo>
                  <a:pt x="292" y="272"/>
                  <a:pt x="286" y="280"/>
                  <a:pt x="283" y="283"/>
                </a:cubicBezTo>
                <a:cubicBezTo>
                  <a:pt x="273" y="292"/>
                  <a:pt x="281" y="304"/>
                  <a:pt x="272" y="306"/>
                </a:cubicBezTo>
                <a:cubicBezTo>
                  <a:pt x="263" y="308"/>
                  <a:pt x="249" y="300"/>
                  <a:pt x="238" y="306"/>
                </a:cubicBezTo>
                <a:cubicBezTo>
                  <a:pt x="227" y="311"/>
                  <a:pt x="224" y="298"/>
                  <a:pt x="211" y="270"/>
                </a:cubicBezTo>
                <a:cubicBezTo>
                  <a:pt x="197" y="241"/>
                  <a:pt x="177" y="268"/>
                  <a:pt x="168" y="274"/>
                </a:cubicBezTo>
                <a:cubicBezTo>
                  <a:pt x="159" y="280"/>
                  <a:pt x="158" y="278"/>
                  <a:pt x="118" y="270"/>
                </a:cubicBezTo>
                <a:cubicBezTo>
                  <a:pt x="79" y="261"/>
                  <a:pt x="68" y="274"/>
                  <a:pt x="58" y="281"/>
                </a:cubicBezTo>
                <a:cubicBezTo>
                  <a:pt x="48" y="288"/>
                  <a:pt x="79" y="334"/>
                  <a:pt x="88" y="344"/>
                </a:cubicBezTo>
                <a:cubicBezTo>
                  <a:pt x="98" y="354"/>
                  <a:pt x="102" y="376"/>
                  <a:pt x="96" y="385"/>
                </a:cubicBezTo>
                <a:cubicBezTo>
                  <a:pt x="90" y="394"/>
                  <a:pt x="81" y="387"/>
                  <a:pt x="81" y="394"/>
                </a:cubicBezTo>
                <a:cubicBezTo>
                  <a:pt x="81" y="402"/>
                  <a:pt x="100" y="438"/>
                  <a:pt x="98" y="470"/>
                </a:cubicBezTo>
                <a:cubicBezTo>
                  <a:pt x="96" y="502"/>
                  <a:pt x="70" y="534"/>
                  <a:pt x="70" y="553"/>
                </a:cubicBezTo>
                <a:cubicBezTo>
                  <a:pt x="70" y="571"/>
                  <a:pt x="79" y="623"/>
                  <a:pt x="79" y="634"/>
                </a:cubicBezTo>
                <a:cubicBezTo>
                  <a:pt x="79" y="646"/>
                  <a:pt x="60" y="644"/>
                  <a:pt x="18" y="644"/>
                </a:cubicBezTo>
                <a:cubicBezTo>
                  <a:pt x="16" y="644"/>
                  <a:pt x="14" y="644"/>
                  <a:pt x="12" y="644"/>
                </a:cubicBezTo>
                <a:cubicBezTo>
                  <a:pt x="12" y="652"/>
                  <a:pt x="12" y="658"/>
                  <a:pt x="13" y="661"/>
                </a:cubicBezTo>
                <a:cubicBezTo>
                  <a:pt x="18" y="668"/>
                  <a:pt x="18" y="660"/>
                  <a:pt x="18" y="668"/>
                </a:cubicBezTo>
                <a:cubicBezTo>
                  <a:pt x="18" y="675"/>
                  <a:pt x="20" y="682"/>
                  <a:pt x="15" y="686"/>
                </a:cubicBezTo>
                <a:cubicBezTo>
                  <a:pt x="10" y="689"/>
                  <a:pt x="0" y="687"/>
                  <a:pt x="10" y="696"/>
                </a:cubicBezTo>
                <a:cubicBezTo>
                  <a:pt x="20" y="705"/>
                  <a:pt x="20" y="700"/>
                  <a:pt x="20" y="708"/>
                </a:cubicBezTo>
                <a:cubicBezTo>
                  <a:pt x="20" y="716"/>
                  <a:pt x="13" y="727"/>
                  <a:pt x="13" y="727"/>
                </a:cubicBezTo>
                <a:cubicBezTo>
                  <a:pt x="13" y="755"/>
                  <a:pt x="13" y="755"/>
                  <a:pt x="13" y="755"/>
                </a:cubicBezTo>
                <a:cubicBezTo>
                  <a:pt x="13" y="761"/>
                  <a:pt x="15" y="764"/>
                  <a:pt x="22" y="776"/>
                </a:cubicBezTo>
                <a:cubicBezTo>
                  <a:pt x="29" y="789"/>
                  <a:pt x="24" y="803"/>
                  <a:pt x="24" y="818"/>
                </a:cubicBezTo>
                <a:cubicBezTo>
                  <a:pt x="24" y="833"/>
                  <a:pt x="41" y="859"/>
                  <a:pt x="43" y="881"/>
                </a:cubicBezTo>
                <a:cubicBezTo>
                  <a:pt x="45" y="902"/>
                  <a:pt x="45" y="918"/>
                  <a:pt x="45" y="925"/>
                </a:cubicBezTo>
                <a:cubicBezTo>
                  <a:pt x="45" y="926"/>
                  <a:pt x="45" y="926"/>
                  <a:pt x="45" y="927"/>
                </a:cubicBezTo>
                <a:cubicBezTo>
                  <a:pt x="51" y="933"/>
                  <a:pt x="59" y="938"/>
                  <a:pt x="59" y="938"/>
                </a:cubicBezTo>
                <a:cubicBezTo>
                  <a:pt x="59" y="938"/>
                  <a:pt x="68" y="945"/>
                  <a:pt x="79" y="954"/>
                </a:cubicBezTo>
                <a:cubicBezTo>
                  <a:pt x="90" y="963"/>
                  <a:pt x="93" y="975"/>
                  <a:pt x="97" y="966"/>
                </a:cubicBezTo>
                <a:cubicBezTo>
                  <a:pt x="102" y="956"/>
                  <a:pt x="109" y="945"/>
                  <a:pt x="109" y="945"/>
                </a:cubicBezTo>
                <a:cubicBezTo>
                  <a:pt x="136" y="941"/>
                  <a:pt x="136" y="941"/>
                  <a:pt x="136" y="941"/>
                </a:cubicBezTo>
                <a:cubicBezTo>
                  <a:pt x="136" y="941"/>
                  <a:pt x="138" y="945"/>
                  <a:pt x="147" y="952"/>
                </a:cubicBezTo>
                <a:cubicBezTo>
                  <a:pt x="156" y="959"/>
                  <a:pt x="161" y="951"/>
                  <a:pt x="163" y="961"/>
                </a:cubicBezTo>
                <a:cubicBezTo>
                  <a:pt x="165" y="971"/>
                  <a:pt x="153" y="974"/>
                  <a:pt x="165" y="977"/>
                </a:cubicBezTo>
                <a:cubicBezTo>
                  <a:pt x="177" y="980"/>
                  <a:pt x="181" y="968"/>
                  <a:pt x="197" y="968"/>
                </a:cubicBezTo>
                <a:cubicBezTo>
                  <a:pt x="213" y="968"/>
                  <a:pt x="227" y="980"/>
                  <a:pt x="227" y="980"/>
                </a:cubicBezTo>
                <a:cubicBezTo>
                  <a:pt x="227" y="980"/>
                  <a:pt x="239" y="1003"/>
                  <a:pt x="240" y="981"/>
                </a:cubicBezTo>
                <a:cubicBezTo>
                  <a:pt x="241" y="959"/>
                  <a:pt x="230" y="947"/>
                  <a:pt x="230" y="947"/>
                </a:cubicBezTo>
                <a:cubicBezTo>
                  <a:pt x="242" y="943"/>
                  <a:pt x="242" y="943"/>
                  <a:pt x="242" y="943"/>
                </a:cubicBezTo>
                <a:cubicBezTo>
                  <a:pt x="242" y="943"/>
                  <a:pt x="237" y="895"/>
                  <a:pt x="243" y="891"/>
                </a:cubicBezTo>
                <a:cubicBezTo>
                  <a:pt x="249" y="886"/>
                  <a:pt x="258" y="888"/>
                  <a:pt x="279" y="879"/>
                </a:cubicBezTo>
                <a:cubicBezTo>
                  <a:pt x="299" y="870"/>
                  <a:pt x="310" y="867"/>
                  <a:pt x="320" y="861"/>
                </a:cubicBezTo>
                <a:cubicBezTo>
                  <a:pt x="329" y="856"/>
                  <a:pt x="338" y="858"/>
                  <a:pt x="343" y="843"/>
                </a:cubicBezTo>
                <a:cubicBezTo>
                  <a:pt x="349" y="829"/>
                  <a:pt x="344" y="820"/>
                  <a:pt x="356" y="814"/>
                </a:cubicBezTo>
                <a:cubicBezTo>
                  <a:pt x="367" y="807"/>
                  <a:pt x="380" y="812"/>
                  <a:pt x="390" y="812"/>
                </a:cubicBezTo>
                <a:cubicBezTo>
                  <a:pt x="400" y="812"/>
                  <a:pt x="410" y="808"/>
                  <a:pt x="431" y="808"/>
                </a:cubicBezTo>
                <a:cubicBezTo>
                  <a:pt x="451" y="808"/>
                  <a:pt x="456" y="806"/>
                  <a:pt x="476" y="806"/>
                </a:cubicBezTo>
                <a:cubicBezTo>
                  <a:pt x="496" y="806"/>
                  <a:pt x="528" y="814"/>
                  <a:pt x="528" y="814"/>
                </a:cubicBezTo>
                <a:cubicBezTo>
                  <a:pt x="528" y="814"/>
                  <a:pt x="538" y="832"/>
                  <a:pt x="560" y="818"/>
                </a:cubicBezTo>
                <a:cubicBezTo>
                  <a:pt x="581" y="804"/>
                  <a:pt x="596" y="813"/>
                  <a:pt x="603" y="804"/>
                </a:cubicBezTo>
                <a:cubicBezTo>
                  <a:pt x="610" y="796"/>
                  <a:pt x="622" y="782"/>
                  <a:pt x="630" y="777"/>
                </a:cubicBezTo>
                <a:cubicBezTo>
                  <a:pt x="638" y="773"/>
                  <a:pt x="648" y="768"/>
                  <a:pt x="649" y="761"/>
                </a:cubicBezTo>
                <a:cubicBezTo>
                  <a:pt x="651" y="755"/>
                  <a:pt x="639" y="741"/>
                  <a:pt x="651" y="727"/>
                </a:cubicBezTo>
                <a:cubicBezTo>
                  <a:pt x="664" y="714"/>
                  <a:pt x="678" y="705"/>
                  <a:pt x="687" y="698"/>
                </a:cubicBezTo>
                <a:cubicBezTo>
                  <a:pt x="696" y="691"/>
                  <a:pt x="719" y="689"/>
                  <a:pt x="725" y="689"/>
                </a:cubicBezTo>
                <a:cubicBezTo>
                  <a:pt x="732" y="689"/>
                  <a:pt x="738" y="682"/>
                  <a:pt x="750" y="680"/>
                </a:cubicBezTo>
                <a:cubicBezTo>
                  <a:pt x="763" y="678"/>
                  <a:pt x="766" y="678"/>
                  <a:pt x="780" y="678"/>
                </a:cubicBezTo>
                <a:cubicBezTo>
                  <a:pt x="786" y="678"/>
                  <a:pt x="797" y="677"/>
                  <a:pt x="807" y="677"/>
                </a:cubicBezTo>
                <a:cubicBezTo>
                  <a:pt x="807" y="676"/>
                  <a:pt x="806" y="676"/>
                  <a:pt x="806" y="676"/>
                </a:cubicBezTo>
                <a:cubicBezTo>
                  <a:pt x="806" y="676"/>
                  <a:pt x="837" y="674"/>
                  <a:pt x="842" y="678"/>
                </a:cubicBezTo>
                <a:cubicBezTo>
                  <a:pt x="848" y="682"/>
                  <a:pt x="876" y="644"/>
                  <a:pt x="872" y="629"/>
                </a:cubicBezTo>
                <a:cubicBezTo>
                  <a:pt x="869" y="614"/>
                  <a:pt x="844" y="608"/>
                  <a:pt x="844" y="608"/>
                </a:cubicBezTo>
                <a:cubicBezTo>
                  <a:pt x="874" y="587"/>
                  <a:pt x="874" y="587"/>
                  <a:pt x="874" y="587"/>
                </a:cubicBezTo>
                <a:cubicBezTo>
                  <a:pt x="874" y="587"/>
                  <a:pt x="899" y="589"/>
                  <a:pt x="916" y="591"/>
                </a:cubicBezTo>
                <a:cubicBezTo>
                  <a:pt x="933" y="593"/>
                  <a:pt x="920" y="578"/>
                  <a:pt x="920" y="563"/>
                </a:cubicBezTo>
                <a:cubicBezTo>
                  <a:pt x="920" y="548"/>
                  <a:pt x="931" y="557"/>
                  <a:pt x="948" y="553"/>
                </a:cubicBezTo>
                <a:cubicBezTo>
                  <a:pt x="954" y="551"/>
                  <a:pt x="956" y="540"/>
                  <a:pt x="956" y="525"/>
                </a:cubicBezTo>
              </a:path>
            </a:pathLst>
          </a:custGeom>
          <a:solidFill>
            <a:srgbClr val="35AB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BA6FB86A-696E-241A-51B4-4E8301E2CF26}"/>
              </a:ext>
            </a:extLst>
          </p:cNvPr>
          <p:cNvSpPr/>
          <p:nvPr/>
        </p:nvSpPr>
        <p:spPr>
          <a:xfrm>
            <a:off x="1870584" y="9136608"/>
            <a:ext cx="1381236" cy="7357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5CD60624-F355-7213-6E58-CE9853F0E408}"/>
              </a:ext>
            </a:extLst>
          </p:cNvPr>
          <p:cNvSpPr/>
          <p:nvPr/>
        </p:nvSpPr>
        <p:spPr>
          <a:xfrm>
            <a:off x="3355894" y="9131503"/>
            <a:ext cx="1344713" cy="7408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7F9D6FDE-C73F-8D8B-C568-F02D231C9A4D}"/>
              </a:ext>
            </a:extLst>
          </p:cNvPr>
          <p:cNvGraphicFramePr>
            <a:graphicFrameLocks noGrp="1"/>
          </p:cNvGraphicFramePr>
          <p:nvPr/>
        </p:nvGraphicFramePr>
        <p:xfrm>
          <a:off x="3349721" y="9106191"/>
          <a:ext cx="1344943" cy="787678"/>
        </p:xfrm>
        <a:graphic>
          <a:graphicData uri="http://schemas.openxmlformats.org/drawingml/2006/table">
            <a:tbl>
              <a:tblPr/>
              <a:tblGrid>
                <a:gridCol w="1344943">
                  <a:extLst>
                    <a:ext uri="{9D8B030D-6E8A-4147-A177-3AD203B41FA5}">
                      <a16:colId xmlns:a16="http://schemas.microsoft.com/office/drawing/2014/main" val="634231824"/>
                    </a:ext>
                  </a:extLst>
                </a:gridCol>
              </a:tblGrid>
              <a:tr h="235490">
                <a:tc>
                  <a:txBody>
                    <a:bodyPr/>
                    <a:lstStyle/>
                    <a:p>
                      <a:pPr algn="l" fontAlgn="b"/>
                      <a:r>
                        <a:rPr lang="en-US" sz="700" b="0" i="0" u="none" strike="noStrike">
                          <a:solidFill>
                            <a:srgbClr val="000000"/>
                          </a:solidFill>
                          <a:effectLst/>
                          <a:latin typeface="Century Gothic" panose="020B0502020202020204" pitchFamily="34" charset="0"/>
                        </a:rPr>
                        <a:t>Mechanical appliances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2822078"/>
                  </a:ext>
                </a:extLst>
              </a:tr>
              <a:tr h="276094">
                <a:tc>
                  <a:txBody>
                    <a:bodyPr/>
                    <a:lstStyle/>
                    <a:p>
                      <a:pPr algn="l" fontAlgn="b"/>
                      <a:r>
                        <a:rPr lang="en-US" sz="700" b="0" i="0" u="none" strike="noStrike">
                          <a:solidFill>
                            <a:srgbClr val="000000"/>
                          </a:solidFill>
                          <a:effectLst/>
                          <a:latin typeface="Century Gothic" panose="020B0502020202020204" pitchFamily="34" charset="0"/>
                        </a:rPr>
                        <a:t>Sunflower seeds, whether or not broken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393018"/>
                  </a:ext>
                </a:extLst>
              </a:tr>
              <a:tr h="276094">
                <a:tc>
                  <a:txBody>
                    <a:bodyPr/>
                    <a:lstStyle/>
                    <a:p>
                      <a:pPr algn="l" fontAlgn="b"/>
                      <a:r>
                        <a:rPr lang="en-US" sz="700" b="0" i="0" u="none" strike="noStrike" dirty="0">
                          <a:solidFill>
                            <a:srgbClr val="000000"/>
                          </a:solidFill>
                          <a:effectLst/>
                          <a:latin typeface="Century Gothic" panose="020B0502020202020204" pitchFamily="34" charset="0"/>
                        </a:rPr>
                        <a:t>Seeds, fruit and spores, of a kind used for sowing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5845453"/>
                  </a:ext>
                </a:extLst>
              </a:tr>
            </a:tbl>
          </a:graphicData>
        </a:graphic>
      </p:graphicFrame>
      <p:graphicFrame>
        <p:nvGraphicFramePr>
          <p:cNvPr id="10" name="Table 9">
            <a:extLst>
              <a:ext uri="{FF2B5EF4-FFF2-40B4-BE49-F238E27FC236}">
                <a16:creationId xmlns:a16="http://schemas.microsoft.com/office/drawing/2014/main" id="{E94F5F28-59D6-ED6D-BB16-941B671473BC}"/>
              </a:ext>
            </a:extLst>
          </p:cNvPr>
          <p:cNvGraphicFramePr>
            <a:graphicFrameLocks noGrp="1"/>
          </p:cNvGraphicFramePr>
          <p:nvPr/>
        </p:nvGraphicFramePr>
        <p:xfrm>
          <a:off x="1864481" y="9102318"/>
          <a:ext cx="1381166" cy="791552"/>
        </p:xfrm>
        <a:graphic>
          <a:graphicData uri="http://schemas.openxmlformats.org/drawingml/2006/table">
            <a:tbl>
              <a:tblPr/>
              <a:tblGrid>
                <a:gridCol w="1381166">
                  <a:extLst>
                    <a:ext uri="{9D8B030D-6E8A-4147-A177-3AD203B41FA5}">
                      <a16:colId xmlns:a16="http://schemas.microsoft.com/office/drawing/2014/main" val="1309585140"/>
                    </a:ext>
                  </a:extLst>
                </a:gridCol>
              </a:tblGrid>
              <a:tr h="228723">
                <a:tc>
                  <a:txBody>
                    <a:bodyPr/>
                    <a:lstStyle/>
                    <a:p>
                      <a:pPr algn="l" fontAlgn="b"/>
                      <a:r>
                        <a:rPr lang="en-US" sz="700" b="0" i="0" u="none" strike="noStrike" dirty="0">
                          <a:solidFill>
                            <a:srgbClr val="000000"/>
                          </a:solidFill>
                          <a:effectLst/>
                          <a:latin typeface="Century Gothic" panose="020B0502020202020204" pitchFamily="34" charset="0"/>
                        </a:rPr>
                        <a:t>Skins and other parts of birds, with their feathers or down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9543338"/>
                  </a:ext>
                </a:extLst>
              </a:tr>
              <a:tr h="320985">
                <a:tc>
                  <a:txBody>
                    <a:bodyPr/>
                    <a:lstStyle/>
                    <a:p>
                      <a:pPr algn="l" fontAlgn="b"/>
                      <a:r>
                        <a:rPr lang="en-US" sz="700" b="0" i="0" u="none" strike="noStrike" dirty="0">
                          <a:solidFill>
                            <a:srgbClr val="000000"/>
                          </a:solidFill>
                          <a:effectLst/>
                          <a:latin typeface="Century Gothic" panose="020B0502020202020204" pitchFamily="34" charset="0"/>
                        </a:rPr>
                        <a:t>Skins and other parts of birds with their feathers or down, feathers, parts of feathers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5569910"/>
                  </a:ext>
                </a:extLst>
              </a:tr>
              <a:tr h="236439">
                <a:tc>
                  <a:txBody>
                    <a:bodyPr/>
                    <a:lstStyle/>
                    <a:p>
                      <a:pPr algn="l" fontAlgn="b"/>
                      <a:r>
                        <a:rPr lang="en-US" sz="700" b="0" i="0" u="none" strike="noStrike" dirty="0">
                          <a:solidFill>
                            <a:srgbClr val="000000"/>
                          </a:solidFill>
                          <a:effectLst/>
                          <a:latin typeface="Century Gothic" panose="020B0502020202020204" pitchFamily="34" charset="0"/>
                        </a:rPr>
                        <a:t>Seeds, fruit and spores, of a kind used for sowing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1318079"/>
                  </a:ext>
                </a:extLst>
              </a:tr>
            </a:tbl>
          </a:graphicData>
        </a:graphic>
      </p:graphicFrame>
      <p:graphicFrame>
        <p:nvGraphicFramePr>
          <p:cNvPr id="4" name="Chart 3">
            <a:extLst>
              <a:ext uri="{FF2B5EF4-FFF2-40B4-BE49-F238E27FC236}">
                <a16:creationId xmlns:a16="http://schemas.microsoft.com/office/drawing/2014/main" id="{288FBA1A-0A8F-E8E2-1558-AC7723B7005E}"/>
              </a:ext>
            </a:extLst>
          </p:cNvPr>
          <p:cNvGraphicFramePr/>
          <p:nvPr>
            <p:extLst>
              <p:ext uri="{D42A27DB-BD31-4B8C-83A1-F6EECF244321}">
                <p14:modId xmlns:p14="http://schemas.microsoft.com/office/powerpoint/2010/main" val="3808088096"/>
              </p:ext>
            </p:extLst>
          </p:nvPr>
        </p:nvGraphicFramePr>
        <p:xfrm>
          <a:off x="1379646" y="6843029"/>
          <a:ext cx="5131314" cy="1810660"/>
        </p:xfrm>
        <a:graphic>
          <a:graphicData uri="http://schemas.openxmlformats.org/drawingml/2006/chart">
            <c:chart xmlns:c="http://schemas.openxmlformats.org/drawingml/2006/chart" xmlns:r="http://schemas.openxmlformats.org/officeDocument/2006/relationships" r:id="rId33"/>
          </a:graphicData>
        </a:graphic>
      </p:graphicFrame>
      <p:grpSp>
        <p:nvGrpSpPr>
          <p:cNvPr id="20" name="Group 19">
            <a:extLst>
              <a:ext uri="{FF2B5EF4-FFF2-40B4-BE49-F238E27FC236}">
                <a16:creationId xmlns:a16="http://schemas.microsoft.com/office/drawing/2014/main" id="{E51133D9-E894-395B-DC65-DE43AB9A817A}"/>
              </a:ext>
            </a:extLst>
          </p:cNvPr>
          <p:cNvGrpSpPr/>
          <p:nvPr/>
        </p:nvGrpSpPr>
        <p:grpSpPr>
          <a:xfrm>
            <a:off x="11829" y="1271843"/>
            <a:ext cx="3565402" cy="2308624"/>
            <a:chOff x="413469" y="652008"/>
            <a:chExt cx="3693299" cy="1616239"/>
          </a:xfrm>
        </p:grpSpPr>
        <p:cxnSp>
          <p:nvCxnSpPr>
            <p:cNvPr id="31" name="Grg Conector">
              <a:extLst>
                <a:ext uri="{FF2B5EF4-FFF2-40B4-BE49-F238E27FC236}">
                  <a16:creationId xmlns:a16="http://schemas.microsoft.com/office/drawing/2014/main" id="{CE02B673-C587-6BC2-2873-C1DB56836FB1}"/>
                </a:ext>
              </a:extLst>
            </p:cNvPr>
            <p:cNvCxnSpPr>
              <a:stCxn id="39" idx="2"/>
              <a:endCxn id="74" idx="5"/>
            </p:cNvCxnSpPr>
            <p:nvPr/>
          </p:nvCxnSpPr>
          <p:spPr>
            <a:xfrm flipV="1">
              <a:off x="3280865" y="828416"/>
              <a:ext cx="313581" cy="766642"/>
            </a:xfrm>
            <a:prstGeom prst="line">
              <a:avLst/>
            </a:prstGeom>
            <a:noFill/>
            <a:ln w="6350" cap="flat" cmpd="sng" algn="ctr">
              <a:solidFill>
                <a:sysClr val="windowText" lastClr="000000"/>
              </a:solidFill>
              <a:prstDash val="solid"/>
              <a:miter lim="800000"/>
            </a:ln>
            <a:effectLst/>
          </p:spPr>
        </p:cxnSp>
        <p:cxnSp>
          <p:nvCxnSpPr>
            <p:cNvPr id="33" name="Bitou Cnctr">
              <a:extLst>
                <a:ext uri="{FF2B5EF4-FFF2-40B4-BE49-F238E27FC236}">
                  <a16:creationId xmlns:a16="http://schemas.microsoft.com/office/drawing/2014/main" id="{61ABD14B-257C-E2D5-2432-31AB42BC673E}"/>
                </a:ext>
              </a:extLst>
            </p:cNvPr>
            <p:cNvCxnSpPr>
              <a:cxnSpLocks/>
              <a:stCxn id="64" idx="25"/>
              <a:endCxn id="40" idx="0"/>
            </p:cNvCxnSpPr>
            <p:nvPr/>
          </p:nvCxnSpPr>
          <p:spPr>
            <a:xfrm flipH="1" flipV="1">
              <a:off x="3672111" y="1272297"/>
              <a:ext cx="101390" cy="267661"/>
            </a:xfrm>
            <a:prstGeom prst="line">
              <a:avLst/>
            </a:prstGeom>
            <a:noFill/>
            <a:ln w="6350" cap="flat" cmpd="sng" algn="ctr">
              <a:solidFill>
                <a:sysClr val="windowText" lastClr="000000"/>
              </a:solidFill>
              <a:prstDash val="solid"/>
              <a:miter lim="800000"/>
            </a:ln>
            <a:effectLst/>
          </p:spPr>
        </p:cxnSp>
        <p:cxnSp>
          <p:nvCxnSpPr>
            <p:cNvPr id="34" name="Oudhrn Cnctr">
              <a:extLst>
                <a:ext uri="{FF2B5EF4-FFF2-40B4-BE49-F238E27FC236}">
                  <a16:creationId xmlns:a16="http://schemas.microsoft.com/office/drawing/2014/main" id="{F2F13B15-8FE7-7812-C461-085426842C04}"/>
                </a:ext>
              </a:extLst>
            </p:cNvPr>
            <p:cNvCxnSpPr>
              <a:cxnSpLocks/>
              <a:stCxn id="47" idx="2"/>
              <a:endCxn id="52" idx="1"/>
            </p:cNvCxnSpPr>
            <p:nvPr/>
          </p:nvCxnSpPr>
          <p:spPr>
            <a:xfrm flipV="1">
              <a:off x="2295232" y="770864"/>
              <a:ext cx="300201" cy="630130"/>
            </a:xfrm>
            <a:prstGeom prst="line">
              <a:avLst/>
            </a:prstGeom>
            <a:noFill/>
            <a:ln w="6350" cap="flat" cmpd="sng" algn="ctr">
              <a:solidFill>
                <a:sysClr val="windowText" lastClr="000000"/>
              </a:solidFill>
              <a:prstDash val="solid"/>
              <a:miter lim="800000"/>
            </a:ln>
            <a:effectLst/>
          </p:spPr>
        </p:cxnSp>
        <p:grpSp>
          <p:nvGrpSpPr>
            <p:cNvPr id="38" name="Group 37">
              <a:extLst>
                <a:ext uri="{FF2B5EF4-FFF2-40B4-BE49-F238E27FC236}">
                  <a16:creationId xmlns:a16="http://schemas.microsoft.com/office/drawing/2014/main" id="{67432D2B-5F78-2D2B-4EC3-68E9A3D101CC}"/>
                </a:ext>
              </a:extLst>
            </p:cNvPr>
            <p:cNvGrpSpPr/>
            <p:nvPr/>
          </p:nvGrpSpPr>
          <p:grpSpPr>
            <a:xfrm>
              <a:off x="413469" y="652008"/>
              <a:ext cx="3577269" cy="1441096"/>
              <a:chOff x="-649190" y="-329239"/>
              <a:chExt cx="4950326" cy="1755037"/>
            </a:xfrm>
          </p:grpSpPr>
          <p:sp>
            <p:nvSpPr>
              <p:cNvPr id="52" name="Freeform 20159">
                <a:extLst>
                  <a:ext uri="{FF2B5EF4-FFF2-40B4-BE49-F238E27FC236}">
                    <a16:creationId xmlns:a16="http://schemas.microsoft.com/office/drawing/2014/main" id="{60CB900C-DB78-30F2-63CE-0700C2E48BC3}"/>
                  </a:ext>
                </a:extLst>
              </p:cNvPr>
              <p:cNvSpPr>
                <a:spLocks/>
              </p:cNvSpPr>
              <p:nvPr/>
            </p:nvSpPr>
            <p:spPr bwMode="auto">
              <a:xfrm>
                <a:off x="1094550" y="-329239"/>
                <a:ext cx="1700213" cy="915988"/>
              </a:xfrm>
              <a:custGeom>
                <a:avLst/>
                <a:gdLst>
                  <a:gd name="T0" fmla="*/ 700 w 753"/>
                  <a:gd name="T1" fmla="*/ 73 h 405"/>
                  <a:gd name="T2" fmla="*/ 565 w 753"/>
                  <a:gd name="T3" fmla="*/ 64 h 405"/>
                  <a:gd name="T4" fmla="*/ 389 w 753"/>
                  <a:gd name="T5" fmla="*/ 3 h 405"/>
                  <a:gd name="T6" fmla="*/ 283 w 753"/>
                  <a:gd name="T7" fmla="*/ 29 h 405"/>
                  <a:gd name="T8" fmla="*/ 159 w 753"/>
                  <a:gd name="T9" fmla="*/ 49 h 405"/>
                  <a:gd name="T10" fmla="*/ 178 w 753"/>
                  <a:gd name="T11" fmla="*/ 141 h 405"/>
                  <a:gd name="T12" fmla="*/ 193 w 753"/>
                  <a:gd name="T13" fmla="*/ 193 h 405"/>
                  <a:gd name="T14" fmla="*/ 176 w 753"/>
                  <a:gd name="T15" fmla="*/ 218 h 405"/>
                  <a:gd name="T16" fmla="*/ 174 w 753"/>
                  <a:gd name="T17" fmla="*/ 254 h 405"/>
                  <a:gd name="T18" fmla="*/ 151 w 753"/>
                  <a:gd name="T19" fmla="*/ 283 h 405"/>
                  <a:gd name="T20" fmla="*/ 88 w 753"/>
                  <a:gd name="T21" fmla="*/ 283 h 405"/>
                  <a:gd name="T22" fmla="*/ 33 w 753"/>
                  <a:gd name="T23" fmla="*/ 256 h 405"/>
                  <a:gd name="T24" fmla="*/ 13 w 753"/>
                  <a:gd name="T25" fmla="*/ 290 h 405"/>
                  <a:gd name="T26" fmla="*/ 23 w 753"/>
                  <a:gd name="T27" fmla="*/ 336 h 405"/>
                  <a:gd name="T28" fmla="*/ 17 w 753"/>
                  <a:gd name="T29" fmla="*/ 338 h 405"/>
                  <a:gd name="T30" fmla="*/ 57 w 753"/>
                  <a:gd name="T31" fmla="*/ 342 h 405"/>
                  <a:gd name="T32" fmla="*/ 40 w 753"/>
                  <a:gd name="T33" fmla="*/ 372 h 405"/>
                  <a:gd name="T34" fmla="*/ 59 w 753"/>
                  <a:gd name="T35" fmla="*/ 373 h 405"/>
                  <a:gd name="T36" fmla="*/ 149 w 753"/>
                  <a:gd name="T37" fmla="*/ 381 h 405"/>
                  <a:gd name="T38" fmla="*/ 199 w 753"/>
                  <a:gd name="T39" fmla="*/ 390 h 405"/>
                  <a:gd name="T40" fmla="*/ 246 w 753"/>
                  <a:gd name="T41" fmla="*/ 392 h 405"/>
                  <a:gd name="T42" fmla="*/ 267 w 753"/>
                  <a:gd name="T43" fmla="*/ 381 h 405"/>
                  <a:gd name="T44" fmla="*/ 306 w 753"/>
                  <a:gd name="T45" fmla="*/ 396 h 405"/>
                  <a:gd name="T46" fmla="*/ 362 w 753"/>
                  <a:gd name="T47" fmla="*/ 404 h 405"/>
                  <a:gd name="T48" fmla="*/ 369 w 753"/>
                  <a:gd name="T49" fmla="*/ 390 h 405"/>
                  <a:gd name="T50" fmla="*/ 405 w 753"/>
                  <a:gd name="T51" fmla="*/ 375 h 405"/>
                  <a:gd name="T52" fmla="*/ 448 w 753"/>
                  <a:gd name="T53" fmla="*/ 356 h 405"/>
                  <a:gd name="T54" fmla="*/ 460 w 753"/>
                  <a:gd name="T55" fmla="*/ 327 h 405"/>
                  <a:gd name="T56" fmla="*/ 435 w 753"/>
                  <a:gd name="T57" fmla="*/ 309 h 405"/>
                  <a:gd name="T58" fmla="*/ 420 w 753"/>
                  <a:gd name="T59" fmla="*/ 297 h 405"/>
                  <a:gd name="T60" fmla="*/ 450 w 753"/>
                  <a:gd name="T61" fmla="*/ 299 h 405"/>
                  <a:gd name="T62" fmla="*/ 503 w 753"/>
                  <a:gd name="T63" fmla="*/ 254 h 405"/>
                  <a:gd name="T64" fmla="*/ 562 w 753"/>
                  <a:gd name="T65" fmla="*/ 238 h 405"/>
                  <a:gd name="T66" fmla="*/ 624 w 753"/>
                  <a:gd name="T67" fmla="*/ 234 h 405"/>
                  <a:gd name="T68" fmla="*/ 664 w 753"/>
                  <a:gd name="T69" fmla="*/ 236 h 405"/>
                  <a:gd name="T70" fmla="*/ 738 w 753"/>
                  <a:gd name="T71" fmla="*/ 240 h 405"/>
                  <a:gd name="T72" fmla="*/ 743 w 753"/>
                  <a:gd name="T73" fmla="*/ 163 h 405"/>
                  <a:gd name="T74" fmla="*/ 737 w 753"/>
                  <a:gd name="T75" fmla="*/ 111 h 405"/>
                  <a:gd name="T76" fmla="*/ 753 w 753"/>
                  <a:gd name="T77" fmla="*/ 6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3" h="405">
                    <a:moveTo>
                      <a:pt x="753" y="67"/>
                    </a:moveTo>
                    <a:cubicBezTo>
                      <a:pt x="726" y="71"/>
                      <a:pt x="703" y="73"/>
                      <a:pt x="700" y="73"/>
                    </a:cubicBezTo>
                    <a:cubicBezTo>
                      <a:pt x="691" y="72"/>
                      <a:pt x="636" y="75"/>
                      <a:pt x="622" y="73"/>
                    </a:cubicBezTo>
                    <a:cubicBezTo>
                      <a:pt x="608" y="71"/>
                      <a:pt x="578" y="71"/>
                      <a:pt x="565" y="64"/>
                    </a:cubicBezTo>
                    <a:cubicBezTo>
                      <a:pt x="552" y="56"/>
                      <a:pt x="444" y="14"/>
                      <a:pt x="433" y="10"/>
                    </a:cubicBezTo>
                    <a:cubicBezTo>
                      <a:pt x="422" y="6"/>
                      <a:pt x="398" y="0"/>
                      <a:pt x="389" y="3"/>
                    </a:cubicBezTo>
                    <a:cubicBezTo>
                      <a:pt x="379" y="6"/>
                      <a:pt x="326" y="19"/>
                      <a:pt x="326" y="19"/>
                    </a:cubicBezTo>
                    <a:cubicBezTo>
                      <a:pt x="326" y="19"/>
                      <a:pt x="294" y="27"/>
                      <a:pt x="283" y="29"/>
                    </a:cubicBezTo>
                    <a:cubicBezTo>
                      <a:pt x="272" y="31"/>
                      <a:pt x="257" y="33"/>
                      <a:pt x="249" y="31"/>
                    </a:cubicBezTo>
                    <a:cubicBezTo>
                      <a:pt x="241" y="29"/>
                      <a:pt x="189" y="41"/>
                      <a:pt x="159" y="49"/>
                    </a:cubicBezTo>
                    <a:cubicBezTo>
                      <a:pt x="161" y="64"/>
                      <a:pt x="160" y="80"/>
                      <a:pt x="162" y="89"/>
                    </a:cubicBezTo>
                    <a:cubicBezTo>
                      <a:pt x="166" y="102"/>
                      <a:pt x="174" y="123"/>
                      <a:pt x="178" y="141"/>
                    </a:cubicBezTo>
                    <a:cubicBezTo>
                      <a:pt x="183" y="159"/>
                      <a:pt x="193" y="184"/>
                      <a:pt x="206" y="184"/>
                    </a:cubicBezTo>
                    <a:cubicBezTo>
                      <a:pt x="218" y="184"/>
                      <a:pt x="193" y="193"/>
                      <a:pt x="193" y="193"/>
                    </a:cubicBezTo>
                    <a:cubicBezTo>
                      <a:pt x="193" y="193"/>
                      <a:pt x="172" y="197"/>
                      <a:pt x="178" y="197"/>
                    </a:cubicBezTo>
                    <a:cubicBezTo>
                      <a:pt x="184" y="197"/>
                      <a:pt x="176" y="211"/>
                      <a:pt x="176" y="218"/>
                    </a:cubicBezTo>
                    <a:cubicBezTo>
                      <a:pt x="176" y="225"/>
                      <a:pt x="174" y="228"/>
                      <a:pt x="174" y="228"/>
                    </a:cubicBezTo>
                    <a:cubicBezTo>
                      <a:pt x="174" y="254"/>
                      <a:pt x="174" y="254"/>
                      <a:pt x="174" y="254"/>
                    </a:cubicBezTo>
                    <a:cubicBezTo>
                      <a:pt x="144" y="254"/>
                      <a:pt x="144" y="254"/>
                      <a:pt x="144" y="254"/>
                    </a:cubicBezTo>
                    <a:cubicBezTo>
                      <a:pt x="136" y="254"/>
                      <a:pt x="153" y="277"/>
                      <a:pt x="151" y="283"/>
                    </a:cubicBezTo>
                    <a:cubicBezTo>
                      <a:pt x="149" y="289"/>
                      <a:pt x="140" y="290"/>
                      <a:pt x="119" y="295"/>
                    </a:cubicBezTo>
                    <a:cubicBezTo>
                      <a:pt x="99" y="299"/>
                      <a:pt x="110" y="293"/>
                      <a:pt x="88" y="283"/>
                    </a:cubicBezTo>
                    <a:cubicBezTo>
                      <a:pt x="65" y="273"/>
                      <a:pt x="57" y="283"/>
                      <a:pt x="46" y="283"/>
                    </a:cubicBezTo>
                    <a:cubicBezTo>
                      <a:pt x="34" y="283"/>
                      <a:pt x="33" y="263"/>
                      <a:pt x="33" y="256"/>
                    </a:cubicBezTo>
                    <a:cubicBezTo>
                      <a:pt x="33" y="250"/>
                      <a:pt x="23" y="265"/>
                      <a:pt x="12" y="283"/>
                    </a:cubicBezTo>
                    <a:cubicBezTo>
                      <a:pt x="0" y="301"/>
                      <a:pt x="13" y="283"/>
                      <a:pt x="13" y="290"/>
                    </a:cubicBezTo>
                    <a:cubicBezTo>
                      <a:pt x="13" y="298"/>
                      <a:pt x="31" y="297"/>
                      <a:pt x="31" y="309"/>
                    </a:cubicBezTo>
                    <a:cubicBezTo>
                      <a:pt x="31" y="320"/>
                      <a:pt x="23" y="336"/>
                      <a:pt x="23" y="336"/>
                    </a:cubicBezTo>
                    <a:cubicBezTo>
                      <a:pt x="23" y="336"/>
                      <a:pt x="21" y="337"/>
                      <a:pt x="17" y="338"/>
                    </a:cubicBezTo>
                    <a:cubicBezTo>
                      <a:pt x="17" y="338"/>
                      <a:pt x="17" y="338"/>
                      <a:pt x="17" y="338"/>
                    </a:cubicBezTo>
                    <a:cubicBezTo>
                      <a:pt x="17" y="338"/>
                      <a:pt x="15" y="340"/>
                      <a:pt x="35" y="340"/>
                    </a:cubicBezTo>
                    <a:cubicBezTo>
                      <a:pt x="56" y="340"/>
                      <a:pt x="57" y="336"/>
                      <a:pt x="57" y="342"/>
                    </a:cubicBezTo>
                    <a:cubicBezTo>
                      <a:pt x="57" y="347"/>
                      <a:pt x="58" y="356"/>
                      <a:pt x="51" y="361"/>
                    </a:cubicBezTo>
                    <a:cubicBezTo>
                      <a:pt x="45" y="365"/>
                      <a:pt x="35" y="362"/>
                      <a:pt x="40" y="372"/>
                    </a:cubicBezTo>
                    <a:cubicBezTo>
                      <a:pt x="41" y="374"/>
                      <a:pt x="41" y="375"/>
                      <a:pt x="41" y="376"/>
                    </a:cubicBezTo>
                    <a:cubicBezTo>
                      <a:pt x="42" y="374"/>
                      <a:pt x="47" y="373"/>
                      <a:pt x="59" y="373"/>
                    </a:cubicBezTo>
                    <a:cubicBezTo>
                      <a:pt x="88" y="373"/>
                      <a:pt x="106" y="375"/>
                      <a:pt x="119" y="378"/>
                    </a:cubicBezTo>
                    <a:cubicBezTo>
                      <a:pt x="133" y="381"/>
                      <a:pt x="133" y="373"/>
                      <a:pt x="149" y="381"/>
                    </a:cubicBezTo>
                    <a:cubicBezTo>
                      <a:pt x="165" y="390"/>
                      <a:pt x="165" y="390"/>
                      <a:pt x="174" y="390"/>
                    </a:cubicBezTo>
                    <a:cubicBezTo>
                      <a:pt x="199" y="390"/>
                      <a:pt x="199" y="390"/>
                      <a:pt x="199" y="390"/>
                    </a:cubicBezTo>
                    <a:cubicBezTo>
                      <a:pt x="237" y="390"/>
                      <a:pt x="237" y="390"/>
                      <a:pt x="237" y="390"/>
                    </a:cubicBezTo>
                    <a:cubicBezTo>
                      <a:pt x="237" y="390"/>
                      <a:pt x="237" y="392"/>
                      <a:pt x="246" y="392"/>
                    </a:cubicBezTo>
                    <a:cubicBezTo>
                      <a:pt x="255" y="392"/>
                      <a:pt x="267" y="394"/>
                      <a:pt x="267" y="394"/>
                    </a:cubicBezTo>
                    <a:cubicBezTo>
                      <a:pt x="267" y="394"/>
                      <a:pt x="254" y="388"/>
                      <a:pt x="267" y="381"/>
                    </a:cubicBezTo>
                    <a:cubicBezTo>
                      <a:pt x="280" y="375"/>
                      <a:pt x="299" y="381"/>
                      <a:pt x="299" y="381"/>
                    </a:cubicBezTo>
                    <a:cubicBezTo>
                      <a:pt x="306" y="396"/>
                      <a:pt x="306" y="396"/>
                      <a:pt x="306" y="396"/>
                    </a:cubicBezTo>
                    <a:cubicBezTo>
                      <a:pt x="306" y="396"/>
                      <a:pt x="305" y="383"/>
                      <a:pt x="326" y="390"/>
                    </a:cubicBezTo>
                    <a:cubicBezTo>
                      <a:pt x="348" y="397"/>
                      <a:pt x="353" y="401"/>
                      <a:pt x="362" y="404"/>
                    </a:cubicBezTo>
                    <a:cubicBezTo>
                      <a:pt x="365" y="404"/>
                      <a:pt x="371" y="405"/>
                      <a:pt x="377" y="405"/>
                    </a:cubicBezTo>
                    <a:cubicBezTo>
                      <a:pt x="375" y="397"/>
                      <a:pt x="373" y="390"/>
                      <a:pt x="369" y="390"/>
                    </a:cubicBezTo>
                    <a:cubicBezTo>
                      <a:pt x="362" y="390"/>
                      <a:pt x="352" y="377"/>
                      <a:pt x="352" y="377"/>
                    </a:cubicBezTo>
                    <a:cubicBezTo>
                      <a:pt x="352" y="377"/>
                      <a:pt x="396" y="375"/>
                      <a:pt x="405" y="375"/>
                    </a:cubicBezTo>
                    <a:cubicBezTo>
                      <a:pt x="414" y="375"/>
                      <a:pt x="435" y="373"/>
                      <a:pt x="435" y="373"/>
                    </a:cubicBezTo>
                    <a:cubicBezTo>
                      <a:pt x="435" y="373"/>
                      <a:pt x="441" y="365"/>
                      <a:pt x="448" y="356"/>
                    </a:cubicBezTo>
                    <a:cubicBezTo>
                      <a:pt x="455" y="347"/>
                      <a:pt x="460" y="347"/>
                      <a:pt x="460" y="347"/>
                    </a:cubicBezTo>
                    <a:cubicBezTo>
                      <a:pt x="460" y="347"/>
                      <a:pt x="469" y="329"/>
                      <a:pt x="460" y="327"/>
                    </a:cubicBezTo>
                    <a:cubicBezTo>
                      <a:pt x="450" y="324"/>
                      <a:pt x="443" y="315"/>
                      <a:pt x="443" y="315"/>
                    </a:cubicBezTo>
                    <a:cubicBezTo>
                      <a:pt x="435" y="309"/>
                      <a:pt x="435" y="309"/>
                      <a:pt x="435" y="309"/>
                    </a:cubicBezTo>
                    <a:cubicBezTo>
                      <a:pt x="414" y="307"/>
                      <a:pt x="414" y="307"/>
                      <a:pt x="414" y="307"/>
                    </a:cubicBezTo>
                    <a:cubicBezTo>
                      <a:pt x="420" y="297"/>
                      <a:pt x="420" y="297"/>
                      <a:pt x="420" y="297"/>
                    </a:cubicBezTo>
                    <a:cubicBezTo>
                      <a:pt x="407" y="286"/>
                      <a:pt x="407" y="286"/>
                      <a:pt x="407" y="286"/>
                    </a:cubicBezTo>
                    <a:cubicBezTo>
                      <a:pt x="450" y="299"/>
                      <a:pt x="450" y="299"/>
                      <a:pt x="450" y="299"/>
                    </a:cubicBezTo>
                    <a:cubicBezTo>
                      <a:pt x="477" y="250"/>
                      <a:pt x="477" y="250"/>
                      <a:pt x="477" y="250"/>
                    </a:cubicBezTo>
                    <a:cubicBezTo>
                      <a:pt x="477" y="250"/>
                      <a:pt x="491" y="260"/>
                      <a:pt x="503" y="254"/>
                    </a:cubicBezTo>
                    <a:cubicBezTo>
                      <a:pt x="514" y="249"/>
                      <a:pt x="523" y="242"/>
                      <a:pt x="530" y="240"/>
                    </a:cubicBezTo>
                    <a:cubicBezTo>
                      <a:pt x="537" y="239"/>
                      <a:pt x="548" y="238"/>
                      <a:pt x="562" y="238"/>
                    </a:cubicBezTo>
                    <a:cubicBezTo>
                      <a:pt x="575" y="238"/>
                      <a:pt x="575" y="236"/>
                      <a:pt x="593" y="236"/>
                    </a:cubicBezTo>
                    <a:cubicBezTo>
                      <a:pt x="611" y="236"/>
                      <a:pt x="616" y="234"/>
                      <a:pt x="624" y="234"/>
                    </a:cubicBezTo>
                    <a:cubicBezTo>
                      <a:pt x="632" y="234"/>
                      <a:pt x="627" y="212"/>
                      <a:pt x="641" y="222"/>
                    </a:cubicBezTo>
                    <a:cubicBezTo>
                      <a:pt x="655" y="232"/>
                      <a:pt x="652" y="231"/>
                      <a:pt x="664" y="236"/>
                    </a:cubicBezTo>
                    <a:cubicBezTo>
                      <a:pt x="675" y="240"/>
                      <a:pt x="676" y="245"/>
                      <a:pt x="701" y="243"/>
                    </a:cubicBezTo>
                    <a:cubicBezTo>
                      <a:pt x="725" y="240"/>
                      <a:pt x="750" y="263"/>
                      <a:pt x="738" y="240"/>
                    </a:cubicBezTo>
                    <a:cubicBezTo>
                      <a:pt x="727" y="218"/>
                      <a:pt x="709" y="183"/>
                      <a:pt x="709" y="183"/>
                    </a:cubicBezTo>
                    <a:cubicBezTo>
                      <a:pt x="743" y="163"/>
                      <a:pt x="743" y="163"/>
                      <a:pt x="743" y="163"/>
                    </a:cubicBezTo>
                    <a:cubicBezTo>
                      <a:pt x="720" y="138"/>
                      <a:pt x="720" y="138"/>
                      <a:pt x="720" y="138"/>
                    </a:cubicBezTo>
                    <a:cubicBezTo>
                      <a:pt x="720" y="138"/>
                      <a:pt x="728" y="118"/>
                      <a:pt x="737" y="111"/>
                    </a:cubicBezTo>
                    <a:cubicBezTo>
                      <a:pt x="746" y="104"/>
                      <a:pt x="750" y="85"/>
                      <a:pt x="752" y="77"/>
                    </a:cubicBezTo>
                    <a:cubicBezTo>
                      <a:pt x="753" y="75"/>
                      <a:pt x="753" y="71"/>
                      <a:pt x="753" y="67"/>
                    </a:cubicBezTo>
                  </a:path>
                </a:pathLst>
              </a:custGeom>
              <a:solidFill>
                <a:srgbClr val="8FAD15"/>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8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55" name="Freeform 20147">
                <a:extLst>
                  <a:ext uri="{FF2B5EF4-FFF2-40B4-BE49-F238E27FC236}">
                    <a16:creationId xmlns:a16="http://schemas.microsoft.com/office/drawing/2014/main" id="{76FB5690-A959-81C2-A4E5-79D2A458BCAA}"/>
                  </a:ext>
                </a:extLst>
              </p:cNvPr>
              <p:cNvSpPr>
                <a:spLocks/>
              </p:cNvSpPr>
              <p:nvPr/>
            </p:nvSpPr>
            <p:spPr bwMode="auto">
              <a:xfrm>
                <a:off x="-649190" y="-222913"/>
                <a:ext cx="2235200" cy="746125"/>
              </a:xfrm>
              <a:custGeom>
                <a:avLst/>
                <a:gdLst>
                  <a:gd name="T0" fmla="*/ 977 w 989"/>
                  <a:gd name="T1" fmla="*/ 135 h 330"/>
                  <a:gd name="T2" fmla="*/ 949 w 989"/>
                  <a:gd name="T3" fmla="*/ 92 h 330"/>
                  <a:gd name="T4" fmla="*/ 933 w 989"/>
                  <a:gd name="T5" fmla="*/ 40 h 330"/>
                  <a:gd name="T6" fmla="*/ 930 w 989"/>
                  <a:gd name="T7" fmla="*/ 0 h 330"/>
                  <a:gd name="T8" fmla="*/ 923 w 989"/>
                  <a:gd name="T9" fmla="*/ 2 h 330"/>
                  <a:gd name="T10" fmla="*/ 865 w 989"/>
                  <a:gd name="T11" fmla="*/ 15 h 330"/>
                  <a:gd name="T12" fmla="*/ 799 w 989"/>
                  <a:gd name="T13" fmla="*/ 10 h 330"/>
                  <a:gd name="T14" fmla="*/ 744 w 989"/>
                  <a:gd name="T15" fmla="*/ 18 h 330"/>
                  <a:gd name="T16" fmla="*/ 689 w 989"/>
                  <a:gd name="T17" fmla="*/ 29 h 330"/>
                  <a:gd name="T18" fmla="*/ 642 w 989"/>
                  <a:gd name="T19" fmla="*/ 25 h 330"/>
                  <a:gd name="T20" fmla="*/ 576 w 989"/>
                  <a:gd name="T21" fmla="*/ 13 h 330"/>
                  <a:gd name="T22" fmla="*/ 483 w 989"/>
                  <a:gd name="T23" fmla="*/ 23 h 330"/>
                  <a:gd name="T24" fmla="*/ 425 w 989"/>
                  <a:gd name="T25" fmla="*/ 22 h 330"/>
                  <a:gd name="T26" fmla="*/ 385 w 989"/>
                  <a:gd name="T27" fmla="*/ 34 h 330"/>
                  <a:gd name="T28" fmla="*/ 306 w 989"/>
                  <a:gd name="T29" fmla="*/ 34 h 330"/>
                  <a:gd name="T30" fmla="*/ 236 w 989"/>
                  <a:gd name="T31" fmla="*/ 45 h 330"/>
                  <a:gd name="T32" fmla="*/ 167 w 989"/>
                  <a:gd name="T33" fmla="*/ 71 h 330"/>
                  <a:gd name="T34" fmla="*/ 73 w 989"/>
                  <a:gd name="T35" fmla="*/ 85 h 330"/>
                  <a:gd name="T36" fmla="*/ 45 w 989"/>
                  <a:gd name="T37" fmla="*/ 94 h 330"/>
                  <a:gd name="T38" fmla="*/ 32 w 989"/>
                  <a:gd name="T39" fmla="*/ 122 h 330"/>
                  <a:gd name="T40" fmla="*/ 0 w 989"/>
                  <a:gd name="T41" fmla="*/ 181 h 330"/>
                  <a:gd name="T42" fmla="*/ 38 w 989"/>
                  <a:gd name="T43" fmla="*/ 175 h 330"/>
                  <a:gd name="T44" fmla="*/ 51 w 989"/>
                  <a:gd name="T45" fmla="*/ 202 h 330"/>
                  <a:gd name="T46" fmla="*/ 97 w 989"/>
                  <a:gd name="T47" fmla="*/ 179 h 330"/>
                  <a:gd name="T48" fmla="*/ 144 w 989"/>
                  <a:gd name="T49" fmla="*/ 196 h 330"/>
                  <a:gd name="T50" fmla="*/ 185 w 989"/>
                  <a:gd name="T51" fmla="*/ 221 h 330"/>
                  <a:gd name="T52" fmla="*/ 195 w 989"/>
                  <a:gd name="T53" fmla="*/ 228 h 330"/>
                  <a:gd name="T54" fmla="*/ 231 w 989"/>
                  <a:gd name="T55" fmla="*/ 239 h 330"/>
                  <a:gd name="T56" fmla="*/ 257 w 989"/>
                  <a:gd name="T57" fmla="*/ 230 h 330"/>
                  <a:gd name="T58" fmla="*/ 267 w 989"/>
                  <a:gd name="T59" fmla="*/ 219 h 330"/>
                  <a:gd name="T60" fmla="*/ 292 w 989"/>
                  <a:gd name="T61" fmla="*/ 230 h 330"/>
                  <a:gd name="T62" fmla="*/ 326 w 989"/>
                  <a:gd name="T63" fmla="*/ 255 h 330"/>
                  <a:gd name="T64" fmla="*/ 314 w 989"/>
                  <a:gd name="T65" fmla="*/ 284 h 330"/>
                  <a:gd name="T66" fmla="*/ 300 w 989"/>
                  <a:gd name="T67" fmla="*/ 318 h 330"/>
                  <a:gd name="T68" fmla="*/ 319 w 989"/>
                  <a:gd name="T69" fmla="*/ 321 h 330"/>
                  <a:gd name="T70" fmla="*/ 320 w 989"/>
                  <a:gd name="T71" fmla="*/ 330 h 330"/>
                  <a:gd name="T72" fmla="*/ 344 w 989"/>
                  <a:gd name="T73" fmla="*/ 315 h 330"/>
                  <a:gd name="T74" fmla="*/ 360 w 989"/>
                  <a:gd name="T75" fmla="*/ 298 h 330"/>
                  <a:gd name="T76" fmla="*/ 389 w 989"/>
                  <a:gd name="T77" fmla="*/ 307 h 330"/>
                  <a:gd name="T78" fmla="*/ 423 w 989"/>
                  <a:gd name="T79" fmla="*/ 298 h 330"/>
                  <a:gd name="T80" fmla="*/ 462 w 989"/>
                  <a:gd name="T81" fmla="*/ 298 h 330"/>
                  <a:gd name="T82" fmla="*/ 511 w 989"/>
                  <a:gd name="T83" fmla="*/ 298 h 330"/>
                  <a:gd name="T84" fmla="*/ 560 w 989"/>
                  <a:gd name="T85" fmla="*/ 298 h 330"/>
                  <a:gd name="T86" fmla="*/ 573 w 989"/>
                  <a:gd name="T87" fmla="*/ 316 h 330"/>
                  <a:gd name="T88" fmla="*/ 621 w 989"/>
                  <a:gd name="T89" fmla="*/ 315 h 330"/>
                  <a:gd name="T90" fmla="*/ 704 w 989"/>
                  <a:gd name="T91" fmla="*/ 309 h 330"/>
                  <a:gd name="T92" fmla="*/ 752 w 989"/>
                  <a:gd name="T93" fmla="*/ 298 h 330"/>
                  <a:gd name="T94" fmla="*/ 794 w 989"/>
                  <a:gd name="T95" fmla="*/ 287 h 330"/>
                  <a:gd name="T96" fmla="*/ 802 w 989"/>
                  <a:gd name="T97" fmla="*/ 260 h 330"/>
                  <a:gd name="T98" fmla="*/ 784 w 989"/>
                  <a:gd name="T99" fmla="*/ 241 h 330"/>
                  <a:gd name="T100" fmla="*/ 783 w 989"/>
                  <a:gd name="T101" fmla="*/ 234 h 330"/>
                  <a:gd name="T102" fmla="*/ 804 w 989"/>
                  <a:gd name="T103" fmla="*/ 207 h 330"/>
                  <a:gd name="T104" fmla="*/ 817 w 989"/>
                  <a:gd name="T105" fmla="*/ 234 h 330"/>
                  <a:gd name="T106" fmla="*/ 859 w 989"/>
                  <a:gd name="T107" fmla="*/ 234 h 330"/>
                  <a:gd name="T108" fmla="*/ 890 w 989"/>
                  <a:gd name="T109" fmla="*/ 246 h 330"/>
                  <a:gd name="T110" fmla="*/ 922 w 989"/>
                  <a:gd name="T111" fmla="*/ 234 h 330"/>
                  <a:gd name="T112" fmla="*/ 915 w 989"/>
                  <a:gd name="T113" fmla="*/ 205 h 330"/>
                  <a:gd name="T114" fmla="*/ 945 w 989"/>
                  <a:gd name="T115" fmla="*/ 205 h 330"/>
                  <a:gd name="T116" fmla="*/ 945 w 989"/>
                  <a:gd name="T117" fmla="*/ 179 h 330"/>
                  <a:gd name="T118" fmla="*/ 947 w 989"/>
                  <a:gd name="T119" fmla="*/ 169 h 330"/>
                  <a:gd name="T120" fmla="*/ 949 w 989"/>
                  <a:gd name="T121" fmla="*/ 148 h 330"/>
                  <a:gd name="T122" fmla="*/ 964 w 989"/>
                  <a:gd name="T123" fmla="*/ 144 h 330"/>
                  <a:gd name="T124" fmla="*/ 977 w 989"/>
                  <a:gd name="T125" fmla="*/ 13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9" h="330">
                    <a:moveTo>
                      <a:pt x="977" y="135"/>
                    </a:moveTo>
                    <a:cubicBezTo>
                      <a:pt x="964" y="135"/>
                      <a:pt x="954" y="110"/>
                      <a:pt x="949" y="92"/>
                    </a:cubicBezTo>
                    <a:cubicBezTo>
                      <a:pt x="945" y="74"/>
                      <a:pt x="937" y="53"/>
                      <a:pt x="933" y="40"/>
                    </a:cubicBezTo>
                    <a:cubicBezTo>
                      <a:pt x="931" y="31"/>
                      <a:pt x="932" y="15"/>
                      <a:pt x="930" y="0"/>
                    </a:cubicBezTo>
                    <a:cubicBezTo>
                      <a:pt x="928" y="1"/>
                      <a:pt x="925" y="2"/>
                      <a:pt x="923" y="2"/>
                    </a:cubicBezTo>
                    <a:cubicBezTo>
                      <a:pt x="895" y="10"/>
                      <a:pt x="896" y="15"/>
                      <a:pt x="865" y="15"/>
                    </a:cubicBezTo>
                    <a:cubicBezTo>
                      <a:pt x="834" y="15"/>
                      <a:pt x="820" y="1"/>
                      <a:pt x="799" y="10"/>
                    </a:cubicBezTo>
                    <a:cubicBezTo>
                      <a:pt x="778" y="19"/>
                      <a:pt x="774" y="18"/>
                      <a:pt x="744" y="18"/>
                    </a:cubicBezTo>
                    <a:cubicBezTo>
                      <a:pt x="714" y="18"/>
                      <a:pt x="700" y="28"/>
                      <a:pt x="689" y="29"/>
                    </a:cubicBezTo>
                    <a:cubicBezTo>
                      <a:pt x="678" y="30"/>
                      <a:pt x="657" y="34"/>
                      <a:pt x="642" y="25"/>
                    </a:cubicBezTo>
                    <a:cubicBezTo>
                      <a:pt x="627" y="16"/>
                      <a:pt x="607" y="3"/>
                      <a:pt x="576" y="13"/>
                    </a:cubicBezTo>
                    <a:cubicBezTo>
                      <a:pt x="545" y="22"/>
                      <a:pt x="496" y="23"/>
                      <a:pt x="483" y="23"/>
                    </a:cubicBezTo>
                    <a:cubicBezTo>
                      <a:pt x="470" y="23"/>
                      <a:pt x="429" y="22"/>
                      <a:pt x="425" y="22"/>
                    </a:cubicBezTo>
                    <a:cubicBezTo>
                      <a:pt x="422" y="22"/>
                      <a:pt x="408" y="36"/>
                      <a:pt x="385" y="34"/>
                    </a:cubicBezTo>
                    <a:cubicBezTo>
                      <a:pt x="362" y="32"/>
                      <a:pt x="318" y="38"/>
                      <a:pt x="306" y="34"/>
                    </a:cubicBezTo>
                    <a:cubicBezTo>
                      <a:pt x="295" y="30"/>
                      <a:pt x="247" y="43"/>
                      <a:pt x="236" y="45"/>
                    </a:cubicBezTo>
                    <a:cubicBezTo>
                      <a:pt x="225" y="47"/>
                      <a:pt x="191" y="69"/>
                      <a:pt x="167" y="71"/>
                    </a:cubicBezTo>
                    <a:cubicBezTo>
                      <a:pt x="143" y="73"/>
                      <a:pt x="99" y="84"/>
                      <a:pt x="73" y="85"/>
                    </a:cubicBezTo>
                    <a:cubicBezTo>
                      <a:pt x="47" y="86"/>
                      <a:pt x="45" y="94"/>
                      <a:pt x="45" y="94"/>
                    </a:cubicBezTo>
                    <a:cubicBezTo>
                      <a:pt x="45" y="94"/>
                      <a:pt x="42" y="98"/>
                      <a:pt x="32" y="122"/>
                    </a:cubicBezTo>
                    <a:cubicBezTo>
                      <a:pt x="23" y="147"/>
                      <a:pt x="0" y="181"/>
                      <a:pt x="0" y="181"/>
                    </a:cubicBezTo>
                    <a:cubicBezTo>
                      <a:pt x="38" y="175"/>
                      <a:pt x="38" y="175"/>
                      <a:pt x="38" y="175"/>
                    </a:cubicBezTo>
                    <a:cubicBezTo>
                      <a:pt x="51" y="202"/>
                      <a:pt x="51" y="202"/>
                      <a:pt x="51" y="202"/>
                    </a:cubicBezTo>
                    <a:cubicBezTo>
                      <a:pt x="51" y="202"/>
                      <a:pt x="87" y="179"/>
                      <a:pt x="97" y="179"/>
                    </a:cubicBezTo>
                    <a:cubicBezTo>
                      <a:pt x="106" y="179"/>
                      <a:pt x="128" y="185"/>
                      <a:pt x="144" y="196"/>
                    </a:cubicBezTo>
                    <a:cubicBezTo>
                      <a:pt x="161" y="207"/>
                      <a:pt x="172" y="221"/>
                      <a:pt x="185" y="221"/>
                    </a:cubicBezTo>
                    <a:cubicBezTo>
                      <a:pt x="199" y="221"/>
                      <a:pt x="199" y="221"/>
                      <a:pt x="195" y="228"/>
                    </a:cubicBezTo>
                    <a:cubicBezTo>
                      <a:pt x="191" y="236"/>
                      <a:pt x="220" y="239"/>
                      <a:pt x="231" y="239"/>
                    </a:cubicBezTo>
                    <a:cubicBezTo>
                      <a:pt x="242" y="239"/>
                      <a:pt x="264" y="239"/>
                      <a:pt x="257" y="230"/>
                    </a:cubicBezTo>
                    <a:cubicBezTo>
                      <a:pt x="251" y="221"/>
                      <a:pt x="257" y="213"/>
                      <a:pt x="267" y="219"/>
                    </a:cubicBezTo>
                    <a:cubicBezTo>
                      <a:pt x="276" y="224"/>
                      <a:pt x="292" y="216"/>
                      <a:pt x="292" y="230"/>
                    </a:cubicBezTo>
                    <a:cubicBezTo>
                      <a:pt x="292" y="244"/>
                      <a:pt x="313" y="245"/>
                      <a:pt x="326" y="255"/>
                    </a:cubicBezTo>
                    <a:cubicBezTo>
                      <a:pt x="339" y="264"/>
                      <a:pt x="325" y="282"/>
                      <a:pt x="314" y="284"/>
                    </a:cubicBezTo>
                    <a:cubicBezTo>
                      <a:pt x="304" y="286"/>
                      <a:pt x="305" y="297"/>
                      <a:pt x="300" y="318"/>
                    </a:cubicBezTo>
                    <a:cubicBezTo>
                      <a:pt x="315" y="317"/>
                      <a:pt x="319" y="321"/>
                      <a:pt x="319" y="321"/>
                    </a:cubicBezTo>
                    <a:cubicBezTo>
                      <a:pt x="320" y="330"/>
                      <a:pt x="320" y="330"/>
                      <a:pt x="320" y="330"/>
                    </a:cubicBezTo>
                    <a:cubicBezTo>
                      <a:pt x="320" y="330"/>
                      <a:pt x="339" y="323"/>
                      <a:pt x="344" y="315"/>
                    </a:cubicBezTo>
                    <a:cubicBezTo>
                      <a:pt x="348" y="307"/>
                      <a:pt x="351" y="298"/>
                      <a:pt x="360" y="298"/>
                    </a:cubicBezTo>
                    <a:cubicBezTo>
                      <a:pt x="369" y="298"/>
                      <a:pt x="378" y="307"/>
                      <a:pt x="389" y="307"/>
                    </a:cubicBezTo>
                    <a:cubicBezTo>
                      <a:pt x="401" y="307"/>
                      <a:pt x="407" y="298"/>
                      <a:pt x="423" y="298"/>
                    </a:cubicBezTo>
                    <a:cubicBezTo>
                      <a:pt x="462" y="298"/>
                      <a:pt x="462" y="298"/>
                      <a:pt x="462" y="298"/>
                    </a:cubicBezTo>
                    <a:cubicBezTo>
                      <a:pt x="511" y="298"/>
                      <a:pt x="511" y="298"/>
                      <a:pt x="511" y="298"/>
                    </a:cubicBezTo>
                    <a:cubicBezTo>
                      <a:pt x="539" y="298"/>
                      <a:pt x="560" y="289"/>
                      <a:pt x="560" y="298"/>
                    </a:cubicBezTo>
                    <a:cubicBezTo>
                      <a:pt x="560" y="307"/>
                      <a:pt x="548" y="316"/>
                      <a:pt x="573" y="316"/>
                    </a:cubicBezTo>
                    <a:cubicBezTo>
                      <a:pt x="598" y="316"/>
                      <a:pt x="582" y="318"/>
                      <a:pt x="621" y="315"/>
                    </a:cubicBezTo>
                    <a:cubicBezTo>
                      <a:pt x="659" y="312"/>
                      <a:pt x="689" y="309"/>
                      <a:pt x="704" y="309"/>
                    </a:cubicBezTo>
                    <a:cubicBezTo>
                      <a:pt x="720" y="309"/>
                      <a:pt x="741" y="298"/>
                      <a:pt x="752" y="298"/>
                    </a:cubicBezTo>
                    <a:cubicBezTo>
                      <a:pt x="763" y="298"/>
                      <a:pt x="794" y="287"/>
                      <a:pt x="794" y="287"/>
                    </a:cubicBezTo>
                    <a:cubicBezTo>
                      <a:pt x="794" y="287"/>
                      <a:pt x="802" y="271"/>
                      <a:pt x="802" y="260"/>
                    </a:cubicBezTo>
                    <a:cubicBezTo>
                      <a:pt x="802" y="248"/>
                      <a:pt x="784" y="249"/>
                      <a:pt x="784" y="241"/>
                    </a:cubicBezTo>
                    <a:cubicBezTo>
                      <a:pt x="784" y="234"/>
                      <a:pt x="771" y="252"/>
                      <a:pt x="783" y="234"/>
                    </a:cubicBezTo>
                    <a:cubicBezTo>
                      <a:pt x="794" y="216"/>
                      <a:pt x="804" y="201"/>
                      <a:pt x="804" y="207"/>
                    </a:cubicBezTo>
                    <a:cubicBezTo>
                      <a:pt x="804" y="214"/>
                      <a:pt x="805" y="234"/>
                      <a:pt x="817" y="234"/>
                    </a:cubicBezTo>
                    <a:cubicBezTo>
                      <a:pt x="828" y="234"/>
                      <a:pt x="836" y="224"/>
                      <a:pt x="859" y="234"/>
                    </a:cubicBezTo>
                    <a:cubicBezTo>
                      <a:pt x="881" y="244"/>
                      <a:pt x="870" y="250"/>
                      <a:pt x="890" y="246"/>
                    </a:cubicBezTo>
                    <a:cubicBezTo>
                      <a:pt x="911" y="241"/>
                      <a:pt x="920" y="240"/>
                      <a:pt x="922" y="234"/>
                    </a:cubicBezTo>
                    <a:cubicBezTo>
                      <a:pt x="924" y="228"/>
                      <a:pt x="907" y="205"/>
                      <a:pt x="915" y="205"/>
                    </a:cubicBezTo>
                    <a:cubicBezTo>
                      <a:pt x="945" y="205"/>
                      <a:pt x="945" y="205"/>
                      <a:pt x="945" y="205"/>
                    </a:cubicBezTo>
                    <a:cubicBezTo>
                      <a:pt x="945" y="179"/>
                      <a:pt x="945" y="179"/>
                      <a:pt x="945" y="179"/>
                    </a:cubicBezTo>
                    <a:cubicBezTo>
                      <a:pt x="945" y="179"/>
                      <a:pt x="947" y="176"/>
                      <a:pt x="947" y="169"/>
                    </a:cubicBezTo>
                    <a:cubicBezTo>
                      <a:pt x="947" y="162"/>
                      <a:pt x="955" y="148"/>
                      <a:pt x="949" y="148"/>
                    </a:cubicBezTo>
                    <a:cubicBezTo>
                      <a:pt x="943" y="148"/>
                      <a:pt x="964" y="144"/>
                      <a:pt x="964" y="144"/>
                    </a:cubicBezTo>
                    <a:cubicBezTo>
                      <a:pt x="964" y="144"/>
                      <a:pt x="989" y="135"/>
                      <a:pt x="977" y="135"/>
                    </a:cubicBezTo>
                  </a:path>
                </a:pathLst>
              </a:custGeom>
              <a:solidFill>
                <a:srgbClr val="F0F9CB"/>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8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64" name="Freeform 20149">
                <a:extLst>
                  <a:ext uri="{FF2B5EF4-FFF2-40B4-BE49-F238E27FC236}">
                    <a16:creationId xmlns:a16="http://schemas.microsoft.com/office/drawing/2014/main" id="{E2EE1294-551A-031B-DC54-A9B629BD3127}"/>
                  </a:ext>
                </a:extLst>
              </p:cNvPr>
              <p:cNvSpPr>
                <a:spLocks/>
              </p:cNvSpPr>
              <p:nvPr/>
            </p:nvSpPr>
            <p:spPr bwMode="auto">
              <a:xfrm>
                <a:off x="3351811" y="386294"/>
                <a:ext cx="949325" cy="539750"/>
              </a:xfrm>
              <a:custGeom>
                <a:avLst/>
                <a:gdLst>
                  <a:gd name="T0" fmla="*/ 160 w 420"/>
                  <a:gd name="T1" fmla="*/ 22 h 239"/>
                  <a:gd name="T2" fmla="*/ 123 w 420"/>
                  <a:gd name="T3" fmla="*/ 45 h 239"/>
                  <a:gd name="T4" fmla="*/ 121 w 420"/>
                  <a:gd name="T5" fmla="*/ 55 h 239"/>
                  <a:gd name="T6" fmla="*/ 112 w 420"/>
                  <a:gd name="T7" fmla="*/ 71 h 239"/>
                  <a:gd name="T8" fmla="*/ 91 w 420"/>
                  <a:gd name="T9" fmla="*/ 71 h 239"/>
                  <a:gd name="T10" fmla="*/ 89 w 420"/>
                  <a:gd name="T11" fmla="*/ 79 h 239"/>
                  <a:gd name="T12" fmla="*/ 74 w 420"/>
                  <a:gd name="T13" fmla="*/ 95 h 239"/>
                  <a:gd name="T14" fmla="*/ 46 w 420"/>
                  <a:gd name="T15" fmla="*/ 96 h 239"/>
                  <a:gd name="T16" fmla="*/ 60 w 420"/>
                  <a:gd name="T17" fmla="*/ 107 h 239"/>
                  <a:gd name="T18" fmla="*/ 44 w 420"/>
                  <a:gd name="T19" fmla="*/ 116 h 239"/>
                  <a:gd name="T20" fmla="*/ 49 w 420"/>
                  <a:gd name="T21" fmla="*/ 130 h 239"/>
                  <a:gd name="T22" fmla="*/ 48 w 420"/>
                  <a:gd name="T23" fmla="*/ 151 h 239"/>
                  <a:gd name="T24" fmla="*/ 29 w 420"/>
                  <a:gd name="T25" fmla="*/ 153 h 239"/>
                  <a:gd name="T26" fmla="*/ 8 w 420"/>
                  <a:gd name="T27" fmla="*/ 169 h 239"/>
                  <a:gd name="T28" fmla="*/ 12 w 420"/>
                  <a:gd name="T29" fmla="*/ 209 h 239"/>
                  <a:gd name="T30" fmla="*/ 13 w 420"/>
                  <a:gd name="T31" fmla="*/ 218 h 239"/>
                  <a:gd name="T32" fmla="*/ 25 w 420"/>
                  <a:gd name="T33" fmla="*/ 218 h 239"/>
                  <a:gd name="T34" fmla="*/ 78 w 420"/>
                  <a:gd name="T35" fmla="*/ 222 h 239"/>
                  <a:gd name="T36" fmla="*/ 116 w 420"/>
                  <a:gd name="T37" fmla="*/ 234 h 239"/>
                  <a:gd name="T38" fmla="*/ 169 w 420"/>
                  <a:gd name="T39" fmla="*/ 236 h 239"/>
                  <a:gd name="T40" fmla="*/ 203 w 420"/>
                  <a:gd name="T41" fmla="*/ 239 h 239"/>
                  <a:gd name="T42" fmla="*/ 217 w 420"/>
                  <a:gd name="T43" fmla="*/ 232 h 239"/>
                  <a:gd name="T44" fmla="*/ 191 w 420"/>
                  <a:gd name="T45" fmla="*/ 214 h 239"/>
                  <a:gd name="T46" fmla="*/ 192 w 420"/>
                  <a:gd name="T47" fmla="*/ 183 h 239"/>
                  <a:gd name="T48" fmla="*/ 228 w 420"/>
                  <a:gd name="T49" fmla="*/ 165 h 239"/>
                  <a:gd name="T50" fmla="*/ 287 w 420"/>
                  <a:gd name="T51" fmla="*/ 162 h 239"/>
                  <a:gd name="T52" fmla="*/ 324 w 420"/>
                  <a:gd name="T53" fmla="*/ 146 h 239"/>
                  <a:gd name="T54" fmla="*/ 374 w 420"/>
                  <a:gd name="T55" fmla="*/ 145 h 239"/>
                  <a:gd name="T56" fmla="*/ 374 w 420"/>
                  <a:gd name="T57" fmla="*/ 128 h 239"/>
                  <a:gd name="T58" fmla="*/ 374 w 420"/>
                  <a:gd name="T59" fmla="*/ 109 h 239"/>
                  <a:gd name="T60" fmla="*/ 383 w 420"/>
                  <a:gd name="T61" fmla="*/ 92 h 239"/>
                  <a:gd name="T62" fmla="*/ 394 w 420"/>
                  <a:gd name="T63" fmla="*/ 80 h 239"/>
                  <a:gd name="T64" fmla="*/ 420 w 420"/>
                  <a:gd name="T65" fmla="*/ 63 h 239"/>
                  <a:gd name="T66" fmla="*/ 405 w 420"/>
                  <a:gd name="T67" fmla="*/ 55 h 239"/>
                  <a:gd name="T68" fmla="*/ 350 w 420"/>
                  <a:gd name="T69" fmla="*/ 39 h 239"/>
                  <a:gd name="T70" fmla="*/ 323 w 420"/>
                  <a:gd name="T71" fmla="*/ 34 h 239"/>
                  <a:gd name="T72" fmla="*/ 318 w 420"/>
                  <a:gd name="T73" fmla="*/ 22 h 239"/>
                  <a:gd name="T74" fmla="*/ 301 w 420"/>
                  <a:gd name="T75" fmla="*/ 9 h 239"/>
                  <a:gd name="T76" fmla="*/ 279 w 420"/>
                  <a:gd name="T77" fmla="*/ 12 h 239"/>
                  <a:gd name="T78" fmla="*/ 257 w 420"/>
                  <a:gd name="T79" fmla="*/ 25 h 239"/>
                  <a:gd name="T80" fmla="*/ 218 w 420"/>
                  <a:gd name="T81" fmla="*/ 17 h 239"/>
                  <a:gd name="T82" fmla="*/ 225 w 420"/>
                  <a:gd name="T83" fmla="*/ 0 h 239"/>
                  <a:gd name="T84" fmla="*/ 189 w 420"/>
                  <a:gd name="T85" fmla="*/ 8 h 239"/>
                  <a:gd name="T86" fmla="*/ 160 w 420"/>
                  <a:gd name="T87"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0" h="239">
                    <a:moveTo>
                      <a:pt x="160" y="22"/>
                    </a:moveTo>
                    <a:cubicBezTo>
                      <a:pt x="146" y="26"/>
                      <a:pt x="123" y="34"/>
                      <a:pt x="123" y="45"/>
                    </a:cubicBezTo>
                    <a:cubicBezTo>
                      <a:pt x="123" y="56"/>
                      <a:pt x="121" y="55"/>
                      <a:pt x="121" y="55"/>
                    </a:cubicBezTo>
                    <a:cubicBezTo>
                      <a:pt x="112" y="71"/>
                      <a:pt x="112" y="71"/>
                      <a:pt x="112" y="71"/>
                    </a:cubicBezTo>
                    <a:cubicBezTo>
                      <a:pt x="91" y="71"/>
                      <a:pt x="91" y="71"/>
                      <a:pt x="91" y="71"/>
                    </a:cubicBezTo>
                    <a:cubicBezTo>
                      <a:pt x="77" y="71"/>
                      <a:pt x="89" y="71"/>
                      <a:pt x="89" y="79"/>
                    </a:cubicBezTo>
                    <a:cubicBezTo>
                      <a:pt x="89" y="88"/>
                      <a:pt x="86" y="95"/>
                      <a:pt x="74" y="95"/>
                    </a:cubicBezTo>
                    <a:cubicBezTo>
                      <a:pt x="63" y="95"/>
                      <a:pt x="46" y="96"/>
                      <a:pt x="46" y="96"/>
                    </a:cubicBezTo>
                    <a:cubicBezTo>
                      <a:pt x="46" y="96"/>
                      <a:pt x="54" y="103"/>
                      <a:pt x="60" y="107"/>
                    </a:cubicBezTo>
                    <a:cubicBezTo>
                      <a:pt x="65" y="112"/>
                      <a:pt x="54" y="112"/>
                      <a:pt x="44" y="116"/>
                    </a:cubicBezTo>
                    <a:cubicBezTo>
                      <a:pt x="34" y="121"/>
                      <a:pt x="42" y="121"/>
                      <a:pt x="49" y="130"/>
                    </a:cubicBezTo>
                    <a:cubicBezTo>
                      <a:pt x="56" y="139"/>
                      <a:pt x="48" y="151"/>
                      <a:pt x="48" y="151"/>
                    </a:cubicBezTo>
                    <a:cubicBezTo>
                      <a:pt x="48" y="151"/>
                      <a:pt x="40" y="153"/>
                      <a:pt x="29" y="153"/>
                    </a:cubicBezTo>
                    <a:cubicBezTo>
                      <a:pt x="18" y="153"/>
                      <a:pt x="15" y="160"/>
                      <a:pt x="8" y="169"/>
                    </a:cubicBezTo>
                    <a:cubicBezTo>
                      <a:pt x="0" y="178"/>
                      <a:pt x="5" y="185"/>
                      <a:pt x="12" y="209"/>
                    </a:cubicBezTo>
                    <a:cubicBezTo>
                      <a:pt x="13" y="212"/>
                      <a:pt x="13" y="215"/>
                      <a:pt x="13" y="218"/>
                    </a:cubicBezTo>
                    <a:cubicBezTo>
                      <a:pt x="25" y="218"/>
                      <a:pt x="25" y="218"/>
                      <a:pt x="25" y="218"/>
                    </a:cubicBezTo>
                    <a:cubicBezTo>
                      <a:pt x="49" y="218"/>
                      <a:pt x="60" y="215"/>
                      <a:pt x="78" y="222"/>
                    </a:cubicBezTo>
                    <a:cubicBezTo>
                      <a:pt x="96" y="228"/>
                      <a:pt x="98" y="234"/>
                      <a:pt x="116" y="234"/>
                    </a:cubicBezTo>
                    <a:cubicBezTo>
                      <a:pt x="134" y="234"/>
                      <a:pt x="158" y="236"/>
                      <a:pt x="169" y="236"/>
                    </a:cubicBezTo>
                    <a:cubicBezTo>
                      <a:pt x="180" y="236"/>
                      <a:pt x="197" y="239"/>
                      <a:pt x="203" y="239"/>
                    </a:cubicBezTo>
                    <a:cubicBezTo>
                      <a:pt x="209" y="239"/>
                      <a:pt x="226" y="235"/>
                      <a:pt x="217" y="232"/>
                    </a:cubicBezTo>
                    <a:cubicBezTo>
                      <a:pt x="208" y="228"/>
                      <a:pt x="196" y="226"/>
                      <a:pt x="191" y="214"/>
                    </a:cubicBezTo>
                    <a:cubicBezTo>
                      <a:pt x="186" y="202"/>
                      <a:pt x="185" y="188"/>
                      <a:pt x="192" y="183"/>
                    </a:cubicBezTo>
                    <a:cubicBezTo>
                      <a:pt x="199" y="178"/>
                      <a:pt x="199" y="172"/>
                      <a:pt x="228" y="165"/>
                    </a:cubicBezTo>
                    <a:cubicBezTo>
                      <a:pt x="256" y="158"/>
                      <a:pt x="276" y="165"/>
                      <a:pt x="287" y="162"/>
                    </a:cubicBezTo>
                    <a:cubicBezTo>
                      <a:pt x="298" y="158"/>
                      <a:pt x="301" y="146"/>
                      <a:pt x="324" y="146"/>
                    </a:cubicBezTo>
                    <a:cubicBezTo>
                      <a:pt x="347" y="146"/>
                      <a:pt x="370" y="146"/>
                      <a:pt x="374" y="145"/>
                    </a:cubicBezTo>
                    <a:cubicBezTo>
                      <a:pt x="379" y="144"/>
                      <a:pt x="374" y="134"/>
                      <a:pt x="374" y="128"/>
                    </a:cubicBezTo>
                    <a:cubicBezTo>
                      <a:pt x="374" y="121"/>
                      <a:pt x="368" y="116"/>
                      <a:pt x="374" y="109"/>
                    </a:cubicBezTo>
                    <a:cubicBezTo>
                      <a:pt x="381" y="102"/>
                      <a:pt x="380" y="98"/>
                      <a:pt x="383" y="92"/>
                    </a:cubicBezTo>
                    <a:cubicBezTo>
                      <a:pt x="386" y="85"/>
                      <a:pt x="389" y="82"/>
                      <a:pt x="394" y="80"/>
                    </a:cubicBezTo>
                    <a:cubicBezTo>
                      <a:pt x="400" y="78"/>
                      <a:pt x="420" y="71"/>
                      <a:pt x="420" y="63"/>
                    </a:cubicBezTo>
                    <a:cubicBezTo>
                      <a:pt x="420" y="56"/>
                      <a:pt x="410" y="59"/>
                      <a:pt x="405" y="55"/>
                    </a:cubicBezTo>
                    <a:cubicBezTo>
                      <a:pt x="400" y="51"/>
                      <a:pt x="356" y="43"/>
                      <a:pt x="350" y="39"/>
                    </a:cubicBezTo>
                    <a:cubicBezTo>
                      <a:pt x="344" y="36"/>
                      <a:pt x="323" y="34"/>
                      <a:pt x="323" y="34"/>
                    </a:cubicBezTo>
                    <a:cubicBezTo>
                      <a:pt x="323" y="34"/>
                      <a:pt x="326" y="34"/>
                      <a:pt x="318" y="22"/>
                    </a:cubicBezTo>
                    <a:cubicBezTo>
                      <a:pt x="310" y="10"/>
                      <a:pt x="305" y="9"/>
                      <a:pt x="301" y="9"/>
                    </a:cubicBezTo>
                    <a:cubicBezTo>
                      <a:pt x="296" y="9"/>
                      <a:pt x="292" y="0"/>
                      <a:pt x="279" y="12"/>
                    </a:cubicBezTo>
                    <a:cubicBezTo>
                      <a:pt x="265" y="23"/>
                      <a:pt x="265" y="27"/>
                      <a:pt x="257" y="25"/>
                    </a:cubicBezTo>
                    <a:cubicBezTo>
                      <a:pt x="249" y="23"/>
                      <a:pt x="222" y="23"/>
                      <a:pt x="218" y="17"/>
                    </a:cubicBezTo>
                    <a:cubicBezTo>
                      <a:pt x="216" y="13"/>
                      <a:pt x="221" y="7"/>
                      <a:pt x="225" y="0"/>
                    </a:cubicBezTo>
                    <a:cubicBezTo>
                      <a:pt x="208" y="4"/>
                      <a:pt x="192" y="7"/>
                      <a:pt x="189" y="8"/>
                    </a:cubicBezTo>
                    <a:cubicBezTo>
                      <a:pt x="182" y="10"/>
                      <a:pt x="173" y="19"/>
                      <a:pt x="160" y="22"/>
                    </a:cubicBezTo>
                  </a:path>
                </a:pathLst>
              </a:custGeom>
              <a:solidFill>
                <a:srgbClr val="E1F39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8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66" name="Freeform 20151">
                <a:extLst>
                  <a:ext uri="{FF2B5EF4-FFF2-40B4-BE49-F238E27FC236}">
                    <a16:creationId xmlns:a16="http://schemas.microsoft.com/office/drawing/2014/main" id="{BA6FADE1-B7A2-92F8-171C-2BB864A2E16F}"/>
                  </a:ext>
                </a:extLst>
              </p:cNvPr>
              <p:cNvSpPr>
                <a:spLocks/>
              </p:cNvSpPr>
              <p:nvPr/>
            </p:nvSpPr>
            <p:spPr bwMode="auto">
              <a:xfrm>
                <a:off x="2678802" y="446938"/>
                <a:ext cx="823913" cy="450850"/>
              </a:xfrm>
              <a:custGeom>
                <a:avLst/>
                <a:gdLst>
                  <a:gd name="T0" fmla="*/ 348 w 365"/>
                  <a:gd name="T1" fmla="*/ 69 h 199"/>
                  <a:gd name="T2" fmla="*/ 301 w 365"/>
                  <a:gd name="T3" fmla="*/ 33 h 199"/>
                  <a:gd name="T4" fmla="*/ 244 w 365"/>
                  <a:gd name="T5" fmla="*/ 19 h 199"/>
                  <a:gd name="T6" fmla="*/ 185 w 365"/>
                  <a:gd name="T7" fmla="*/ 6 h 199"/>
                  <a:gd name="T8" fmla="*/ 149 w 365"/>
                  <a:gd name="T9" fmla="*/ 8 h 199"/>
                  <a:gd name="T10" fmla="*/ 72 w 365"/>
                  <a:gd name="T11" fmla="*/ 28 h 199"/>
                  <a:gd name="T12" fmla="*/ 51 w 365"/>
                  <a:gd name="T13" fmla="*/ 52 h 199"/>
                  <a:gd name="T14" fmla="*/ 28 w 365"/>
                  <a:gd name="T15" fmla="*/ 69 h 199"/>
                  <a:gd name="T16" fmla="*/ 17 w 365"/>
                  <a:gd name="T17" fmla="*/ 92 h 199"/>
                  <a:gd name="T18" fmla="*/ 0 w 365"/>
                  <a:gd name="T19" fmla="*/ 114 h 199"/>
                  <a:gd name="T20" fmla="*/ 1 w 365"/>
                  <a:gd name="T21" fmla="*/ 131 h 199"/>
                  <a:gd name="T22" fmla="*/ 2 w 365"/>
                  <a:gd name="T23" fmla="*/ 134 h 199"/>
                  <a:gd name="T24" fmla="*/ 11 w 365"/>
                  <a:gd name="T25" fmla="*/ 136 h 199"/>
                  <a:gd name="T26" fmla="*/ 70 w 365"/>
                  <a:gd name="T27" fmla="*/ 154 h 199"/>
                  <a:gd name="T28" fmla="*/ 93 w 365"/>
                  <a:gd name="T29" fmla="*/ 155 h 199"/>
                  <a:gd name="T30" fmla="*/ 129 w 365"/>
                  <a:gd name="T31" fmla="*/ 165 h 199"/>
                  <a:gd name="T32" fmla="*/ 174 w 365"/>
                  <a:gd name="T33" fmla="*/ 176 h 199"/>
                  <a:gd name="T34" fmla="*/ 211 w 365"/>
                  <a:gd name="T35" fmla="*/ 192 h 199"/>
                  <a:gd name="T36" fmla="*/ 223 w 365"/>
                  <a:gd name="T37" fmla="*/ 193 h 199"/>
                  <a:gd name="T38" fmla="*/ 226 w 365"/>
                  <a:gd name="T39" fmla="*/ 181 h 199"/>
                  <a:gd name="T40" fmla="*/ 249 w 365"/>
                  <a:gd name="T41" fmla="*/ 182 h 199"/>
                  <a:gd name="T42" fmla="*/ 289 w 365"/>
                  <a:gd name="T43" fmla="*/ 191 h 199"/>
                  <a:gd name="T44" fmla="*/ 313 w 365"/>
                  <a:gd name="T45" fmla="*/ 191 h 199"/>
                  <a:gd name="T46" fmla="*/ 312 w 365"/>
                  <a:gd name="T47" fmla="*/ 182 h 199"/>
                  <a:gd name="T48" fmla="*/ 308 w 365"/>
                  <a:gd name="T49" fmla="*/ 142 h 199"/>
                  <a:gd name="T50" fmla="*/ 329 w 365"/>
                  <a:gd name="T51" fmla="*/ 126 h 199"/>
                  <a:gd name="T52" fmla="*/ 348 w 365"/>
                  <a:gd name="T53" fmla="*/ 124 h 199"/>
                  <a:gd name="T54" fmla="*/ 349 w 365"/>
                  <a:gd name="T55" fmla="*/ 103 h 199"/>
                  <a:gd name="T56" fmla="*/ 344 w 365"/>
                  <a:gd name="T57" fmla="*/ 89 h 199"/>
                  <a:gd name="T58" fmla="*/ 360 w 365"/>
                  <a:gd name="T59" fmla="*/ 80 h 199"/>
                  <a:gd name="T60" fmla="*/ 346 w 365"/>
                  <a:gd name="T61" fmla="*/ 69 h 199"/>
                  <a:gd name="T62" fmla="*/ 348 w 365"/>
                  <a:gd name="T63"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5" h="199">
                    <a:moveTo>
                      <a:pt x="348" y="69"/>
                    </a:moveTo>
                    <a:cubicBezTo>
                      <a:pt x="336" y="59"/>
                      <a:pt x="313" y="41"/>
                      <a:pt x="301" y="33"/>
                    </a:cubicBezTo>
                    <a:cubicBezTo>
                      <a:pt x="284" y="22"/>
                      <a:pt x="269" y="24"/>
                      <a:pt x="244" y="19"/>
                    </a:cubicBezTo>
                    <a:cubicBezTo>
                      <a:pt x="219" y="15"/>
                      <a:pt x="217" y="12"/>
                      <a:pt x="185" y="6"/>
                    </a:cubicBezTo>
                    <a:cubicBezTo>
                      <a:pt x="153" y="0"/>
                      <a:pt x="156" y="6"/>
                      <a:pt x="149" y="8"/>
                    </a:cubicBezTo>
                    <a:cubicBezTo>
                      <a:pt x="142" y="10"/>
                      <a:pt x="99" y="21"/>
                      <a:pt x="72" y="28"/>
                    </a:cubicBezTo>
                    <a:cubicBezTo>
                      <a:pt x="45" y="35"/>
                      <a:pt x="59" y="44"/>
                      <a:pt x="51" y="52"/>
                    </a:cubicBezTo>
                    <a:cubicBezTo>
                      <a:pt x="44" y="61"/>
                      <a:pt x="28" y="62"/>
                      <a:pt x="28" y="69"/>
                    </a:cubicBezTo>
                    <a:cubicBezTo>
                      <a:pt x="28" y="76"/>
                      <a:pt x="28" y="80"/>
                      <a:pt x="17" y="92"/>
                    </a:cubicBezTo>
                    <a:cubicBezTo>
                      <a:pt x="6" y="103"/>
                      <a:pt x="0" y="105"/>
                      <a:pt x="0" y="114"/>
                    </a:cubicBezTo>
                    <a:cubicBezTo>
                      <a:pt x="0" y="124"/>
                      <a:pt x="1" y="131"/>
                      <a:pt x="1" y="131"/>
                    </a:cubicBezTo>
                    <a:cubicBezTo>
                      <a:pt x="1" y="131"/>
                      <a:pt x="2" y="133"/>
                      <a:pt x="2" y="134"/>
                    </a:cubicBezTo>
                    <a:cubicBezTo>
                      <a:pt x="6" y="135"/>
                      <a:pt x="9" y="136"/>
                      <a:pt x="11" y="136"/>
                    </a:cubicBezTo>
                    <a:cubicBezTo>
                      <a:pt x="21" y="141"/>
                      <a:pt x="66" y="153"/>
                      <a:pt x="70" y="154"/>
                    </a:cubicBezTo>
                    <a:cubicBezTo>
                      <a:pt x="73" y="155"/>
                      <a:pt x="85" y="155"/>
                      <a:pt x="93" y="155"/>
                    </a:cubicBezTo>
                    <a:cubicBezTo>
                      <a:pt x="101" y="155"/>
                      <a:pt x="115" y="162"/>
                      <a:pt x="129" y="165"/>
                    </a:cubicBezTo>
                    <a:cubicBezTo>
                      <a:pt x="144" y="168"/>
                      <a:pt x="164" y="172"/>
                      <a:pt x="174" y="176"/>
                    </a:cubicBezTo>
                    <a:cubicBezTo>
                      <a:pt x="184" y="181"/>
                      <a:pt x="198" y="185"/>
                      <a:pt x="211" y="192"/>
                    </a:cubicBezTo>
                    <a:cubicBezTo>
                      <a:pt x="223" y="199"/>
                      <a:pt x="223" y="197"/>
                      <a:pt x="223" y="193"/>
                    </a:cubicBezTo>
                    <a:cubicBezTo>
                      <a:pt x="223" y="188"/>
                      <a:pt x="219" y="181"/>
                      <a:pt x="226" y="181"/>
                    </a:cubicBezTo>
                    <a:cubicBezTo>
                      <a:pt x="234" y="181"/>
                      <a:pt x="241" y="180"/>
                      <a:pt x="249" y="182"/>
                    </a:cubicBezTo>
                    <a:cubicBezTo>
                      <a:pt x="258" y="185"/>
                      <a:pt x="272" y="191"/>
                      <a:pt x="289" y="191"/>
                    </a:cubicBezTo>
                    <a:cubicBezTo>
                      <a:pt x="313" y="191"/>
                      <a:pt x="313" y="191"/>
                      <a:pt x="313" y="191"/>
                    </a:cubicBezTo>
                    <a:cubicBezTo>
                      <a:pt x="313" y="188"/>
                      <a:pt x="313" y="185"/>
                      <a:pt x="312" y="182"/>
                    </a:cubicBezTo>
                    <a:cubicBezTo>
                      <a:pt x="305" y="158"/>
                      <a:pt x="300" y="151"/>
                      <a:pt x="308" y="142"/>
                    </a:cubicBezTo>
                    <a:cubicBezTo>
                      <a:pt x="315" y="133"/>
                      <a:pt x="318" y="126"/>
                      <a:pt x="329" y="126"/>
                    </a:cubicBezTo>
                    <a:cubicBezTo>
                      <a:pt x="340" y="126"/>
                      <a:pt x="348" y="124"/>
                      <a:pt x="348" y="124"/>
                    </a:cubicBezTo>
                    <a:cubicBezTo>
                      <a:pt x="348" y="124"/>
                      <a:pt x="356" y="112"/>
                      <a:pt x="349" y="103"/>
                    </a:cubicBezTo>
                    <a:cubicBezTo>
                      <a:pt x="342" y="94"/>
                      <a:pt x="334" y="94"/>
                      <a:pt x="344" y="89"/>
                    </a:cubicBezTo>
                    <a:cubicBezTo>
                      <a:pt x="354" y="85"/>
                      <a:pt x="365" y="85"/>
                      <a:pt x="360" y="80"/>
                    </a:cubicBezTo>
                    <a:cubicBezTo>
                      <a:pt x="354" y="76"/>
                      <a:pt x="346" y="69"/>
                      <a:pt x="346" y="69"/>
                    </a:cubicBezTo>
                    <a:cubicBezTo>
                      <a:pt x="346" y="69"/>
                      <a:pt x="347" y="69"/>
                      <a:pt x="348" y="69"/>
                    </a:cubicBezTo>
                  </a:path>
                </a:pathLst>
              </a:custGeom>
              <a:solidFill>
                <a:srgbClr val="BDE31B"/>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8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4" name="Freeform 20153">
                <a:extLst>
                  <a:ext uri="{FF2B5EF4-FFF2-40B4-BE49-F238E27FC236}">
                    <a16:creationId xmlns:a16="http://schemas.microsoft.com/office/drawing/2014/main" id="{47FF4FCF-5A69-D08F-B851-75E4D3E67BB6}"/>
                  </a:ext>
                </a:extLst>
              </p:cNvPr>
              <p:cNvSpPr>
                <a:spLocks/>
              </p:cNvSpPr>
              <p:nvPr/>
            </p:nvSpPr>
            <p:spPr bwMode="auto">
              <a:xfrm>
                <a:off x="1881359" y="-222913"/>
                <a:ext cx="2384426" cy="1071563"/>
              </a:xfrm>
              <a:custGeom>
                <a:avLst/>
                <a:gdLst>
                  <a:gd name="T0" fmla="*/ 1049 w 1055"/>
                  <a:gd name="T1" fmla="*/ 168 h 474"/>
                  <a:gd name="T2" fmla="*/ 1010 w 1055"/>
                  <a:gd name="T3" fmla="*/ 141 h 474"/>
                  <a:gd name="T4" fmla="*/ 992 w 1055"/>
                  <a:gd name="T5" fmla="*/ 127 h 474"/>
                  <a:gd name="T6" fmla="*/ 969 w 1055"/>
                  <a:gd name="T7" fmla="*/ 70 h 474"/>
                  <a:gd name="T8" fmla="*/ 912 w 1055"/>
                  <a:gd name="T9" fmla="*/ 46 h 474"/>
                  <a:gd name="T10" fmla="*/ 828 w 1055"/>
                  <a:gd name="T11" fmla="*/ 48 h 474"/>
                  <a:gd name="T12" fmla="*/ 787 w 1055"/>
                  <a:gd name="T13" fmla="*/ 4 h 474"/>
                  <a:gd name="T14" fmla="*/ 670 w 1055"/>
                  <a:gd name="T15" fmla="*/ 7 h 474"/>
                  <a:gd name="T16" fmla="*/ 603 w 1055"/>
                  <a:gd name="T17" fmla="*/ 16 h 474"/>
                  <a:gd name="T18" fmla="*/ 531 w 1055"/>
                  <a:gd name="T19" fmla="*/ 36 h 474"/>
                  <a:gd name="T20" fmla="*/ 442 w 1055"/>
                  <a:gd name="T21" fmla="*/ 27 h 474"/>
                  <a:gd name="T22" fmla="*/ 414 w 1055"/>
                  <a:gd name="T23" fmla="*/ 17 h 474"/>
                  <a:gd name="T24" fmla="*/ 400 w 1055"/>
                  <a:gd name="T25" fmla="*/ 28 h 474"/>
                  <a:gd name="T26" fmla="*/ 368 w 1055"/>
                  <a:gd name="T27" fmla="*/ 89 h 474"/>
                  <a:gd name="T28" fmla="*/ 357 w 1055"/>
                  <a:gd name="T29" fmla="*/ 134 h 474"/>
                  <a:gd name="T30" fmla="*/ 349 w 1055"/>
                  <a:gd name="T31" fmla="*/ 194 h 474"/>
                  <a:gd name="T32" fmla="*/ 289 w 1055"/>
                  <a:gd name="T33" fmla="*/ 173 h 474"/>
                  <a:gd name="T34" fmla="*/ 241 w 1055"/>
                  <a:gd name="T35" fmla="*/ 187 h 474"/>
                  <a:gd name="T36" fmla="*/ 178 w 1055"/>
                  <a:gd name="T37" fmla="*/ 191 h 474"/>
                  <a:gd name="T38" fmla="*/ 125 w 1055"/>
                  <a:gd name="T39" fmla="*/ 201 h 474"/>
                  <a:gd name="T40" fmla="*/ 55 w 1055"/>
                  <a:gd name="T41" fmla="*/ 237 h 474"/>
                  <a:gd name="T42" fmla="*/ 62 w 1055"/>
                  <a:gd name="T43" fmla="*/ 258 h 474"/>
                  <a:gd name="T44" fmla="*/ 91 w 1055"/>
                  <a:gd name="T45" fmla="*/ 266 h 474"/>
                  <a:gd name="T46" fmla="*/ 108 w 1055"/>
                  <a:gd name="T47" fmla="*/ 298 h 474"/>
                  <a:gd name="T48" fmla="*/ 83 w 1055"/>
                  <a:gd name="T49" fmla="*/ 324 h 474"/>
                  <a:gd name="T50" fmla="*/ 0 w 1055"/>
                  <a:gd name="T51" fmla="*/ 328 h 474"/>
                  <a:gd name="T52" fmla="*/ 28 w 1055"/>
                  <a:gd name="T53" fmla="*/ 368 h 474"/>
                  <a:gd name="T54" fmla="*/ 51 w 1055"/>
                  <a:gd name="T55" fmla="*/ 396 h 474"/>
                  <a:gd name="T56" fmla="*/ 51 w 1055"/>
                  <a:gd name="T57" fmla="*/ 436 h 474"/>
                  <a:gd name="T58" fmla="*/ 46 w 1055"/>
                  <a:gd name="T59" fmla="*/ 470 h 474"/>
                  <a:gd name="T60" fmla="*/ 183 w 1055"/>
                  <a:gd name="T61" fmla="*/ 471 h 474"/>
                  <a:gd name="T62" fmla="*/ 274 w 1055"/>
                  <a:gd name="T63" fmla="*/ 435 h 474"/>
                  <a:gd name="T64" fmla="*/ 353 w 1055"/>
                  <a:gd name="T65" fmla="*/ 431 h 474"/>
                  <a:gd name="T66" fmla="*/ 351 w 1055"/>
                  <a:gd name="T67" fmla="*/ 411 h 474"/>
                  <a:gd name="T68" fmla="*/ 379 w 1055"/>
                  <a:gd name="T69" fmla="*/ 366 h 474"/>
                  <a:gd name="T70" fmla="*/ 423 w 1055"/>
                  <a:gd name="T71" fmla="*/ 325 h 474"/>
                  <a:gd name="T72" fmla="*/ 536 w 1055"/>
                  <a:gd name="T73" fmla="*/ 303 h 474"/>
                  <a:gd name="T74" fmla="*/ 652 w 1055"/>
                  <a:gd name="T75" fmla="*/ 330 h 474"/>
                  <a:gd name="T76" fmla="*/ 725 w 1055"/>
                  <a:gd name="T77" fmla="*/ 365 h 474"/>
                  <a:gd name="T78" fmla="*/ 742 w 1055"/>
                  <a:gd name="T79" fmla="*/ 341 h 474"/>
                  <a:gd name="T80" fmla="*/ 772 w 1055"/>
                  <a:gd name="T81" fmla="*/ 325 h 474"/>
                  <a:gd name="T82" fmla="*/ 811 w 1055"/>
                  <a:gd name="T83" fmla="*/ 292 h 474"/>
                  <a:gd name="T84" fmla="*/ 876 w 1055"/>
                  <a:gd name="T85" fmla="*/ 270 h 474"/>
                  <a:gd name="T86" fmla="*/ 884 w 1055"/>
                  <a:gd name="T87" fmla="*/ 234 h 474"/>
                  <a:gd name="T88" fmla="*/ 946 w 1055"/>
                  <a:gd name="T89" fmla="*/ 219 h 474"/>
                  <a:gd name="T90" fmla="*/ 969 w 1055"/>
                  <a:gd name="T91" fmla="*/ 194 h 474"/>
                  <a:gd name="T92" fmla="*/ 1017 w 1055"/>
                  <a:gd name="T93" fmla="*/ 204 h 474"/>
                  <a:gd name="T94" fmla="*/ 1047 w 1055"/>
                  <a:gd name="T95" fmla="*/ 18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5" h="474">
                    <a:moveTo>
                      <a:pt x="1047" y="186"/>
                    </a:moveTo>
                    <a:cubicBezTo>
                      <a:pt x="1047" y="180"/>
                      <a:pt x="1055" y="171"/>
                      <a:pt x="1049" y="168"/>
                    </a:cubicBezTo>
                    <a:cubicBezTo>
                      <a:pt x="1044" y="164"/>
                      <a:pt x="1039" y="159"/>
                      <a:pt x="1025" y="153"/>
                    </a:cubicBezTo>
                    <a:cubicBezTo>
                      <a:pt x="1011" y="148"/>
                      <a:pt x="1010" y="149"/>
                      <a:pt x="1010" y="141"/>
                    </a:cubicBezTo>
                    <a:cubicBezTo>
                      <a:pt x="1010" y="133"/>
                      <a:pt x="1009" y="127"/>
                      <a:pt x="1001" y="131"/>
                    </a:cubicBezTo>
                    <a:cubicBezTo>
                      <a:pt x="994" y="135"/>
                      <a:pt x="992" y="141"/>
                      <a:pt x="992" y="127"/>
                    </a:cubicBezTo>
                    <a:cubicBezTo>
                      <a:pt x="992" y="114"/>
                      <a:pt x="998" y="96"/>
                      <a:pt x="998" y="88"/>
                    </a:cubicBezTo>
                    <a:cubicBezTo>
                      <a:pt x="998" y="80"/>
                      <a:pt x="977" y="76"/>
                      <a:pt x="969" y="70"/>
                    </a:cubicBezTo>
                    <a:cubicBezTo>
                      <a:pt x="961" y="64"/>
                      <a:pt x="949" y="62"/>
                      <a:pt x="938" y="54"/>
                    </a:cubicBezTo>
                    <a:cubicBezTo>
                      <a:pt x="927" y="45"/>
                      <a:pt x="925" y="46"/>
                      <a:pt x="912" y="46"/>
                    </a:cubicBezTo>
                    <a:cubicBezTo>
                      <a:pt x="899" y="46"/>
                      <a:pt x="869" y="44"/>
                      <a:pt x="860" y="45"/>
                    </a:cubicBezTo>
                    <a:cubicBezTo>
                      <a:pt x="851" y="46"/>
                      <a:pt x="837" y="50"/>
                      <a:pt x="828" y="48"/>
                    </a:cubicBezTo>
                    <a:cubicBezTo>
                      <a:pt x="819" y="46"/>
                      <a:pt x="809" y="34"/>
                      <a:pt x="804" y="23"/>
                    </a:cubicBezTo>
                    <a:cubicBezTo>
                      <a:pt x="799" y="12"/>
                      <a:pt x="790" y="6"/>
                      <a:pt x="787" y="4"/>
                    </a:cubicBezTo>
                    <a:cubicBezTo>
                      <a:pt x="784" y="2"/>
                      <a:pt x="728" y="0"/>
                      <a:pt x="712" y="0"/>
                    </a:cubicBezTo>
                    <a:cubicBezTo>
                      <a:pt x="697" y="0"/>
                      <a:pt x="675" y="0"/>
                      <a:pt x="670" y="7"/>
                    </a:cubicBezTo>
                    <a:cubicBezTo>
                      <a:pt x="665" y="14"/>
                      <a:pt x="665" y="16"/>
                      <a:pt x="653" y="16"/>
                    </a:cubicBezTo>
                    <a:cubicBezTo>
                      <a:pt x="642" y="16"/>
                      <a:pt x="613" y="15"/>
                      <a:pt x="603" y="16"/>
                    </a:cubicBezTo>
                    <a:cubicBezTo>
                      <a:pt x="594" y="17"/>
                      <a:pt x="577" y="28"/>
                      <a:pt x="567" y="30"/>
                    </a:cubicBezTo>
                    <a:cubicBezTo>
                      <a:pt x="557" y="32"/>
                      <a:pt x="547" y="36"/>
                      <a:pt x="531" y="36"/>
                    </a:cubicBezTo>
                    <a:cubicBezTo>
                      <a:pt x="515" y="36"/>
                      <a:pt x="505" y="29"/>
                      <a:pt x="486" y="29"/>
                    </a:cubicBezTo>
                    <a:cubicBezTo>
                      <a:pt x="467" y="29"/>
                      <a:pt x="448" y="27"/>
                      <a:pt x="442" y="27"/>
                    </a:cubicBezTo>
                    <a:cubicBezTo>
                      <a:pt x="436" y="27"/>
                      <a:pt x="422" y="22"/>
                      <a:pt x="414" y="17"/>
                    </a:cubicBezTo>
                    <a:cubicBezTo>
                      <a:pt x="414" y="17"/>
                      <a:pt x="414" y="17"/>
                      <a:pt x="414" y="17"/>
                    </a:cubicBezTo>
                    <a:cubicBezTo>
                      <a:pt x="410" y="17"/>
                      <a:pt x="405" y="18"/>
                      <a:pt x="401" y="18"/>
                    </a:cubicBezTo>
                    <a:cubicBezTo>
                      <a:pt x="401" y="22"/>
                      <a:pt x="401" y="26"/>
                      <a:pt x="400" y="28"/>
                    </a:cubicBezTo>
                    <a:cubicBezTo>
                      <a:pt x="398" y="36"/>
                      <a:pt x="394" y="55"/>
                      <a:pt x="385" y="62"/>
                    </a:cubicBezTo>
                    <a:cubicBezTo>
                      <a:pt x="376" y="69"/>
                      <a:pt x="368" y="89"/>
                      <a:pt x="368" y="89"/>
                    </a:cubicBezTo>
                    <a:cubicBezTo>
                      <a:pt x="391" y="114"/>
                      <a:pt x="391" y="114"/>
                      <a:pt x="391" y="114"/>
                    </a:cubicBezTo>
                    <a:cubicBezTo>
                      <a:pt x="357" y="134"/>
                      <a:pt x="357" y="134"/>
                      <a:pt x="357" y="134"/>
                    </a:cubicBezTo>
                    <a:cubicBezTo>
                      <a:pt x="357" y="134"/>
                      <a:pt x="375" y="169"/>
                      <a:pt x="386" y="191"/>
                    </a:cubicBezTo>
                    <a:cubicBezTo>
                      <a:pt x="398" y="214"/>
                      <a:pt x="373" y="191"/>
                      <a:pt x="349" y="194"/>
                    </a:cubicBezTo>
                    <a:cubicBezTo>
                      <a:pt x="324" y="196"/>
                      <a:pt x="323" y="191"/>
                      <a:pt x="312" y="187"/>
                    </a:cubicBezTo>
                    <a:cubicBezTo>
                      <a:pt x="300" y="182"/>
                      <a:pt x="303" y="183"/>
                      <a:pt x="289" y="173"/>
                    </a:cubicBezTo>
                    <a:cubicBezTo>
                      <a:pt x="275" y="163"/>
                      <a:pt x="280" y="185"/>
                      <a:pt x="272" y="185"/>
                    </a:cubicBezTo>
                    <a:cubicBezTo>
                      <a:pt x="264" y="185"/>
                      <a:pt x="259" y="187"/>
                      <a:pt x="241" y="187"/>
                    </a:cubicBezTo>
                    <a:cubicBezTo>
                      <a:pt x="223" y="187"/>
                      <a:pt x="223" y="189"/>
                      <a:pt x="210" y="189"/>
                    </a:cubicBezTo>
                    <a:cubicBezTo>
                      <a:pt x="196" y="189"/>
                      <a:pt x="185" y="190"/>
                      <a:pt x="178" y="191"/>
                    </a:cubicBezTo>
                    <a:cubicBezTo>
                      <a:pt x="171" y="193"/>
                      <a:pt x="162" y="200"/>
                      <a:pt x="151" y="205"/>
                    </a:cubicBezTo>
                    <a:cubicBezTo>
                      <a:pt x="139" y="211"/>
                      <a:pt x="125" y="201"/>
                      <a:pt x="125" y="201"/>
                    </a:cubicBezTo>
                    <a:cubicBezTo>
                      <a:pt x="98" y="250"/>
                      <a:pt x="98" y="250"/>
                      <a:pt x="98" y="250"/>
                    </a:cubicBezTo>
                    <a:cubicBezTo>
                      <a:pt x="55" y="237"/>
                      <a:pt x="55" y="237"/>
                      <a:pt x="55" y="237"/>
                    </a:cubicBezTo>
                    <a:cubicBezTo>
                      <a:pt x="68" y="248"/>
                      <a:pt x="68" y="248"/>
                      <a:pt x="68" y="248"/>
                    </a:cubicBezTo>
                    <a:cubicBezTo>
                      <a:pt x="62" y="258"/>
                      <a:pt x="62" y="258"/>
                      <a:pt x="62" y="258"/>
                    </a:cubicBezTo>
                    <a:cubicBezTo>
                      <a:pt x="83" y="260"/>
                      <a:pt x="83" y="260"/>
                      <a:pt x="83" y="260"/>
                    </a:cubicBezTo>
                    <a:cubicBezTo>
                      <a:pt x="91" y="266"/>
                      <a:pt x="91" y="266"/>
                      <a:pt x="91" y="266"/>
                    </a:cubicBezTo>
                    <a:cubicBezTo>
                      <a:pt x="91" y="266"/>
                      <a:pt x="98" y="275"/>
                      <a:pt x="108" y="278"/>
                    </a:cubicBezTo>
                    <a:cubicBezTo>
                      <a:pt x="117" y="280"/>
                      <a:pt x="108" y="298"/>
                      <a:pt x="108" y="298"/>
                    </a:cubicBezTo>
                    <a:cubicBezTo>
                      <a:pt x="108" y="298"/>
                      <a:pt x="103" y="298"/>
                      <a:pt x="96" y="307"/>
                    </a:cubicBezTo>
                    <a:cubicBezTo>
                      <a:pt x="89" y="316"/>
                      <a:pt x="83" y="324"/>
                      <a:pt x="83" y="324"/>
                    </a:cubicBezTo>
                    <a:cubicBezTo>
                      <a:pt x="83" y="324"/>
                      <a:pt x="62" y="326"/>
                      <a:pt x="53" y="326"/>
                    </a:cubicBezTo>
                    <a:cubicBezTo>
                      <a:pt x="44" y="326"/>
                      <a:pt x="0" y="328"/>
                      <a:pt x="0" y="328"/>
                    </a:cubicBezTo>
                    <a:cubicBezTo>
                      <a:pt x="0" y="328"/>
                      <a:pt x="10" y="341"/>
                      <a:pt x="17" y="341"/>
                    </a:cubicBezTo>
                    <a:cubicBezTo>
                      <a:pt x="24" y="341"/>
                      <a:pt x="24" y="357"/>
                      <a:pt x="28" y="368"/>
                    </a:cubicBezTo>
                    <a:cubicBezTo>
                      <a:pt x="33" y="380"/>
                      <a:pt x="40" y="377"/>
                      <a:pt x="51" y="384"/>
                    </a:cubicBezTo>
                    <a:cubicBezTo>
                      <a:pt x="62" y="391"/>
                      <a:pt x="51" y="396"/>
                      <a:pt x="51" y="396"/>
                    </a:cubicBezTo>
                    <a:cubicBezTo>
                      <a:pt x="51" y="418"/>
                      <a:pt x="51" y="418"/>
                      <a:pt x="51" y="418"/>
                    </a:cubicBezTo>
                    <a:cubicBezTo>
                      <a:pt x="51" y="425"/>
                      <a:pt x="51" y="430"/>
                      <a:pt x="51" y="436"/>
                    </a:cubicBezTo>
                    <a:cubicBezTo>
                      <a:pt x="51" y="443"/>
                      <a:pt x="42" y="459"/>
                      <a:pt x="42" y="459"/>
                    </a:cubicBezTo>
                    <a:cubicBezTo>
                      <a:pt x="46" y="470"/>
                      <a:pt x="46" y="470"/>
                      <a:pt x="46" y="470"/>
                    </a:cubicBezTo>
                    <a:cubicBezTo>
                      <a:pt x="60" y="467"/>
                      <a:pt x="63" y="466"/>
                      <a:pt x="103" y="466"/>
                    </a:cubicBezTo>
                    <a:cubicBezTo>
                      <a:pt x="153" y="466"/>
                      <a:pt x="165" y="474"/>
                      <a:pt x="183" y="471"/>
                    </a:cubicBezTo>
                    <a:cubicBezTo>
                      <a:pt x="201" y="468"/>
                      <a:pt x="220" y="464"/>
                      <a:pt x="233" y="458"/>
                    </a:cubicBezTo>
                    <a:cubicBezTo>
                      <a:pt x="246" y="451"/>
                      <a:pt x="262" y="439"/>
                      <a:pt x="274" y="435"/>
                    </a:cubicBezTo>
                    <a:cubicBezTo>
                      <a:pt x="286" y="431"/>
                      <a:pt x="300" y="427"/>
                      <a:pt x="314" y="429"/>
                    </a:cubicBezTo>
                    <a:cubicBezTo>
                      <a:pt x="325" y="431"/>
                      <a:pt x="342" y="430"/>
                      <a:pt x="353" y="431"/>
                    </a:cubicBezTo>
                    <a:cubicBezTo>
                      <a:pt x="353" y="430"/>
                      <a:pt x="352" y="428"/>
                      <a:pt x="352" y="428"/>
                    </a:cubicBezTo>
                    <a:cubicBezTo>
                      <a:pt x="352" y="428"/>
                      <a:pt x="351" y="421"/>
                      <a:pt x="351" y="411"/>
                    </a:cubicBezTo>
                    <a:cubicBezTo>
                      <a:pt x="351" y="402"/>
                      <a:pt x="357" y="400"/>
                      <a:pt x="368" y="389"/>
                    </a:cubicBezTo>
                    <a:cubicBezTo>
                      <a:pt x="379" y="377"/>
                      <a:pt x="379" y="373"/>
                      <a:pt x="379" y="366"/>
                    </a:cubicBezTo>
                    <a:cubicBezTo>
                      <a:pt x="379" y="359"/>
                      <a:pt x="395" y="358"/>
                      <a:pt x="402" y="349"/>
                    </a:cubicBezTo>
                    <a:cubicBezTo>
                      <a:pt x="410" y="341"/>
                      <a:pt x="396" y="332"/>
                      <a:pt x="423" y="325"/>
                    </a:cubicBezTo>
                    <a:cubicBezTo>
                      <a:pt x="450" y="318"/>
                      <a:pt x="493" y="307"/>
                      <a:pt x="500" y="305"/>
                    </a:cubicBezTo>
                    <a:cubicBezTo>
                      <a:pt x="507" y="303"/>
                      <a:pt x="504" y="297"/>
                      <a:pt x="536" y="303"/>
                    </a:cubicBezTo>
                    <a:cubicBezTo>
                      <a:pt x="568" y="309"/>
                      <a:pt x="570" y="312"/>
                      <a:pt x="595" y="316"/>
                    </a:cubicBezTo>
                    <a:cubicBezTo>
                      <a:pt x="620" y="321"/>
                      <a:pt x="635" y="319"/>
                      <a:pt x="652" y="330"/>
                    </a:cubicBezTo>
                    <a:cubicBezTo>
                      <a:pt x="664" y="338"/>
                      <a:pt x="687" y="356"/>
                      <a:pt x="699" y="366"/>
                    </a:cubicBezTo>
                    <a:cubicBezTo>
                      <a:pt x="704" y="366"/>
                      <a:pt x="716" y="365"/>
                      <a:pt x="725" y="365"/>
                    </a:cubicBezTo>
                    <a:cubicBezTo>
                      <a:pt x="737" y="365"/>
                      <a:pt x="740" y="358"/>
                      <a:pt x="740" y="349"/>
                    </a:cubicBezTo>
                    <a:cubicBezTo>
                      <a:pt x="740" y="341"/>
                      <a:pt x="728" y="341"/>
                      <a:pt x="742" y="341"/>
                    </a:cubicBezTo>
                    <a:cubicBezTo>
                      <a:pt x="763" y="341"/>
                      <a:pt x="763" y="341"/>
                      <a:pt x="763" y="341"/>
                    </a:cubicBezTo>
                    <a:cubicBezTo>
                      <a:pt x="772" y="325"/>
                      <a:pt x="772" y="325"/>
                      <a:pt x="772" y="325"/>
                    </a:cubicBezTo>
                    <a:cubicBezTo>
                      <a:pt x="772" y="325"/>
                      <a:pt x="774" y="326"/>
                      <a:pt x="774" y="315"/>
                    </a:cubicBezTo>
                    <a:cubicBezTo>
                      <a:pt x="774" y="304"/>
                      <a:pt x="797" y="296"/>
                      <a:pt x="811" y="292"/>
                    </a:cubicBezTo>
                    <a:cubicBezTo>
                      <a:pt x="824" y="289"/>
                      <a:pt x="833" y="280"/>
                      <a:pt x="840" y="278"/>
                    </a:cubicBezTo>
                    <a:cubicBezTo>
                      <a:pt x="843" y="277"/>
                      <a:pt x="859" y="274"/>
                      <a:pt x="876" y="270"/>
                    </a:cubicBezTo>
                    <a:cubicBezTo>
                      <a:pt x="877" y="268"/>
                      <a:pt x="878" y="266"/>
                      <a:pt x="878" y="263"/>
                    </a:cubicBezTo>
                    <a:cubicBezTo>
                      <a:pt x="879" y="253"/>
                      <a:pt x="871" y="234"/>
                      <a:pt x="884" y="234"/>
                    </a:cubicBezTo>
                    <a:cubicBezTo>
                      <a:pt x="897" y="233"/>
                      <a:pt x="919" y="238"/>
                      <a:pt x="923" y="233"/>
                    </a:cubicBezTo>
                    <a:cubicBezTo>
                      <a:pt x="927" y="228"/>
                      <a:pt x="942" y="220"/>
                      <a:pt x="946" y="219"/>
                    </a:cubicBezTo>
                    <a:cubicBezTo>
                      <a:pt x="949" y="217"/>
                      <a:pt x="959" y="222"/>
                      <a:pt x="959" y="214"/>
                    </a:cubicBezTo>
                    <a:cubicBezTo>
                      <a:pt x="960" y="205"/>
                      <a:pt x="971" y="197"/>
                      <a:pt x="969" y="194"/>
                    </a:cubicBezTo>
                    <a:cubicBezTo>
                      <a:pt x="968" y="191"/>
                      <a:pt x="977" y="197"/>
                      <a:pt x="986" y="200"/>
                    </a:cubicBezTo>
                    <a:cubicBezTo>
                      <a:pt x="994" y="203"/>
                      <a:pt x="1000" y="204"/>
                      <a:pt x="1017" y="204"/>
                    </a:cubicBezTo>
                    <a:cubicBezTo>
                      <a:pt x="1035" y="204"/>
                      <a:pt x="1046" y="205"/>
                      <a:pt x="1046" y="205"/>
                    </a:cubicBezTo>
                    <a:cubicBezTo>
                      <a:pt x="1046" y="205"/>
                      <a:pt x="1047" y="192"/>
                      <a:pt x="1047" y="186"/>
                    </a:cubicBezTo>
                  </a:path>
                </a:pathLst>
              </a:custGeom>
              <a:solidFill>
                <a:srgbClr val="44520A"/>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8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7" name="Freeform 20155">
                <a:extLst>
                  <a:ext uri="{FF2B5EF4-FFF2-40B4-BE49-F238E27FC236}">
                    <a16:creationId xmlns:a16="http://schemas.microsoft.com/office/drawing/2014/main" id="{9D4E7BC9-4C0D-8B53-CA31-B81923086FD1}"/>
                  </a:ext>
                </a:extLst>
              </p:cNvPr>
              <p:cNvSpPr>
                <a:spLocks/>
              </p:cNvSpPr>
              <p:nvPr/>
            </p:nvSpPr>
            <p:spPr bwMode="auto">
              <a:xfrm>
                <a:off x="-596027" y="425672"/>
                <a:ext cx="2025650" cy="1000126"/>
              </a:xfrm>
              <a:custGeom>
                <a:avLst/>
                <a:gdLst>
                  <a:gd name="T0" fmla="*/ 46 w 896"/>
                  <a:gd name="T1" fmla="*/ 360 h 442"/>
                  <a:gd name="T2" fmla="*/ 61 w 896"/>
                  <a:gd name="T3" fmla="*/ 385 h 442"/>
                  <a:gd name="T4" fmla="*/ 115 w 896"/>
                  <a:gd name="T5" fmla="*/ 401 h 442"/>
                  <a:gd name="T6" fmla="*/ 204 w 896"/>
                  <a:gd name="T7" fmla="*/ 419 h 442"/>
                  <a:gd name="T8" fmla="*/ 235 w 896"/>
                  <a:gd name="T9" fmla="*/ 401 h 442"/>
                  <a:gd name="T10" fmla="*/ 390 w 896"/>
                  <a:gd name="T11" fmla="*/ 403 h 442"/>
                  <a:gd name="T12" fmla="*/ 514 w 896"/>
                  <a:gd name="T13" fmla="*/ 441 h 442"/>
                  <a:gd name="T14" fmla="*/ 590 w 896"/>
                  <a:gd name="T15" fmla="*/ 419 h 442"/>
                  <a:gd name="T16" fmla="*/ 611 w 896"/>
                  <a:gd name="T17" fmla="*/ 398 h 442"/>
                  <a:gd name="T18" fmla="*/ 710 w 896"/>
                  <a:gd name="T19" fmla="*/ 398 h 442"/>
                  <a:gd name="T20" fmla="*/ 806 w 896"/>
                  <a:gd name="T21" fmla="*/ 412 h 442"/>
                  <a:gd name="T22" fmla="*/ 896 w 896"/>
                  <a:gd name="T23" fmla="*/ 393 h 442"/>
                  <a:gd name="T24" fmla="*/ 866 w 896"/>
                  <a:gd name="T25" fmla="*/ 374 h 442"/>
                  <a:gd name="T26" fmla="*/ 847 w 896"/>
                  <a:gd name="T27" fmla="*/ 353 h 442"/>
                  <a:gd name="T28" fmla="*/ 832 w 896"/>
                  <a:gd name="T29" fmla="*/ 337 h 442"/>
                  <a:gd name="T30" fmla="*/ 804 w 896"/>
                  <a:gd name="T31" fmla="*/ 304 h 442"/>
                  <a:gd name="T32" fmla="*/ 778 w 896"/>
                  <a:gd name="T33" fmla="*/ 283 h 442"/>
                  <a:gd name="T34" fmla="*/ 792 w 896"/>
                  <a:gd name="T35" fmla="*/ 249 h 442"/>
                  <a:gd name="T36" fmla="*/ 760 w 896"/>
                  <a:gd name="T37" fmla="*/ 232 h 442"/>
                  <a:gd name="T38" fmla="*/ 755 w 896"/>
                  <a:gd name="T39" fmla="*/ 204 h 442"/>
                  <a:gd name="T40" fmla="*/ 794 w 896"/>
                  <a:gd name="T41" fmla="*/ 215 h 442"/>
                  <a:gd name="T42" fmla="*/ 782 w 896"/>
                  <a:gd name="T43" fmla="*/ 197 h 442"/>
                  <a:gd name="T44" fmla="*/ 782 w 896"/>
                  <a:gd name="T45" fmla="*/ 179 h 442"/>
                  <a:gd name="T46" fmla="*/ 764 w 896"/>
                  <a:gd name="T47" fmla="*/ 169 h 442"/>
                  <a:gd name="T48" fmla="*/ 745 w 896"/>
                  <a:gd name="T49" fmla="*/ 152 h 442"/>
                  <a:gd name="T50" fmla="*/ 725 w 896"/>
                  <a:gd name="T51" fmla="*/ 118 h 442"/>
                  <a:gd name="T52" fmla="*/ 737 w 896"/>
                  <a:gd name="T53" fmla="*/ 81 h 442"/>
                  <a:gd name="T54" fmla="*/ 751 w 896"/>
                  <a:gd name="T55" fmla="*/ 54 h 442"/>
                  <a:gd name="T56" fmla="*/ 798 w 896"/>
                  <a:gd name="T57" fmla="*/ 25 h 442"/>
                  <a:gd name="T58" fmla="*/ 782 w 896"/>
                  <a:gd name="T59" fmla="*/ 4 h 442"/>
                  <a:gd name="T60" fmla="*/ 764 w 896"/>
                  <a:gd name="T61" fmla="*/ 2 h 442"/>
                  <a:gd name="T62" fmla="*/ 680 w 896"/>
                  <a:gd name="T63" fmla="*/ 22 h 442"/>
                  <a:gd name="T64" fmla="*/ 549 w 896"/>
                  <a:gd name="T65" fmla="*/ 29 h 442"/>
                  <a:gd name="T66" fmla="*/ 487 w 896"/>
                  <a:gd name="T67" fmla="*/ 11 h 442"/>
                  <a:gd name="T68" fmla="*/ 399 w 896"/>
                  <a:gd name="T69" fmla="*/ 11 h 442"/>
                  <a:gd name="T70" fmla="*/ 336 w 896"/>
                  <a:gd name="T71" fmla="*/ 11 h 442"/>
                  <a:gd name="T72" fmla="*/ 296 w 896"/>
                  <a:gd name="T73" fmla="*/ 43 h 442"/>
                  <a:gd name="T74" fmla="*/ 276 w 896"/>
                  <a:gd name="T75" fmla="*/ 31 h 442"/>
                  <a:gd name="T76" fmla="*/ 262 w 896"/>
                  <a:gd name="T77" fmla="*/ 65 h 442"/>
                  <a:gd name="T78" fmla="*/ 264 w 896"/>
                  <a:gd name="T79" fmla="*/ 113 h 442"/>
                  <a:gd name="T80" fmla="*/ 179 w 896"/>
                  <a:gd name="T81" fmla="*/ 115 h 442"/>
                  <a:gd name="T82" fmla="*/ 158 w 896"/>
                  <a:gd name="T83" fmla="*/ 100 h 442"/>
                  <a:gd name="T84" fmla="*/ 104 w 896"/>
                  <a:gd name="T85" fmla="*/ 113 h 442"/>
                  <a:gd name="T86" fmla="*/ 109 w 896"/>
                  <a:gd name="T87" fmla="*/ 156 h 442"/>
                  <a:gd name="T88" fmla="*/ 132 w 896"/>
                  <a:gd name="T89" fmla="*/ 192 h 442"/>
                  <a:gd name="T90" fmla="*/ 89 w 896"/>
                  <a:gd name="T91" fmla="*/ 225 h 442"/>
                  <a:gd name="T92" fmla="*/ 57 w 896"/>
                  <a:gd name="T93" fmla="*/ 229 h 442"/>
                  <a:gd name="T94" fmla="*/ 83 w 896"/>
                  <a:gd name="T95" fmla="*/ 269 h 442"/>
                  <a:gd name="T96" fmla="*/ 78 w 896"/>
                  <a:gd name="T97" fmla="*/ 287 h 442"/>
                  <a:gd name="T98" fmla="*/ 12 w 896"/>
                  <a:gd name="T99"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6" h="442">
                    <a:moveTo>
                      <a:pt x="10" y="349"/>
                    </a:moveTo>
                    <a:cubicBezTo>
                      <a:pt x="21" y="355"/>
                      <a:pt x="41" y="347"/>
                      <a:pt x="46" y="360"/>
                    </a:cubicBezTo>
                    <a:cubicBezTo>
                      <a:pt x="50" y="373"/>
                      <a:pt x="36" y="370"/>
                      <a:pt x="41" y="377"/>
                    </a:cubicBezTo>
                    <a:cubicBezTo>
                      <a:pt x="46" y="384"/>
                      <a:pt x="51" y="385"/>
                      <a:pt x="61" y="385"/>
                    </a:cubicBezTo>
                    <a:cubicBezTo>
                      <a:pt x="71" y="385"/>
                      <a:pt x="63" y="374"/>
                      <a:pt x="81" y="385"/>
                    </a:cubicBezTo>
                    <a:cubicBezTo>
                      <a:pt x="100" y="397"/>
                      <a:pt x="105" y="398"/>
                      <a:pt x="115" y="401"/>
                    </a:cubicBezTo>
                    <a:cubicBezTo>
                      <a:pt x="125" y="404"/>
                      <a:pt x="113" y="412"/>
                      <a:pt x="157" y="416"/>
                    </a:cubicBezTo>
                    <a:cubicBezTo>
                      <a:pt x="200" y="419"/>
                      <a:pt x="200" y="418"/>
                      <a:pt x="204" y="419"/>
                    </a:cubicBezTo>
                    <a:cubicBezTo>
                      <a:pt x="205" y="419"/>
                      <a:pt x="206" y="420"/>
                      <a:pt x="207" y="420"/>
                    </a:cubicBezTo>
                    <a:cubicBezTo>
                      <a:pt x="213" y="410"/>
                      <a:pt x="225" y="404"/>
                      <a:pt x="235" y="401"/>
                    </a:cubicBezTo>
                    <a:cubicBezTo>
                      <a:pt x="244" y="398"/>
                      <a:pt x="263" y="393"/>
                      <a:pt x="294" y="393"/>
                    </a:cubicBezTo>
                    <a:cubicBezTo>
                      <a:pt x="324" y="393"/>
                      <a:pt x="363" y="398"/>
                      <a:pt x="390" y="403"/>
                    </a:cubicBezTo>
                    <a:cubicBezTo>
                      <a:pt x="417" y="408"/>
                      <a:pt x="470" y="422"/>
                      <a:pt x="478" y="428"/>
                    </a:cubicBezTo>
                    <a:cubicBezTo>
                      <a:pt x="487" y="434"/>
                      <a:pt x="498" y="439"/>
                      <a:pt x="514" y="441"/>
                    </a:cubicBezTo>
                    <a:cubicBezTo>
                      <a:pt x="530" y="442"/>
                      <a:pt x="546" y="432"/>
                      <a:pt x="558" y="430"/>
                    </a:cubicBezTo>
                    <a:cubicBezTo>
                      <a:pt x="570" y="428"/>
                      <a:pt x="581" y="423"/>
                      <a:pt x="590" y="419"/>
                    </a:cubicBezTo>
                    <a:cubicBezTo>
                      <a:pt x="599" y="414"/>
                      <a:pt x="613" y="422"/>
                      <a:pt x="611" y="413"/>
                    </a:cubicBezTo>
                    <a:cubicBezTo>
                      <a:pt x="610" y="404"/>
                      <a:pt x="602" y="401"/>
                      <a:pt x="611" y="398"/>
                    </a:cubicBezTo>
                    <a:cubicBezTo>
                      <a:pt x="619" y="395"/>
                      <a:pt x="635" y="393"/>
                      <a:pt x="651" y="389"/>
                    </a:cubicBezTo>
                    <a:cubicBezTo>
                      <a:pt x="667" y="385"/>
                      <a:pt x="694" y="394"/>
                      <a:pt x="710" y="398"/>
                    </a:cubicBezTo>
                    <a:cubicBezTo>
                      <a:pt x="726" y="402"/>
                      <a:pt x="741" y="408"/>
                      <a:pt x="757" y="408"/>
                    </a:cubicBezTo>
                    <a:cubicBezTo>
                      <a:pt x="773" y="408"/>
                      <a:pt x="789" y="416"/>
                      <a:pt x="806" y="412"/>
                    </a:cubicBezTo>
                    <a:cubicBezTo>
                      <a:pt x="823" y="408"/>
                      <a:pt x="828" y="405"/>
                      <a:pt x="848" y="403"/>
                    </a:cubicBezTo>
                    <a:cubicBezTo>
                      <a:pt x="865" y="401"/>
                      <a:pt x="884" y="397"/>
                      <a:pt x="896" y="393"/>
                    </a:cubicBezTo>
                    <a:cubicBezTo>
                      <a:pt x="889" y="387"/>
                      <a:pt x="889" y="387"/>
                      <a:pt x="889" y="387"/>
                    </a:cubicBezTo>
                    <a:cubicBezTo>
                      <a:pt x="889" y="387"/>
                      <a:pt x="875" y="380"/>
                      <a:pt x="866" y="374"/>
                    </a:cubicBezTo>
                    <a:cubicBezTo>
                      <a:pt x="857" y="368"/>
                      <a:pt x="848" y="363"/>
                      <a:pt x="848" y="363"/>
                    </a:cubicBezTo>
                    <a:cubicBezTo>
                      <a:pt x="848" y="363"/>
                      <a:pt x="847" y="361"/>
                      <a:pt x="847" y="353"/>
                    </a:cubicBezTo>
                    <a:cubicBezTo>
                      <a:pt x="847" y="346"/>
                      <a:pt x="845" y="338"/>
                      <a:pt x="845" y="338"/>
                    </a:cubicBezTo>
                    <a:cubicBezTo>
                      <a:pt x="845" y="338"/>
                      <a:pt x="839" y="337"/>
                      <a:pt x="832" y="337"/>
                    </a:cubicBezTo>
                    <a:cubicBezTo>
                      <a:pt x="826" y="337"/>
                      <a:pt x="821" y="346"/>
                      <a:pt x="819" y="335"/>
                    </a:cubicBezTo>
                    <a:cubicBezTo>
                      <a:pt x="816" y="324"/>
                      <a:pt x="810" y="308"/>
                      <a:pt x="804" y="304"/>
                    </a:cubicBezTo>
                    <a:cubicBezTo>
                      <a:pt x="798" y="299"/>
                      <a:pt x="801" y="285"/>
                      <a:pt x="794" y="285"/>
                    </a:cubicBezTo>
                    <a:cubicBezTo>
                      <a:pt x="787" y="285"/>
                      <a:pt x="778" y="291"/>
                      <a:pt x="778" y="283"/>
                    </a:cubicBezTo>
                    <a:cubicBezTo>
                      <a:pt x="778" y="276"/>
                      <a:pt x="776" y="262"/>
                      <a:pt x="776" y="262"/>
                    </a:cubicBezTo>
                    <a:cubicBezTo>
                      <a:pt x="776" y="262"/>
                      <a:pt x="796" y="255"/>
                      <a:pt x="792" y="249"/>
                    </a:cubicBezTo>
                    <a:cubicBezTo>
                      <a:pt x="787" y="243"/>
                      <a:pt x="774" y="233"/>
                      <a:pt x="774" y="233"/>
                    </a:cubicBezTo>
                    <a:cubicBezTo>
                      <a:pt x="774" y="233"/>
                      <a:pt x="771" y="232"/>
                      <a:pt x="760" y="232"/>
                    </a:cubicBezTo>
                    <a:cubicBezTo>
                      <a:pt x="748" y="232"/>
                      <a:pt x="747" y="217"/>
                      <a:pt x="747" y="217"/>
                    </a:cubicBezTo>
                    <a:cubicBezTo>
                      <a:pt x="755" y="204"/>
                      <a:pt x="755" y="204"/>
                      <a:pt x="755" y="204"/>
                    </a:cubicBezTo>
                    <a:cubicBezTo>
                      <a:pt x="755" y="204"/>
                      <a:pt x="776" y="195"/>
                      <a:pt x="781" y="203"/>
                    </a:cubicBezTo>
                    <a:cubicBezTo>
                      <a:pt x="787" y="211"/>
                      <a:pt x="787" y="221"/>
                      <a:pt x="794" y="215"/>
                    </a:cubicBezTo>
                    <a:cubicBezTo>
                      <a:pt x="801" y="209"/>
                      <a:pt x="803" y="198"/>
                      <a:pt x="803" y="198"/>
                    </a:cubicBezTo>
                    <a:cubicBezTo>
                      <a:pt x="782" y="197"/>
                      <a:pt x="782" y="197"/>
                      <a:pt x="782" y="197"/>
                    </a:cubicBezTo>
                    <a:cubicBezTo>
                      <a:pt x="782" y="187"/>
                      <a:pt x="782" y="187"/>
                      <a:pt x="782" y="187"/>
                    </a:cubicBezTo>
                    <a:cubicBezTo>
                      <a:pt x="782" y="179"/>
                      <a:pt x="782" y="179"/>
                      <a:pt x="782" y="179"/>
                    </a:cubicBezTo>
                    <a:cubicBezTo>
                      <a:pt x="778" y="170"/>
                      <a:pt x="778" y="170"/>
                      <a:pt x="778" y="170"/>
                    </a:cubicBezTo>
                    <a:cubicBezTo>
                      <a:pt x="764" y="169"/>
                      <a:pt x="764" y="169"/>
                      <a:pt x="764" y="169"/>
                    </a:cubicBezTo>
                    <a:cubicBezTo>
                      <a:pt x="760" y="161"/>
                      <a:pt x="760" y="161"/>
                      <a:pt x="760" y="161"/>
                    </a:cubicBezTo>
                    <a:cubicBezTo>
                      <a:pt x="760" y="161"/>
                      <a:pt x="755" y="154"/>
                      <a:pt x="745" y="152"/>
                    </a:cubicBezTo>
                    <a:cubicBezTo>
                      <a:pt x="736" y="149"/>
                      <a:pt x="725" y="150"/>
                      <a:pt x="725" y="150"/>
                    </a:cubicBezTo>
                    <a:cubicBezTo>
                      <a:pt x="725" y="150"/>
                      <a:pt x="717" y="118"/>
                      <a:pt x="725" y="118"/>
                    </a:cubicBezTo>
                    <a:cubicBezTo>
                      <a:pt x="733" y="118"/>
                      <a:pt x="736" y="102"/>
                      <a:pt x="736" y="96"/>
                    </a:cubicBezTo>
                    <a:cubicBezTo>
                      <a:pt x="736" y="90"/>
                      <a:pt x="737" y="81"/>
                      <a:pt x="737" y="81"/>
                    </a:cubicBezTo>
                    <a:cubicBezTo>
                      <a:pt x="737" y="81"/>
                      <a:pt x="751" y="90"/>
                      <a:pt x="751" y="72"/>
                    </a:cubicBezTo>
                    <a:cubicBezTo>
                      <a:pt x="751" y="54"/>
                      <a:pt x="751" y="54"/>
                      <a:pt x="751" y="54"/>
                    </a:cubicBezTo>
                    <a:cubicBezTo>
                      <a:pt x="751" y="51"/>
                      <a:pt x="766" y="44"/>
                      <a:pt x="787" y="36"/>
                    </a:cubicBezTo>
                    <a:cubicBezTo>
                      <a:pt x="783" y="27"/>
                      <a:pt x="792" y="29"/>
                      <a:pt x="798" y="25"/>
                    </a:cubicBezTo>
                    <a:cubicBezTo>
                      <a:pt x="805" y="20"/>
                      <a:pt x="804" y="11"/>
                      <a:pt x="804" y="6"/>
                    </a:cubicBezTo>
                    <a:cubicBezTo>
                      <a:pt x="804" y="0"/>
                      <a:pt x="803" y="4"/>
                      <a:pt x="782" y="4"/>
                    </a:cubicBezTo>
                    <a:cubicBezTo>
                      <a:pt x="762" y="4"/>
                      <a:pt x="764" y="2"/>
                      <a:pt x="764" y="2"/>
                    </a:cubicBezTo>
                    <a:cubicBezTo>
                      <a:pt x="764" y="2"/>
                      <a:pt x="764" y="2"/>
                      <a:pt x="764" y="2"/>
                    </a:cubicBezTo>
                    <a:cubicBezTo>
                      <a:pt x="755" y="5"/>
                      <a:pt x="736" y="11"/>
                      <a:pt x="728" y="11"/>
                    </a:cubicBezTo>
                    <a:cubicBezTo>
                      <a:pt x="717" y="11"/>
                      <a:pt x="696" y="22"/>
                      <a:pt x="680" y="22"/>
                    </a:cubicBezTo>
                    <a:cubicBezTo>
                      <a:pt x="665" y="22"/>
                      <a:pt x="635" y="25"/>
                      <a:pt x="597" y="28"/>
                    </a:cubicBezTo>
                    <a:cubicBezTo>
                      <a:pt x="558" y="31"/>
                      <a:pt x="574" y="29"/>
                      <a:pt x="549" y="29"/>
                    </a:cubicBezTo>
                    <a:cubicBezTo>
                      <a:pt x="524" y="29"/>
                      <a:pt x="536" y="20"/>
                      <a:pt x="536" y="11"/>
                    </a:cubicBezTo>
                    <a:cubicBezTo>
                      <a:pt x="536" y="2"/>
                      <a:pt x="515" y="11"/>
                      <a:pt x="487" y="11"/>
                    </a:cubicBezTo>
                    <a:cubicBezTo>
                      <a:pt x="438" y="11"/>
                      <a:pt x="438" y="11"/>
                      <a:pt x="438" y="11"/>
                    </a:cubicBezTo>
                    <a:cubicBezTo>
                      <a:pt x="399" y="11"/>
                      <a:pt x="399" y="11"/>
                      <a:pt x="399" y="11"/>
                    </a:cubicBezTo>
                    <a:cubicBezTo>
                      <a:pt x="383" y="11"/>
                      <a:pt x="377" y="20"/>
                      <a:pt x="365" y="20"/>
                    </a:cubicBezTo>
                    <a:cubicBezTo>
                      <a:pt x="354" y="20"/>
                      <a:pt x="345" y="11"/>
                      <a:pt x="336" y="11"/>
                    </a:cubicBezTo>
                    <a:cubicBezTo>
                      <a:pt x="327" y="11"/>
                      <a:pt x="324" y="20"/>
                      <a:pt x="320" y="28"/>
                    </a:cubicBezTo>
                    <a:cubicBezTo>
                      <a:pt x="315" y="36"/>
                      <a:pt x="296" y="43"/>
                      <a:pt x="296" y="43"/>
                    </a:cubicBezTo>
                    <a:cubicBezTo>
                      <a:pt x="295" y="34"/>
                      <a:pt x="295" y="34"/>
                      <a:pt x="295" y="34"/>
                    </a:cubicBezTo>
                    <a:cubicBezTo>
                      <a:pt x="295" y="34"/>
                      <a:pt x="291" y="30"/>
                      <a:pt x="276" y="31"/>
                    </a:cubicBezTo>
                    <a:cubicBezTo>
                      <a:pt x="276" y="34"/>
                      <a:pt x="275" y="36"/>
                      <a:pt x="275" y="39"/>
                    </a:cubicBezTo>
                    <a:cubicBezTo>
                      <a:pt x="268" y="65"/>
                      <a:pt x="247" y="59"/>
                      <a:pt x="262" y="65"/>
                    </a:cubicBezTo>
                    <a:cubicBezTo>
                      <a:pt x="277" y="72"/>
                      <a:pt x="299" y="63"/>
                      <a:pt x="284" y="79"/>
                    </a:cubicBezTo>
                    <a:cubicBezTo>
                      <a:pt x="270" y="95"/>
                      <a:pt x="271" y="109"/>
                      <a:pt x="264" y="113"/>
                    </a:cubicBezTo>
                    <a:cubicBezTo>
                      <a:pt x="256" y="117"/>
                      <a:pt x="214" y="123"/>
                      <a:pt x="207" y="123"/>
                    </a:cubicBezTo>
                    <a:cubicBezTo>
                      <a:pt x="199" y="123"/>
                      <a:pt x="177" y="123"/>
                      <a:pt x="179" y="115"/>
                    </a:cubicBezTo>
                    <a:cubicBezTo>
                      <a:pt x="180" y="107"/>
                      <a:pt x="175" y="104"/>
                      <a:pt x="175" y="104"/>
                    </a:cubicBezTo>
                    <a:cubicBezTo>
                      <a:pt x="158" y="100"/>
                      <a:pt x="158" y="100"/>
                      <a:pt x="158" y="100"/>
                    </a:cubicBezTo>
                    <a:cubicBezTo>
                      <a:pt x="154" y="103"/>
                      <a:pt x="152" y="107"/>
                      <a:pt x="141" y="107"/>
                    </a:cubicBezTo>
                    <a:cubicBezTo>
                      <a:pt x="124" y="107"/>
                      <a:pt x="107" y="102"/>
                      <a:pt x="104" y="113"/>
                    </a:cubicBezTo>
                    <a:cubicBezTo>
                      <a:pt x="101" y="124"/>
                      <a:pt x="128" y="128"/>
                      <a:pt x="124" y="137"/>
                    </a:cubicBezTo>
                    <a:cubicBezTo>
                      <a:pt x="119" y="146"/>
                      <a:pt x="115" y="156"/>
                      <a:pt x="109" y="156"/>
                    </a:cubicBezTo>
                    <a:cubicBezTo>
                      <a:pt x="102" y="156"/>
                      <a:pt x="87" y="158"/>
                      <a:pt x="104" y="168"/>
                    </a:cubicBezTo>
                    <a:cubicBezTo>
                      <a:pt x="121" y="177"/>
                      <a:pt x="138" y="184"/>
                      <a:pt x="132" y="192"/>
                    </a:cubicBezTo>
                    <a:cubicBezTo>
                      <a:pt x="125" y="201"/>
                      <a:pt x="117" y="207"/>
                      <a:pt x="112" y="208"/>
                    </a:cubicBezTo>
                    <a:cubicBezTo>
                      <a:pt x="108" y="209"/>
                      <a:pt x="96" y="234"/>
                      <a:pt x="89" y="225"/>
                    </a:cubicBezTo>
                    <a:cubicBezTo>
                      <a:pt x="81" y="217"/>
                      <a:pt x="65" y="209"/>
                      <a:pt x="65" y="209"/>
                    </a:cubicBezTo>
                    <a:cubicBezTo>
                      <a:pt x="65" y="209"/>
                      <a:pt x="53" y="218"/>
                      <a:pt x="57" y="229"/>
                    </a:cubicBezTo>
                    <a:cubicBezTo>
                      <a:pt x="61" y="241"/>
                      <a:pt x="60" y="246"/>
                      <a:pt x="61" y="253"/>
                    </a:cubicBezTo>
                    <a:cubicBezTo>
                      <a:pt x="62" y="261"/>
                      <a:pt x="83" y="269"/>
                      <a:pt x="83" y="269"/>
                    </a:cubicBezTo>
                    <a:cubicBezTo>
                      <a:pt x="83" y="269"/>
                      <a:pt x="104" y="272"/>
                      <a:pt x="100" y="278"/>
                    </a:cubicBezTo>
                    <a:cubicBezTo>
                      <a:pt x="95" y="283"/>
                      <a:pt x="84" y="286"/>
                      <a:pt x="78" y="287"/>
                    </a:cubicBezTo>
                    <a:cubicBezTo>
                      <a:pt x="73" y="289"/>
                      <a:pt x="80" y="307"/>
                      <a:pt x="57" y="317"/>
                    </a:cubicBezTo>
                    <a:cubicBezTo>
                      <a:pt x="34" y="327"/>
                      <a:pt x="12" y="340"/>
                      <a:pt x="12" y="340"/>
                    </a:cubicBezTo>
                    <a:cubicBezTo>
                      <a:pt x="12" y="340"/>
                      <a:pt x="0" y="342"/>
                      <a:pt x="10" y="349"/>
                    </a:cubicBezTo>
                  </a:path>
                </a:pathLst>
              </a:custGeom>
              <a:solidFill>
                <a:srgbClr val="D9EF79"/>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8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9" name="Freeform 20157">
                <a:extLst>
                  <a:ext uri="{FF2B5EF4-FFF2-40B4-BE49-F238E27FC236}">
                    <a16:creationId xmlns:a16="http://schemas.microsoft.com/office/drawing/2014/main" id="{A504859A-72E3-B648-879A-78E340F5AF63}"/>
                  </a:ext>
                </a:extLst>
              </p:cNvPr>
              <p:cNvSpPr>
                <a:spLocks/>
              </p:cNvSpPr>
              <p:nvPr/>
            </p:nvSpPr>
            <p:spPr bwMode="auto">
              <a:xfrm>
                <a:off x="1020122" y="510734"/>
                <a:ext cx="1003300" cy="808038"/>
              </a:xfrm>
              <a:custGeom>
                <a:avLst/>
                <a:gdLst>
                  <a:gd name="T0" fmla="*/ 356 w 444"/>
                  <a:gd name="T1" fmla="*/ 18 h 357"/>
                  <a:gd name="T2" fmla="*/ 329 w 444"/>
                  <a:gd name="T3" fmla="*/ 9 h 357"/>
                  <a:gd name="T4" fmla="*/ 297 w 444"/>
                  <a:gd name="T5" fmla="*/ 22 h 357"/>
                  <a:gd name="T6" fmla="*/ 267 w 444"/>
                  <a:gd name="T7" fmla="*/ 18 h 357"/>
                  <a:gd name="T8" fmla="*/ 204 w 444"/>
                  <a:gd name="T9" fmla="*/ 18 h 357"/>
                  <a:gd name="T10" fmla="*/ 149 w 444"/>
                  <a:gd name="T11" fmla="*/ 6 h 357"/>
                  <a:gd name="T12" fmla="*/ 71 w 444"/>
                  <a:gd name="T13" fmla="*/ 4 h 357"/>
                  <a:gd name="T14" fmla="*/ 70 w 444"/>
                  <a:gd name="T15" fmla="*/ 0 h 357"/>
                  <a:gd name="T16" fmla="*/ 34 w 444"/>
                  <a:gd name="T17" fmla="*/ 18 h 357"/>
                  <a:gd name="T18" fmla="*/ 20 w 444"/>
                  <a:gd name="T19" fmla="*/ 45 h 357"/>
                  <a:gd name="T20" fmla="*/ 8 w 444"/>
                  <a:gd name="T21" fmla="*/ 82 h 357"/>
                  <a:gd name="T22" fmla="*/ 28 w 444"/>
                  <a:gd name="T23" fmla="*/ 116 h 357"/>
                  <a:gd name="T24" fmla="*/ 47 w 444"/>
                  <a:gd name="T25" fmla="*/ 133 h 357"/>
                  <a:gd name="T26" fmla="*/ 65 w 444"/>
                  <a:gd name="T27" fmla="*/ 143 h 357"/>
                  <a:gd name="T28" fmla="*/ 65 w 444"/>
                  <a:gd name="T29" fmla="*/ 161 h 357"/>
                  <a:gd name="T30" fmla="*/ 77 w 444"/>
                  <a:gd name="T31" fmla="*/ 179 h 357"/>
                  <a:gd name="T32" fmla="*/ 38 w 444"/>
                  <a:gd name="T33" fmla="*/ 168 h 357"/>
                  <a:gd name="T34" fmla="*/ 43 w 444"/>
                  <a:gd name="T35" fmla="*/ 196 h 357"/>
                  <a:gd name="T36" fmla="*/ 75 w 444"/>
                  <a:gd name="T37" fmla="*/ 213 h 357"/>
                  <a:gd name="T38" fmla="*/ 61 w 444"/>
                  <a:gd name="T39" fmla="*/ 247 h 357"/>
                  <a:gd name="T40" fmla="*/ 87 w 444"/>
                  <a:gd name="T41" fmla="*/ 268 h 357"/>
                  <a:gd name="T42" fmla="*/ 115 w 444"/>
                  <a:gd name="T43" fmla="*/ 301 h 357"/>
                  <a:gd name="T44" fmla="*/ 130 w 444"/>
                  <a:gd name="T45" fmla="*/ 317 h 357"/>
                  <a:gd name="T46" fmla="*/ 149 w 444"/>
                  <a:gd name="T47" fmla="*/ 338 h 357"/>
                  <a:gd name="T48" fmla="*/ 179 w 444"/>
                  <a:gd name="T49" fmla="*/ 357 h 357"/>
                  <a:gd name="T50" fmla="*/ 202 w 444"/>
                  <a:gd name="T51" fmla="*/ 345 h 357"/>
                  <a:gd name="T52" fmla="*/ 216 w 444"/>
                  <a:gd name="T53" fmla="*/ 328 h 357"/>
                  <a:gd name="T54" fmla="*/ 243 w 444"/>
                  <a:gd name="T55" fmla="*/ 306 h 357"/>
                  <a:gd name="T56" fmla="*/ 215 w 444"/>
                  <a:gd name="T57" fmla="*/ 288 h 357"/>
                  <a:gd name="T58" fmla="*/ 280 w 444"/>
                  <a:gd name="T59" fmla="*/ 250 h 357"/>
                  <a:gd name="T60" fmla="*/ 358 w 444"/>
                  <a:gd name="T61" fmla="*/ 246 h 357"/>
                  <a:gd name="T62" fmla="*/ 365 w 444"/>
                  <a:gd name="T63" fmla="*/ 216 h 357"/>
                  <a:gd name="T64" fmla="*/ 414 w 444"/>
                  <a:gd name="T65" fmla="*/ 151 h 357"/>
                  <a:gd name="T66" fmla="*/ 424 w 444"/>
                  <a:gd name="T67" fmla="*/ 136 h 357"/>
                  <a:gd name="T68" fmla="*/ 433 w 444"/>
                  <a:gd name="T69" fmla="*/ 95 h 357"/>
                  <a:gd name="T70" fmla="*/ 433 w 444"/>
                  <a:gd name="T71" fmla="*/ 61 h 357"/>
                  <a:gd name="T72" fmla="*/ 407 w 444"/>
                  <a:gd name="T73" fmla="*/ 3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4" h="357">
                    <a:moveTo>
                      <a:pt x="392" y="32"/>
                    </a:moveTo>
                    <a:cubicBezTo>
                      <a:pt x="383" y="29"/>
                      <a:pt x="378" y="25"/>
                      <a:pt x="356" y="18"/>
                    </a:cubicBezTo>
                    <a:cubicBezTo>
                      <a:pt x="335" y="11"/>
                      <a:pt x="336" y="24"/>
                      <a:pt x="336" y="24"/>
                    </a:cubicBezTo>
                    <a:cubicBezTo>
                      <a:pt x="329" y="9"/>
                      <a:pt x="329" y="9"/>
                      <a:pt x="329" y="9"/>
                    </a:cubicBezTo>
                    <a:cubicBezTo>
                      <a:pt x="329" y="9"/>
                      <a:pt x="310" y="3"/>
                      <a:pt x="297" y="9"/>
                    </a:cubicBezTo>
                    <a:cubicBezTo>
                      <a:pt x="284" y="16"/>
                      <a:pt x="297" y="22"/>
                      <a:pt x="297" y="22"/>
                    </a:cubicBezTo>
                    <a:cubicBezTo>
                      <a:pt x="297" y="22"/>
                      <a:pt x="285" y="20"/>
                      <a:pt x="276" y="20"/>
                    </a:cubicBezTo>
                    <a:cubicBezTo>
                      <a:pt x="267" y="20"/>
                      <a:pt x="267" y="18"/>
                      <a:pt x="267" y="18"/>
                    </a:cubicBezTo>
                    <a:cubicBezTo>
                      <a:pt x="229" y="18"/>
                      <a:pt x="229" y="18"/>
                      <a:pt x="229" y="18"/>
                    </a:cubicBezTo>
                    <a:cubicBezTo>
                      <a:pt x="204" y="18"/>
                      <a:pt x="204" y="18"/>
                      <a:pt x="204" y="18"/>
                    </a:cubicBezTo>
                    <a:cubicBezTo>
                      <a:pt x="195" y="18"/>
                      <a:pt x="195" y="18"/>
                      <a:pt x="179" y="9"/>
                    </a:cubicBezTo>
                    <a:cubicBezTo>
                      <a:pt x="163" y="1"/>
                      <a:pt x="163" y="9"/>
                      <a:pt x="149" y="6"/>
                    </a:cubicBezTo>
                    <a:cubicBezTo>
                      <a:pt x="136" y="3"/>
                      <a:pt x="118" y="1"/>
                      <a:pt x="89" y="1"/>
                    </a:cubicBezTo>
                    <a:cubicBezTo>
                      <a:pt x="77" y="1"/>
                      <a:pt x="72" y="2"/>
                      <a:pt x="71" y="4"/>
                    </a:cubicBezTo>
                    <a:cubicBezTo>
                      <a:pt x="71" y="5"/>
                      <a:pt x="70" y="4"/>
                      <a:pt x="71" y="4"/>
                    </a:cubicBezTo>
                    <a:cubicBezTo>
                      <a:pt x="71" y="3"/>
                      <a:pt x="71" y="2"/>
                      <a:pt x="70" y="0"/>
                    </a:cubicBezTo>
                    <a:cubicBezTo>
                      <a:pt x="70" y="0"/>
                      <a:pt x="70" y="0"/>
                      <a:pt x="70" y="0"/>
                    </a:cubicBezTo>
                    <a:cubicBezTo>
                      <a:pt x="49" y="8"/>
                      <a:pt x="34" y="15"/>
                      <a:pt x="34" y="18"/>
                    </a:cubicBezTo>
                    <a:cubicBezTo>
                      <a:pt x="34" y="36"/>
                      <a:pt x="34" y="36"/>
                      <a:pt x="34" y="36"/>
                    </a:cubicBezTo>
                    <a:cubicBezTo>
                      <a:pt x="34" y="54"/>
                      <a:pt x="20" y="45"/>
                      <a:pt x="20" y="45"/>
                    </a:cubicBezTo>
                    <a:cubicBezTo>
                      <a:pt x="20" y="45"/>
                      <a:pt x="19" y="54"/>
                      <a:pt x="19" y="60"/>
                    </a:cubicBezTo>
                    <a:cubicBezTo>
                      <a:pt x="19" y="66"/>
                      <a:pt x="16" y="82"/>
                      <a:pt x="8" y="82"/>
                    </a:cubicBezTo>
                    <a:cubicBezTo>
                      <a:pt x="0" y="82"/>
                      <a:pt x="8" y="114"/>
                      <a:pt x="8" y="114"/>
                    </a:cubicBezTo>
                    <a:cubicBezTo>
                      <a:pt x="8" y="114"/>
                      <a:pt x="19" y="113"/>
                      <a:pt x="28" y="116"/>
                    </a:cubicBezTo>
                    <a:cubicBezTo>
                      <a:pt x="38" y="118"/>
                      <a:pt x="43" y="125"/>
                      <a:pt x="43" y="125"/>
                    </a:cubicBezTo>
                    <a:cubicBezTo>
                      <a:pt x="47" y="133"/>
                      <a:pt x="47" y="133"/>
                      <a:pt x="47" y="133"/>
                    </a:cubicBezTo>
                    <a:cubicBezTo>
                      <a:pt x="61" y="134"/>
                      <a:pt x="61" y="134"/>
                      <a:pt x="61" y="134"/>
                    </a:cubicBezTo>
                    <a:cubicBezTo>
                      <a:pt x="65" y="143"/>
                      <a:pt x="65" y="143"/>
                      <a:pt x="65" y="143"/>
                    </a:cubicBezTo>
                    <a:cubicBezTo>
                      <a:pt x="65" y="151"/>
                      <a:pt x="65" y="151"/>
                      <a:pt x="65" y="151"/>
                    </a:cubicBezTo>
                    <a:cubicBezTo>
                      <a:pt x="65" y="161"/>
                      <a:pt x="65" y="161"/>
                      <a:pt x="65" y="161"/>
                    </a:cubicBezTo>
                    <a:cubicBezTo>
                      <a:pt x="86" y="162"/>
                      <a:pt x="86" y="162"/>
                      <a:pt x="86" y="162"/>
                    </a:cubicBezTo>
                    <a:cubicBezTo>
                      <a:pt x="86" y="162"/>
                      <a:pt x="84" y="173"/>
                      <a:pt x="77" y="179"/>
                    </a:cubicBezTo>
                    <a:cubicBezTo>
                      <a:pt x="70" y="185"/>
                      <a:pt x="70" y="175"/>
                      <a:pt x="64" y="167"/>
                    </a:cubicBezTo>
                    <a:cubicBezTo>
                      <a:pt x="59" y="159"/>
                      <a:pt x="38" y="168"/>
                      <a:pt x="38" y="168"/>
                    </a:cubicBezTo>
                    <a:cubicBezTo>
                      <a:pt x="30" y="181"/>
                      <a:pt x="30" y="181"/>
                      <a:pt x="30" y="181"/>
                    </a:cubicBezTo>
                    <a:cubicBezTo>
                      <a:pt x="30" y="181"/>
                      <a:pt x="31" y="196"/>
                      <a:pt x="43" y="196"/>
                    </a:cubicBezTo>
                    <a:cubicBezTo>
                      <a:pt x="54" y="196"/>
                      <a:pt x="57" y="197"/>
                      <a:pt x="57" y="197"/>
                    </a:cubicBezTo>
                    <a:cubicBezTo>
                      <a:pt x="57" y="197"/>
                      <a:pt x="70" y="207"/>
                      <a:pt x="75" y="213"/>
                    </a:cubicBezTo>
                    <a:cubicBezTo>
                      <a:pt x="79" y="219"/>
                      <a:pt x="59" y="226"/>
                      <a:pt x="59" y="226"/>
                    </a:cubicBezTo>
                    <a:cubicBezTo>
                      <a:pt x="59" y="226"/>
                      <a:pt x="61" y="240"/>
                      <a:pt x="61" y="247"/>
                    </a:cubicBezTo>
                    <a:cubicBezTo>
                      <a:pt x="61" y="255"/>
                      <a:pt x="70" y="249"/>
                      <a:pt x="77" y="249"/>
                    </a:cubicBezTo>
                    <a:cubicBezTo>
                      <a:pt x="84" y="249"/>
                      <a:pt x="81" y="263"/>
                      <a:pt x="87" y="268"/>
                    </a:cubicBezTo>
                    <a:cubicBezTo>
                      <a:pt x="93" y="272"/>
                      <a:pt x="99" y="288"/>
                      <a:pt x="102" y="299"/>
                    </a:cubicBezTo>
                    <a:cubicBezTo>
                      <a:pt x="104" y="310"/>
                      <a:pt x="109" y="301"/>
                      <a:pt x="115" y="301"/>
                    </a:cubicBezTo>
                    <a:cubicBezTo>
                      <a:pt x="122" y="301"/>
                      <a:pt x="128" y="302"/>
                      <a:pt x="128" y="302"/>
                    </a:cubicBezTo>
                    <a:cubicBezTo>
                      <a:pt x="128" y="302"/>
                      <a:pt x="130" y="310"/>
                      <a:pt x="130" y="317"/>
                    </a:cubicBezTo>
                    <a:cubicBezTo>
                      <a:pt x="130" y="325"/>
                      <a:pt x="131" y="327"/>
                      <a:pt x="131" y="327"/>
                    </a:cubicBezTo>
                    <a:cubicBezTo>
                      <a:pt x="131" y="327"/>
                      <a:pt x="140" y="332"/>
                      <a:pt x="149" y="338"/>
                    </a:cubicBezTo>
                    <a:cubicBezTo>
                      <a:pt x="158" y="344"/>
                      <a:pt x="172" y="351"/>
                      <a:pt x="172" y="351"/>
                    </a:cubicBezTo>
                    <a:cubicBezTo>
                      <a:pt x="179" y="357"/>
                      <a:pt x="179" y="357"/>
                      <a:pt x="179" y="357"/>
                    </a:cubicBezTo>
                    <a:cubicBezTo>
                      <a:pt x="180" y="356"/>
                      <a:pt x="182" y="356"/>
                      <a:pt x="183" y="355"/>
                    </a:cubicBezTo>
                    <a:cubicBezTo>
                      <a:pt x="194" y="350"/>
                      <a:pt x="202" y="345"/>
                      <a:pt x="202" y="345"/>
                    </a:cubicBezTo>
                    <a:cubicBezTo>
                      <a:pt x="202" y="345"/>
                      <a:pt x="219" y="346"/>
                      <a:pt x="216" y="340"/>
                    </a:cubicBezTo>
                    <a:cubicBezTo>
                      <a:pt x="213" y="334"/>
                      <a:pt x="208" y="332"/>
                      <a:pt x="216" y="328"/>
                    </a:cubicBezTo>
                    <a:cubicBezTo>
                      <a:pt x="224" y="324"/>
                      <a:pt x="226" y="318"/>
                      <a:pt x="235" y="316"/>
                    </a:cubicBezTo>
                    <a:cubicBezTo>
                      <a:pt x="244" y="314"/>
                      <a:pt x="243" y="306"/>
                      <a:pt x="243" y="306"/>
                    </a:cubicBezTo>
                    <a:cubicBezTo>
                      <a:pt x="243" y="306"/>
                      <a:pt x="230" y="303"/>
                      <a:pt x="225" y="303"/>
                    </a:cubicBezTo>
                    <a:cubicBezTo>
                      <a:pt x="220" y="302"/>
                      <a:pt x="213" y="298"/>
                      <a:pt x="215" y="288"/>
                    </a:cubicBezTo>
                    <a:cubicBezTo>
                      <a:pt x="217" y="279"/>
                      <a:pt x="225" y="279"/>
                      <a:pt x="233" y="272"/>
                    </a:cubicBezTo>
                    <a:cubicBezTo>
                      <a:pt x="241" y="265"/>
                      <a:pt x="268" y="250"/>
                      <a:pt x="280" y="250"/>
                    </a:cubicBezTo>
                    <a:cubicBezTo>
                      <a:pt x="319" y="250"/>
                      <a:pt x="319" y="250"/>
                      <a:pt x="319" y="250"/>
                    </a:cubicBezTo>
                    <a:cubicBezTo>
                      <a:pt x="327" y="250"/>
                      <a:pt x="349" y="251"/>
                      <a:pt x="358" y="246"/>
                    </a:cubicBezTo>
                    <a:cubicBezTo>
                      <a:pt x="367" y="241"/>
                      <a:pt x="397" y="243"/>
                      <a:pt x="389" y="234"/>
                    </a:cubicBezTo>
                    <a:cubicBezTo>
                      <a:pt x="381" y="225"/>
                      <a:pt x="370" y="226"/>
                      <a:pt x="365" y="216"/>
                    </a:cubicBezTo>
                    <a:cubicBezTo>
                      <a:pt x="360" y="206"/>
                      <a:pt x="350" y="207"/>
                      <a:pt x="359" y="192"/>
                    </a:cubicBezTo>
                    <a:cubicBezTo>
                      <a:pt x="367" y="177"/>
                      <a:pt x="385" y="157"/>
                      <a:pt x="414" y="151"/>
                    </a:cubicBezTo>
                    <a:cubicBezTo>
                      <a:pt x="420" y="149"/>
                      <a:pt x="424" y="148"/>
                      <a:pt x="428" y="147"/>
                    </a:cubicBezTo>
                    <a:cubicBezTo>
                      <a:pt x="424" y="136"/>
                      <a:pt x="424" y="136"/>
                      <a:pt x="424" y="136"/>
                    </a:cubicBezTo>
                    <a:cubicBezTo>
                      <a:pt x="424" y="136"/>
                      <a:pt x="433" y="120"/>
                      <a:pt x="433" y="113"/>
                    </a:cubicBezTo>
                    <a:cubicBezTo>
                      <a:pt x="433" y="107"/>
                      <a:pt x="433" y="102"/>
                      <a:pt x="433" y="95"/>
                    </a:cubicBezTo>
                    <a:cubicBezTo>
                      <a:pt x="433" y="73"/>
                      <a:pt x="433" y="73"/>
                      <a:pt x="433" y="73"/>
                    </a:cubicBezTo>
                    <a:cubicBezTo>
                      <a:pt x="433" y="73"/>
                      <a:pt x="444" y="68"/>
                      <a:pt x="433" y="61"/>
                    </a:cubicBezTo>
                    <a:cubicBezTo>
                      <a:pt x="422" y="54"/>
                      <a:pt x="415" y="57"/>
                      <a:pt x="410" y="45"/>
                    </a:cubicBezTo>
                    <a:cubicBezTo>
                      <a:pt x="409" y="42"/>
                      <a:pt x="408" y="37"/>
                      <a:pt x="407" y="33"/>
                    </a:cubicBezTo>
                    <a:cubicBezTo>
                      <a:pt x="401" y="33"/>
                      <a:pt x="395" y="32"/>
                      <a:pt x="392" y="32"/>
                    </a:cubicBezTo>
                  </a:path>
                </a:pathLst>
              </a:custGeom>
              <a:solidFill>
                <a:srgbClr val="70861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8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grpSp>
        <p:sp>
          <p:nvSpPr>
            <p:cNvPr id="39" name="Tx George">
              <a:extLst>
                <a:ext uri="{FF2B5EF4-FFF2-40B4-BE49-F238E27FC236}">
                  <a16:creationId xmlns:a16="http://schemas.microsoft.com/office/drawing/2014/main" id="{D160B3EC-43A2-0480-4BDA-977E60260DF4}"/>
                </a:ext>
              </a:extLst>
            </p:cNvPr>
            <p:cNvSpPr txBox="1">
              <a:spLocks noChangeArrowheads="1"/>
            </p:cNvSpPr>
            <p:nvPr/>
          </p:nvSpPr>
          <p:spPr bwMode="auto">
            <a:xfrm>
              <a:off x="2846207" y="893063"/>
              <a:ext cx="869315" cy="7019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gn="ctr">
                <a:defRPr sz="700">
                  <a:effectLst/>
                  <a:latin typeface="Century Gothic" panose="020B0502020202020204" pitchFamily="34" charset="0"/>
                  <a:ea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Century Gothic" panose="020B0502020202020204" pitchFamily="34" charset="0"/>
                  <a:cs typeface="+mn-cs"/>
                </a:rPr>
                <a:t>George</a:t>
              </a:r>
              <a:endParaRPr kumimoji="0" lang="en-ZA" sz="800" b="1" i="0" u="none" strike="noStrike" kern="0" cap="none" spc="0" normalizeH="0" baseline="0" noProof="0" dirty="0">
                <a:ln>
                  <a:noFill/>
                </a:ln>
                <a:solidFill>
                  <a:schemeClr val="bg1"/>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Century Gothic" panose="020B0502020202020204" pitchFamily="34" charset="0"/>
                  <a:cs typeface="+mn-cs"/>
                </a:rPr>
                <a:t>R18.660 bn</a:t>
              </a:r>
              <a:endParaRPr kumimoji="0" lang="en-ZA" sz="800" b="1" i="0" u="none" strike="noStrike" kern="0" cap="none" spc="0" normalizeH="0" baseline="0" noProof="0" dirty="0">
                <a:ln>
                  <a:noFill/>
                </a:ln>
                <a:solidFill>
                  <a:schemeClr val="bg1"/>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Century Gothic" panose="020B0502020202020204" pitchFamily="34" charset="0"/>
                  <a:cs typeface="+mn-cs"/>
                </a:rPr>
                <a:t>40.4 per cent</a:t>
              </a:r>
              <a:endParaRPr kumimoji="0" lang="en-ZA" sz="800" b="1" i="0" u="none" strike="noStrike" kern="0" cap="none" spc="0" normalizeH="0" baseline="0" noProof="0" dirty="0">
                <a:ln>
                  <a:noFill/>
                </a:ln>
                <a:solidFill>
                  <a:schemeClr val="bg1"/>
                </a:solidFill>
                <a:effectLst/>
                <a:uLnTx/>
                <a:uFillTx/>
                <a:latin typeface="Century Gothic" panose="020B0502020202020204" pitchFamily="34" charset="0"/>
                <a:cs typeface="+mn-cs"/>
              </a:endParaRPr>
            </a:p>
          </p:txBody>
        </p:sp>
        <p:sp>
          <p:nvSpPr>
            <p:cNvPr id="40" name="Tx Bitou">
              <a:extLst>
                <a:ext uri="{FF2B5EF4-FFF2-40B4-BE49-F238E27FC236}">
                  <a16:creationId xmlns:a16="http://schemas.microsoft.com/office/drawing/2014/main" id="{CF8FB026-704A-3E4A-2343-46F39DFD631B}"/>
                </a:ext>
              </a:extLst>
            </p:cNvPr>
            <p:cNvSpPr txBox="1">
              <a:spLocks noChangeArrowheads="1"/>
            </p:cNvSpPr>
            <p:nvPr/>
          </p:nvSpPr>
          <p:spPr bwMode="auto">
            <a:xfrm>
              <a:off x="3237453" y="1272297"/>
              <a:ext cx="869315" cy="796064"/>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gn="ctr">
                <a:defRPr sz="700">
                  <a:effectLst/>
                  <a:latin typeface="Century Gothic" panose="020B0502020202020204" pitchFamily="34" charset="0"/>
                  <a:ea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Bitou</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R3.374 bn</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7.3 per cent</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 </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p:txBody>
        </p:sp>
        <p:sp>
          <p:nvSpPr>
            <p:cNvPr id="43" name="Tx Kannaland">
              <a:extLst>
                <a:ext uri="{FF2B5EF4-FFF2-40B4-BE49-F238E27FC236}">
                  <a16:creationId xmlns:a16="http://schemas.microsoft.com/office/drawing/2014/main" id="{7B166FCE-D20D-8A65-CBF2-8CF749E3DD7B}"/>
                </a:ext>
              </a:extLst>
            </p:cNvPr>
            <p:cNvSpPr txBox="1">
              <a:spLocks noChangeArrowheads="1"/>
            </p:cNvSpPr>
            <p:nvPr/>
          </p:nvSpPr>
          <p:spPr bwMode="auto">
            <a:xfrm>
              <a:off x="900288" y="888405"/>
              <a:ext cx="885811" cy="63917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Kannaland</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R1.298 bn</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2.8 per cent</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p:txBody>
        </p:sp>
        <p:sp>
          <p:nvSpPr>
            <p:cNvPr id="45" name="Tx Hessequa">
              <a:extLst>
                <a:ext uri="{FF2B5EF4-FFF2-40B4-BE49-F238E27FC236}">
                  <a16:creationId xmlns:a16="http://schemas.microsoft.com/office/drawing/2014/main" id="{D8BC6A2B-4CB5-86BC-20B3-229D8AC08297}"/>
                </a:ext>
              </a:extLst>
            </p:cNvPr>
            <p:cNvSpPr txBox="1">
              <a:spLocks noChangeArrowheads="1"/>
            </p:cNvSpPr>
            <p:nvPr/>
          </p:nvSpPr>
          <p:spPr bwMode="auto">
            <a:xfrm>
              <a:off x="756729" y="1553872"/>
              <a:ext cx="854116" cy="71437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gn="ctr">
                <a:defRPr sz="700">
                  <a:effectLst/>
                  <a:latin typeface="Century Gothic" panose="020B0502020202020204" pitchFamily="34" charset="0"/>
                  <a:ea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Hessequa</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R4.040 bn</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8.8 per cent</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 </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p:txBody>
        </p:sp>
        <p:sp>
          <p:nvSpPr>
            <p:cNvPr id="47" name="Tx Oudtshoorn">
              <a:extLst>
                <a:ext uri="{FF2B5EF4-FFF2-40B4-BE49-F238E27FC236}">
                  <a16:creationId xmlns:a16="http://schemas.microsoft.com/office/drawing/2014/main" id="{64B04A6E-B4E4-4CC4-8A3D-52A7236DB78D}"/>
                </a:ext>
              </a:extLst>
            </p:cNvPr>
            <p:cNvSpPr txBox="1">
              <a:spLocks noChangeArrowheads="1"/>
            </p:cNvSpPr>
            <p:nvPr/>
          </p:nvSpPr>
          <p:spPr bwMode="auto">
            <a:xfrm>
              <a:off x="1876725" y="728628"/>
              <a:ext cx="837012" cy="672366"/>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gn="ctr">
                <a:defRPr sz="700">
                  <a:effectLst/>
                  <a:latin typeface="Century Gothic" panose="020B0502020202020204" pitchFamily="34" charset="0"/>
                  <a:ea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Oudtshoorn</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R5.797 bn</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12.6 per cent</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 </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p:txBody>
        </p:sp>
        <p:sp>
          <p:nvSpPr>
            <p:cNvPr id="49" name="Tx Mossel Bay">
              <a:extLst>
                <a:ext uri="{FF2B5EF4-FFF2-40B4-BE49-F238E27FC236}">
                  <a16:creationId xmlns:a16="http://schemas.microsoft.com/office/drawing/2014/main" id="{F6F4F40D-9A2F-81E2-48F2-64ACE002B0B5}"/>
                </a:ext>
              </a:extLst>
            </p:cNvPr>
            <p:cNvSpPr txBox="1">
              <a:spLocks noChangeArrowheads="1"/>
            </p:cNvSpPr>
            <p:nvPr/>
          </p:nvSpPr>
          <p:spPr bwMode="auto">
            <a:xfrm>
              <a:off x="1557221" y="1468876"/>
              <a:ext cx="863600" cy="702589"/>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gn="ctr">
                <a:defRPr sz="700">
                  <a:effectLst/>
                  <a:latin typeface="Century Gothic" panose="020B0502020202020204" pitchFamily="34" charset="0"/>
                  <a:ea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Mossel Bay</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R8.077 bn</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17.5 per cent</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p:txBody>
        </p:sp>
        <p:sp>
          <p:nvSpPr>
            <p:cNvPr id="51" name="Tx Knysna">
              <a:extLst>
                <a:ext uri="{FF2B5EF4-FFF2-40B4-BE49-F238E27FC236}">
                  <a16:creationId xmlns:a16="http://schemas.microsoft.com/office/drawing/2014/main" id="{D65CE18B-92A2-9F61-3C32-99D7C610BEF2}"/>
                </a:ext>
              </a:extLst>
            </p:cNvPr>
            <p:cNvSpPr txBox="1">
              <a:spLocks noChangeArrowheads="1"/>
            </p:cNvSpPr>
            <p:nvPr/>
          </p:nvSpPr>
          <p:spPr bwMode="auto">
            <a:xfrm>
              <a:off x="2693032" y="1303527"/>
              <a:ext cx="831850" cy="429111"/>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gn="ctr">
                <a:defRPr sz="700">
                  <a:effectLst/>
                  <a:latin typeface="Century Gothic" panose="020B0502020202020204" pitchFamily="34" charset="0"/>
                  <a:ea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Knysna</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R4.924 bn </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entury Gothic" panose="020B0502020202020204" pitchFamily="34" charset="0"/>
                  <a:cs typeface="+mn-cs"/>
                </a:rPr>
                <a:t>10.7 per cent</a:t>
              </a:r>
              <a:endParaRPr kumimoji="0" lang="en-ZA" sz="800" b="1" i="0" u="none" strike="noStrike" kern="0" cap="none" spc="0" normalizeH="0" baseline="0" noProof="0" dirty="0">
                <a:ln>
                  <a:noFill/>
                </a:ln>
                <a:solidFill>
                  <a:prstClr val="black"/>
                </a:solidFill>
                <a:effectLst/>
                <a:uLnTx/>
                <a:uFillTx/>
                <a:latin typeface="Century Gothic" panose="020B0502020202020204" pitchFamily="34" charset="0"/>
                <a:cs typeface="+mn-cs"/>
              </a:endParaRPr>
            </a:p>
          </p:txBody>
        </p:sp>
      </p:grpSp>
      <p:sp>
        <p:nvSpPr>
          <p:cNvPr id="80" name="CWD Tx Witzbrg">
            <a:extLst>
              <a:ext uri="{FF2B5EF4-FFF2-40B4-BE49-F238E27FC236}">
                <a16:creationId xmlns:a16="http://schemas.microsoft.com/office/drawing/2014/main" id="{33D99030-1332-1515-D2A3-3630D13D65BA}"/>
              </a:ext>
            </a:extLst>
          </p:cNvPr>
          <p:cNvSpPr txBox="1">
            <a:spLocks noChangeArrowheads="1"/>
          </p:cNvSpPr>
          <p:nvPr/>
        </p:nvSpPr>
        <p:spPr bwMode="auto">
          <a:xfrm>
            <a:off x="1876266" y="2852348"/>
            <a:ext cx="1115117" cy="940194"/>
          </a:xfrm>
          <a:prstGeom prst="roundRect">
            <a:avLst/>
          </a:prstGeom>
          <a:gradFill flip="none" rotWithShape="1">
            <a:gsLst>
              <a:gs pos="0">
                <a:srgbClr val="35AB90">
                  <a:tint val="66000"/>
                  <a:satMod val="160000"/>
                </a:srgbClr>
              </a:gs>
              <a:gs pos="50000">
                <a:srgbClr val="35AB90">
                  <a:tint val="44500"/>
                  <a:satMod val="160000"/>
                </a:srgbClr>
              </a:gs>
              <a:gs pos="100000">
                <a:srgbClr val="35AB90">
                  <a:tint val="23500"/>
                  <a:satMod val="160000"/>
                </a:srgbClr>
              </a:gs>
            </a:gsLst>
            <a:path path="circle">
              <a:fillToRect r="100000" b="100000"/>
            </a:path>
            <a:tileRect l="-100000" t="-100000"/>
          </a:gra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Garden Route District</a:t>
            </a:r>
            <a:endParaRPr kumimoji="0" lang="en-ZA" sz="9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R46.170 bn </a:t>
            </a:r>
            <a:endParaRPr kumimoji="0" lang="en-ZA" sz="9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7.6 per cent of Western Cape GDPR</a:t>
            </a:r>
            <a:endParaRPr kumimoji="0" lang="en-ZA" sz="900" b="1" i="0" u="none" strike="noStrike" kern="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p:txBody>
      </p:sp>
      <p:pic>
        <p:nvPicPr>
          <p:cNvPr id="2" name="Graphic 1" descr="High voltage with solid fill">
            <a:extLst>
              <a:ext uri="{FF2B5EF4-FFF2-40B4-BE49-F238E27FC236}">
                <a16:creationId xmlns:a16="http://schemas.microsoft.com/office/drawing/2014/main" id="{19B435DB-5044-087E-0949-4C8508DD20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73911" y="2973775"/>
            <a:ext cx="180573" cy="205438"/>
          </a:xfrm>
          <a:prstGeom prst="rect">
            <a:avLst/>
          </a:prstGeom>
        </p:spPr>
      </p:pic>
    </p:spTree>
    <p:extLst>
      <p:ext uri="{BB962C8B-B14F-4D97-AF65-F5344CB8AC3E}">
        <p14:creationId xmlns:p14="http://schemas.microsoft.com/office/powerpoint/2010/main" val="354885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56982"/>
            <a:ext cx="5943600" cy="7536871"/>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1200"/>
              </a:spcAft>
              <a:buClrTx/>
              <a:buSzTx/>
              <a:buFontTx/>
              <a:buNone/>
              <a:tabLst>
                <a:tab pos="-20116800" algn="l"/>
                <a:tab pos="118745" algn="l"/>
                <a:tab pos="182880" algn="l"/>
              </a:tabLst>
              <a:defRPr/>
            </a:pPr>
            <a:r>
              <a:rPr kumimoji="0" lang="en-ZA" sz="1200" b="1" i="0" u="none" strike="noStrike" kern="1400" cap="none" spc="0" normalizeH="0" baseline="0" noProof="0" dirty="0">
                <a:ln>
                  <a:noFill/>
                </a:ln>
                <a:solidFill>
                  <a:srgbClr val="001489"/>
                </a:solidFill>
                <a:effectLst/>
                <a:uLnTx/>
                <a:uFillTx/>
                <a:latin typeface="Century Gothic" panose="020B0502020202020204" pitchFamily="34" charset="0"/>
                <a:ea typeface="+mn-ea"/>
                <a:cs typeface="Times New Roman" panose="02020603050405020304" pitchFamily="18" charset="0"/>
              </a:rPr>
              <a:t>GDPR Sectoral Performance</a:t>
            </a:r>
            <a:endParaRPr lang="en-ZA" sz="1200" b="1" kern="1400" dirty="0">
              <a:solidFill>
                <a:srgbClr val="001489"/>
              </a:solidFill>
              <a:latin typeface="Century Gothic" panose="020B050202020202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1200"/>
              </a:spcAft>
              <a:buClrTx/>
              <a:buSzTx/>
              <a:buFontTx/>
              <a:buNone/>
              <a:tabLst>
                <a:tab pos="-20116800" algn="l"/>
                <a:tab pos="118745" algn="l"/>
                <a:tab pos="182880" algn="l"/>
              </a:tabLst>
              <a:defRPr/>
            </a:pP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The Oudtshoorn municipal area, located in the semi-arid Klein Karoo, is home to three main towns: Oudtshoorn, famously known as the ostrich capital of the world; </a:t>
            </a:r>
            <a:r>
              <a:rPr lang="en-US" sz="900" kern="0" dirty="0" err="1">
                <a:solidFill>
                  <a:srgbClr val="000000"/>
                </a:solidFill>
                <a:effectLst/>
                <a:latin typeface="Century Gothic" panose="020B0502020202020204" pitchFamily="34" charset="0"/>
                <a:ea typeface="Arial Unicode MS"/>
                <a:cs typeface="Times New Roman" panose="02020603050405020304" pitchFamily="18" charset="0"/>
              </a:rPr>
              <a:t>Dysselsdorp</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 a historic village founded as a British mission station; and De Rust, a charming town situated just north of the Olifants River. The region’s thriving ostrich farms are central to the local economy, not only offering unique tourism experiences but also supplying meat, feathers, and leather products, which fuel a vibrant trade in artisanal goods and support the local meat-processing industry.</a:t>
            </a:r>
          </a:p>
          <a:p>
            <a:pPr marL="0" marR="0" lvl="0" indent="0" algn="just" defTabSz="914400" rtl="0" eaLnBrk="1" fontAlgn="auto" latinLnBrk="0" hangingPunct="1">
              <a:lnSpc>
                <a:spcPct val="120000"/>
              </a:lnSpc>
              <a:spcBef>
                <a:spcPts val="0"/>
              </a:spcBef>
              <a:spcAft>
                <a:spcPts val="1200"/>
              </a:spcAft>
              <a:buClrTx/>
              <a:buSzTx/>
              <a:buFontTx/>
              <a:buNone/>
              <a:tabLst>
                <a:tab pos="-20116800" algn="l"/>
                <a:tab pos="118745" algn="l"/>
                <a:tab pos="182880" algn="l"/>
              </a:tabLst>
              <a:defRPr/>
            </a:pP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Oudtshoorn contributes R5.797 billion (12.6 per cent) to the District’s GDP, highlighting its role as a mid-sized economic hub within the region. The district’s total GDP of R46.170 billion represents 7.6 per cent of the Western Cape’s economic output. Oudtshoorn’s economy aligns with district-wide trends, led by finance, insurance, real estate, and business services (28.3 per cent), followed by manufacturing </a:t>
            </a:r>
            <a:b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b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(17.6 per cent), and wholesale and retail trade, catering, and accommodation (13.5 per cent). </a:t>
            </a:r>
          </a:p>
          <a:p>
            <a:pPr marL="0" marR="0" lvl="0" indent="0" algn="just" defTabSz="914400" rtl="0" eaLnBrk="1" fontAlgn="auto" latinLnBrk="0" hangingPunct="1">
              <a:lnSpc>
                <a:spcPct val="120000"/>
              </a:lnSpc>
              <a:spcBef>
                <a:spcPts val="0"/>
              </a:spcBef>
              <a:spcAft>
                <a:spcPts val="1200"/>
              </a:spcAft>
              <a:buClrTx/>
              <a:buSzTx/>
              <a:buFontTx/>
              <a:buNone/>
              <a:tabLst>
                <a:tab pos="-20116800" algn="l"/>
                <a:tab pos="118745" algn="l"/>
                <a:tab pos="182880" algn="l"/>
              </a:tabLst>
              <a:defRPr/>
            </a:pP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Sectoral performance in 2023 reflects a mixed growth trajectory. Transport, storage, and communication achieved the highest GDP growth at 4.4 per cent, coupled with an 8.9 per cent rise in employment, signaling robust infrastructural and logistical activity. Manufacturing recorded a GDP increase of 2.9 per cent alongside strong employment growth of 6.1 per cent, emphasizing its importance as a labor-intensive sector. In contrast, wholesale and retail trade, catering, and accommodation saw a GDP decline of -1.8 per cent, despite a 4.9 per cent employment increase. Thi</a:t>
            </a:r>
            <a:r>
              <a:rPr lang="en-US" sz="900" kern="0" dirty="0">
                <a:solidFill>
                  <a:srgbClr val="000000"/>
                </a:solidFill>
                <a:latin typeface="Century Gothic" panose="020B0502020202020204" pitchFamily="34" charset="0"/>
                <a:ea typeface="Arial Unicode MS"/>
                <a:cs typeface="Times New Roman" panose="02020603050405020304" pitchFamily="18" charset="0"/>
              </a:rPr>
              <a:t>s was impacted by challenges in the tourism industry. Tourism’s share of GDP declined from 16.0 per cent in 2022 to 13.8 per cent in 2023, underscoring the need for revitalization amid evolving economic conditions. Visitors can enjoy activities such as hiking and exploring the iconic Swartberg Pass, a UNESCO World Heritage Site, as well as the famous </a:t>
            </a:r>
            <a:r>
              <a:rPr lang="en-US" sz="900" kern="0" dirty="0" err="1">
                <a:solidFill>
                  <a:srgbClr val="000000"/>
                </a:solidFill>
                <a:latin typeface="Century Gothic" panose="020B0502020202020204" pitchFamily="34" charset="0"/>
                <a:ea typeface="Arial Unicode MS"/>
                <a:cs typeface="Times New Roman" panose="02020603050405020304" pitchFamily="18" charset="0"/>
              </a:rPr>
              <a:t>Cango</a:t>
            </a:r>
            <a:r>
              <a:rPr lang="en-US" sz="900" kern="0" dirty="0">
                <a:solidFill>
                  <a:srgbClr val="000000"/>
                </a:solidFill>
                <a:latin typeface="Century Gothic" panose="020B0502020202020204" pitchFamily="34" charset="0"/>
                <a:ea typeface="Arial Unicode MS"/>
                <a:cs typeface="Times New Roman" panose="02020603050405020304" pitchFamily="18" charset="0"/>
              </a:rPr>
              <a:t> Caves, which enhances the region’s appeal as a tourist destination.</a:t>
            </a:r>
          </a:p>
          <a:p>
            <a:pPr marL="0" marR="0" lvl="0" indent="0" algn="just" defTabSz="914400" rtl="0" eaLnBrk="1" fontAlgn="auto" latinLnBrk="0" hangingPunct="1">
              <a:lnSpc>
                <a:spcPct val="120000"/>
              </a:lnSpc>
              <a:spcBef>
                <a:spcPts val="0"/>
              </a:spcBef>
              <a:spcAft>
                <a:spcPts val="1200"/>
              </a:spcAft>
              <a:buClrTx/>
              <a:buSzTx/>
              <a:buFontTx/>
              <a:buNone/>
              <a:tabLst>
                <a:tab pos="-20116800" algn="l"/>
                <a:tab pos="118745" algn="l"/>
                <a:tab pos="182880" algn="l"/>
              </a:tabLst>
              <a:defRPr/>
            </a:pP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Agriculture, forestry, and fishing experienced a significant GDP decline (-4.9 per cent) but demonstrated an 8.1 per cent employment recovery, suggesting resilience in labor-intensive activities and supporting </a:t>
            </a:r>
            <a:r>
              <a:rPr lang="en-US" sz="900" kern="0" dirty="0">
                <a:solidFill>
                  <a:srgbClr val="000000"/>
                </a:solidFill>
                <a:latin typeface="Century Gothic" panose="020B0502020202020204" pitchFamily="34" charset="0"/>
                <a:ea typeface="Arial Unicode MS"/>
                <a:cs typeface="Times New Roman" panose="02020603050405020304" pitchFamily="18" charset="0"/>
              </a:rPr>
              <a:t>the rural economy </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amid external pressures like price fluctuations and environmental factors. Meanwhile, electricity, gas, and water (-3.6 per cent GDP) and construction (-3.1 per cent GDP) underperformed, with minimal employment gains. Finance, insurance, and real estate sectors recorded steady GDP growth of 3.4 per cent and remain the largest economic contributors. </a:t>
            </a:r>
          </a:p>
          <a:p>
            <a:pPr marL="0" marR="0" lvl="0" indent="0" algn="just" defTabSz="914400" rtl="0" eaLnBrk="1" fontAlgn="auto" latinLnBrk="0" hangingPunct="1">
              <a:lnSpc>
                <a:spcPct val="120000"/>
              </a:lnSpc>
              <a:spcBef>
                <a:spcPts val="0"/>
              </a:spcBef>
              <a:spcAft>
                <a:spcPts val="1200"/>
              </a:spcAft>
              <a:buClrTx/>
              <a:buSzTx/>
              <a:buFontTx/>
              <a:buNone/>
              <a:tabLst>
                <a:tab pos="-20116800" algn="l"/>
                <a:tab pos="118745" algn="l"/>
                <a:tab pos="182880" algn="l"/>
              </a:tabLst>
              <a:defRPr/>
            </a:pP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International trade underscores Oudtshoorn’s export-driven economy. Exports totaled R1.1 billion, dominated by skins and parts of birds, reflecting the municipality’s specialization in niche agricultural products. Imports amounted to R53.6 million, primarily mechanical appliances and agricultural inputs, highlighting reliance on external resources for technological advancement and productivity.</a:t>
            </a:r>
          </a:p>
          <a:p>
            <a:pPr marL="0" marR="0" lvl="0" indent="0" algn="just" defTabSz="914400" rtl="0" eaLnBrk="1" fontAlgn="auto" latinLnBrk="0" hangingPunct="1">
              <a:lnSpc>
                <a:spcPct val="120000"/>
              </a:lnSpc>
              <a:spcBef>
                <a:spcPts val="0"/>
              </a:spcBef>
              <a:spcAft>
                <a:spcPts val="1200"/>
              </a:spcAft>
              <a:buClrTx/>
              <a:buSzTx/>
              <a:buFontTx/>
              <a:buNone/>
              <a:tabLst>
                <a:tab pos="-20116800" algn="l"/>
                <a:tab pos="118745" algn="l"/>
                <a:tab pos="182880" algn="l"/>
              </a:tabLst>
              <a:defRPr/>
            </a:pP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Oudtshoorn’s GDP growth forecast remains stable but modest, with growth projected at 1.5 per cent in 2023 and 1.2 per cent annually through 2026, outperforming the District over the 2024-2026 period. Oudtshoorn’s economic landscape reflects diversification across services, manufacturing, and transport sectors, tempered by challenges in agriculture, utilities, and tourism. Strategic interventions to address sectoral constraints while leveraging growth opportunities can foster inclusive and sustainable economic development for the Municipality.</a:t>
            </a:r>
            <a:endParaRPr kumimoji="0" lang="en-ZA"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Rectangle: Top Corners Rounded 3">
            <a:extLst>
              <a:ext uri="{FF2B5EF4-FFF2-40B4-BE49-F238E27FC236}">
                <a16:creationId xmlns:a16="http://schemas.microsoft.com/office/drawing/2014/main" id="{B5BFBF03-45BB-76DB-7B41-4B74915CAB75}"/>
              </a:ext>
            </a:extLst>
          </p:cNvPr>
          <p:cNvSpPr/>
          <p:nvPr/>
        </p:nvSpPr>
        <p:spPr>
          <a:xfrm rot="16200000">
            <a:off x="3200400" y="-3198279"/>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94DD96A-7FC7-072E-62A2-C36E11D7965B}"/>
              </a:ext>
            </a:extLst>
          </p:cNvPr>
          <p:cNvSpPr txBox="1"/>
          <p:nvPr/>
        </p:nvSpPr>
        <p:spPr>
          <a:xfrm>
            <a:off x="0" y="-13188"/>
            <a:ext cx="3757808" cy="457200"/>
          </a:xfrm>
          <a:prstGeom prst="rect">
            <a:avLst/>
          </a:prstGeom>
          <a:noFill/>
          <a:ln>
            <a:noFill/>
          </a:ln>
        </p:spPr>
        <p:txBody>
          <a:bodyPr wrap="square" lIns="81000" tIns="0" rIns="81000" bIns="0" rtlCol="0" anchor="ctr">
            <a:no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ea typeface="+mn-ea"/>
                <a:cs typeface="+mn-cs"/>
              </a:rPr>
              <a:t>GDPR PERFORMANCE</a:t>
            </a:r>
            <a:endParaRPr kumimoji="0" lang="en-US" sz="2000" b="0" i="0" u="none" strike="noStrike" kern="1200" cap="none" spc="0" normalizeH="0" baseline="0" noProof="1">
              <a:ln>
                <a:noFill/>
              </a:ln>
              <a:solidFill>
                <a:prstClr val="white"/>
              </a:solidFill>
              <a:effectLst/>
              <a:uLnTx/>
              <a:uFillTx/>
              <a:latin typeface="Calibri Light" panose="020F0302020204030204"/>
              <a:ea typeface="+mn-ea"/>
              <a:cs typeface="+mn-cs"/>
            </a:endParaRPr>
          </a:p>
        </p:txBody>
      </p:sp>
      <p:sp>
        <p:nvSpPr>
          <p:cNvPr id="7" name="Footer Placeholder 6">
            <a:extLst>
              <a:ext uri="{FF2B5EF4-FFF2-40B4-BE49-F238E27FC236}">
                <a16:creationId xmlns:a16="http://schemas.microsoft.com/office/drawing/2014/main" id="{F84E124E-4F7D-1341-DB0E-FE46419BE8B6}"/>
              </a:ext>
            </a:extLst>
          </p:cNvPr>
          <p:cNvSpPr>
            <a:spLocks noGrp="1"/>
          </p:cNvSpPr>
          <p:nvPr>
            <p:ph type="ftr" sz="quarter" idx="11"/>
          </p:nvPr>
        </p:nvSpPr>
        <p:spPr>
          <a:xfrm>
            <a:off x="471487" y="9329320"/>
            <a:ext cx="3181048" cy="365760"/>
          </a:xfrm>
        </p:spPr>
        <p:txBody>
          <a:bodyPr/>
          <a:lstStyle/>
          <a:p>
            <a:pPr algn="l"/>
            <a:r>
              <a:rPr lang="it-IT" dirty="0">
                <a:latin typeface="Century Gothic" panose="020B0502020202020204" pitchFamily="34" charset="0"/>
              </a:rPr>
              <a:t>2023 Socio-Economic Profile:  Oudtshoorn Municipality</a:t>
            </a:r>
            <a:endParaRPr lang="en-US" dirty="0">
              <a:latin typeface="Century Gothic" panose="020B0502020202020204" pitchFamily="34" charset="0"/>
            </a:endParaRPr>
          </a:p>
        </p:txBody>
      </p:sp>
      <p:sp>
        <p:nvSpPr>
          <p:cNvPr id="8" name="Slide Number Placeholder 7">
            <a:extLst>
              <a:ext uri="{FF2B5EF4-FFF2-40B4-BE49-F238E27FC236}">
                <a16:creationId xmlns:a16="http://schemas.microsoft.com/office/drawing/2014/main" id="{7C24AA16-7E87-42B2-7338-6C46D2849857}"/>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18</a:t>
            </a:fld>
            <a:endParaRPr lang="en-US" dirty="0">
              <a:latin typeface="Century Gothic" panose="020B0502020202020204" pitchFamily="34" charset="0"/>
            </a:endParaRPr>
          </a:p>
        </p:txBody>
      </p:sp>
      <p:sp>
        <p:nvSpPr>
          <p:cNvPr id="6" name="Rectangle 5">
            <a:extLst>
              <a:ext uri="{FF2B5EF4-FFF2-40B4-BE49-F238E27FC236}">
                <a16:creationId xmlns:a16="http://schemas.microsoft.com/office/drawing/2014/main" id="{D0CF5DA5-0C89-B5DA-0F70-E2C4A682E606}"/>
              </a:ext>
            </a:extLst>
          </p:cNvPr>
          <p:cNvSpPr/>
          <p:nvPr/>
        </p:nvSpPr>
        <p:spPr>
          <a:xfrm>
            <a:off x="91440" y="453170"/>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74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D0A72-C68D-07C6-C62A-074486E134B0}"/>
            </a:ext>
          </a:extLst>
        </p:cNvPr>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4A1DC75C-68E5-C373-28AE-E2A529E14037}"/>
              </a:ext>
            </a:extLst>
          </p:cNvPr>
          <p:cNvSpPr/>
          <p:nvPr/>
        </p:nvSpPr>
        <p:spPr>
          <a:xfrm rot="16200000">
            <a:off x="3200400" y="-3202423"/>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1C4D7E-1DC6-C80D-C905-6D0D86AEDD1C}"/>
              </a:ext>
            </a:extLst>
          </p:cNvPr>
          <p:cNvSpPr txBox="1"/>
          <p:nvPr/>
        </p:nvSpPr>
        <p:spPr>
          <a:xfrm>
            <a:off x="5238547" y="1702670"/>
            <a:ext cx="6879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2021e</a:t>
            </a:r>
          </a:p>
        </p:txBody>
      </p:sp>
      <p:sp>
        <p:nvSpPr>
          <p:cNvPr id="14" name="TextBox 13">
            <a:extLst>
              <a:ext uri="{FF2B5EF4-FFF2-40B4-BE49-F238E27FC236}">
                <a16:creationId xmlns:a16="http://schemas.microsoft.com/office/drawing/2014/main" id="{5CBD5DFD-8A04-7530-C332-763CC794FAA9}"/>
              </a:ext>
            </a:extLst>
          </p:cNvPr>
          <p:cNvSpPr txBox="1"/>
          <p:nvPr/>
        </p:nvSpPr>
        <p:spPr>
          <a:xfrm>
            <a:off x="4411596" y="2331578"/>
            <a:ext cx="843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Constant price growth</a:t>
            </a:r>
          </a:p>
        </p:txBody>
      </p:sp>
      <p:sp>
        <p:nvSpPr>
          <p:cNvPr id="32" name="AutoShape 2">
            <a:extLst>
              <a:ext uri="{FF2B5EF4-FFF2-40B4-BE49-F238E27FC236}">
                <a16:creationId xmlns:a16="http://schemas.microsoft.com/office/drawing/2014/main" id="{8E44319B-915B-D364-AF15-2A66A7BCC5F6}"/>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68736B8-E587-9E7C-A065-ACCC33FB3131}"/>
              </a:ext>
            </a:extLst>
          </p:cNvPr>
          <p:cNvSpPr txBox="1"/>
          <p:nvPr/>
        </p:nvSpPr>
        <p:spPr>
          <a:xfrm>
            <a:off x="0" y="-3827"/>
            <a:ext cx="4634630" cy="457200"/>
          </a:xfrm>
          <a:prstGeom prst="rect">
            <a:avLst/>
          </a:prstGeom>
          <a:noFill/>
          <a:ln>
            <a:noFill/>
          </a:ln>
        </p:spPr>
        <p:txBody>
          <a:bodyPr wrap="square" lIns="81000" tIns="0" rIns="81000" bIns="0" rtlCol="0" anchor="ctr">
            <a:no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ea typeface="+mn-ea"/>
                <a:cs typeface="+mn-cs"/>
              </a:rPr>
              <a:t>LABOUR MARKET PERFORMANCE</a:t>
            </a:r>
            <a:endParaRPr kumimoji="0" lang="en-US" sz="2000" b="0" i="0" u="none" strike="noStrike" kern="1200" cap="none" spc="0" normalizeH="0" baseline="0" noProof="1">
              <a:ln>
                <a:noFill/>
              </a:ln>
              <a:solidFill>
                <a:prstClr val="white"/>
              </a:solidFill>
              <a:effectLst/>
              <a:uLnTx/>
              <a:uFillTx/>
              <a:latin typeface="Calibri Light" panose="020F0302020204030204"/>
              <a:ea typeface="+mn-ea"/>
              <a:cs typeface="+mn-cs"/>
            </a:endParaRPr>
          </a:p>
        </p:txBody>
      </p:sp>
      <p:graphicFrame>
        <p:nvGraphicFramePr>
          <p:cNvPr id="5" name="Chart 4">
            <a:extLst>
              <a:ext uri="{FF2B5EF4-FFF2-40B4-BE49-F238E27FC236}">
                <a16:creationId xmlns:a16="http://schemas.microsoft.com/office/drawing/2014/main" id="{05806CFD-4E93-BF50-340D-42B1FA40A8DF}"/>
              </a:ext>
            </a:extLst>
          </p:cNvPr>
          <p:cNvGraphicFramePr>
            <a:graphicFrameLocks/>
          </p:cNvGraphicFramePr>
          <p:nvPr>
            <p:extLst>
              <p:ext uri="{D42A27DB-BD31-4B8C-83A1-F6EECF244321}">
                <p14:modId xmlns:p14="http://schemas.microsoft.com/office/powerpoint/2010/main" val="1630465754"/>
              </p:ext>
            </p:extLst>
          </p:nvPr>
        </p:nvGraphicFramePr>
        <p:xfrm>
          <a:off x="107590" y="2278577"/>
          <a:ext cx="3337676" cy="213675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216F6BBD-11CD-A5E3-DCAD-1B6AACC797F7}"/>
              </a:ext>
            </a:extLst>
          </p:cNvPr>
          <p:cNvGrpSpPr/>
          <p:nvPr/>
        </p:nvGrpSpPr>
        <p:grpSpPr>
          <a:xfrm>
            <a:off x="53127" y="4555959"/>
            <a:ext cx="3102846" cy="413679"/>
            <a:chOff x="3185917" y="2219931"/>
            <a:chExt cx="3450439" cy="552600"/>
          </a:xfrm>
          <a:solidFill>
            <a:srgbClr val="007DBA"/>
          </a:solidFill>
        </p:grpSpPr>
        <p:grpSp>
          <p:nvGrpSpPr>
            <p:cNvPr id="9" name="Group 8">
              <a:extLst>
                <a:ext uri="{FF2B5EF4-FFF2-40B4-BE49-F238E27FC236}">
                  <a16:creationId xmlns:a16="http://schemas.microsoft.com/office/drawing/2014/main" id="{27EFF309-0939-B873-00E9-244B86B1E376}"/>
                </a:ext>
              </a:extLst>
            </p:cNvPr>
            <p:cNvGrpSpPr/>
            <p:nvPr/>
          </p:nvGrpSpPr>
          <p:grpSpPr>
            <a:xfrm>
              <a:off x="3263320" y="2219931"/>
              <a:ext cx="3373036" cy="552599"/>
              <a:chOff x="3151011" y="1931375"/>
              <a:chExt cx="3373036" cy="552599"/>
            </a:xfrm>
            <a:grpFill/>
          </p:grpSpPr>
          <p:sp>
            <p:nvSpPr>
              <p:cNvPr id="11" name="Freeform 37">
                <a:extLst>
                  <a:ext uri="{FF2B5EF4-FFF2-40B4-BE49-F238E27FC236}">
                    <a16:creationId xmlns:a16="http://schemas.microsoft.com/office/drawing/2014/main" id="{23A410AB-758D-84B8-EB0E-D5938D35DD88}"/>
                  </a:ext>
                </a:extLst>
              </p:cNvPr>
              <p:cNvSpPr>
                <a:spLocks/>
              </p:cNvSpPr>
              <p:nvPr/>
            </p:nvSpPr>
            <p:spPr bwMode="auto">
              <a:xfrm>
                <a:off x="3151011" y="1955971"/>
                <a:ext cx="3373036" cy="528003"/>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FC361A6-9CA8-F982-6B1F-E9E7F2512E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838"/>
              <a:stretch/>
            </p:blipFill>
            <p:spPr>
              <a:xfrm rot="5400000" flipV="1">
                <a:off x="4119954" y="2011016"/>
                <a:ext cx="511373" cy="421583"/>
              </a:xfrm>
              <a:prstGeom prst="rect">
                <a:avLst/>
              </a:prstGeom>
              <a:grpFill/>
            </p:spPr>
          </p:pic>
          <p:sp>
            <p:nvSpPr>
              <p:cNvPr id="16" name="Rectangle 15">
                <a:extLst>
                  <a:ext uri="{FF2B5EF4-FFF2-40B4-BE49-F238E27FC236}">
                    <a16:creationId xmlns:a16="http://schemas.microsoft.com/office/drawing/2014/main" id="{99B63A56-685D-7CC1-6396-B524735137D4}"/>
                  </a:ext>
                </a:extLst>
              </p:cNvPr>
              <p:cNvSpPr/>
              <p:nvPr/>
            </p:nvSpPr>
            <p:spPr>
              <a:xfrm>
                <a:off x="4265911" y="1931375"/>
                <a:ext cx="2155802" cy="534475"/>
              </a:xfrm>
              <a:prstGeom prst="rect">
                <a:avLst/>
              </a:prstGeom>
              <a:grp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Unemployment rate (per cent)</a:t>
                </a:r>
                <a:r>
                  <a:rPr lang="en-US" sz="1000" b="1" dirty="0">
                    <a:solidFill>
                      <a:prstClr val="white"/>
                    </a:solidFill>
                    <a:effectLst>
                      <a:outerShdw blurRad="38100" dist="38100" dir="2700000" algn="tl">
                        <a:srgbClr val="000000">
                          <a:alpha val="43137"/>
                        </a:srgbClr>
                      </a:outerShdw>
                    </a:effectLst>
                    <a:latin typeface="Century Gothic" panose="020B0502020202020204" pitchFamily="34" charset="0"/>
                  </a:rPr>
                  <a:t> </a:t>
                </a: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2019-2023</a:t>
                </a:r>
              </a:p>
            </p:txBody>
          </p:sp>
        </p:grpSp>
        <p:pic>
          <p:nvPicPr>
            <p:cNvPr id="10" name="Picture 9">
              <a:extLst>
                <a:ext uri="{FF2B5EF4-FFF2-40B4-BE49-F238E27FC236}">
                  <a16:creationId xmlns:a16="http://schemas.microsoft.com/office/drawing/2014/main" id="{6FBE7AED-7956-1FD9-505A-2FFEE6A4D4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838"/>
            <a:stretch/>
          </p:blipFill>
          <p:spPr>
            <a:xfrm rot="16200000" flipH="1" flipV="1">
              <a:off x="3132708" y="2297738"/>
              <a:ext cx="528002" cy="421583"/>
            </a:xfrm>
            <a:prstGeom prst="rect">
              <a:avLst/>
            </a:prstGeom>
            <a:grpFill/>
          </p:spPr>
        </p:pic>
      </p:grpSp>
      <p:grpSp>
        <p:nvGrpSpPr>
          <p:cNvPr id="27" name="Group 26">
            <a:extLst>
              <a:ext uri="{FF2B5EF4-FFF2-40B4-BE49-F238E27FC236}">
                <a16:creationId xmlns:a16="http://schemas.microsoft.com/office/drawing/2014/main" id="{972C726B-BE86-2724-20EB-1A55BE845BE2}"/>
              </a:ext>
            </a:extLst>
          </p:cNvPr>
          <p:cNvGrpSpPr/>
          <p:nvPr/>
        </p:nvGrpSpPr>
        <p:grpSpPr>
          <a:xfrm>
            <a:off x="3488354" y="504219"/>
            <a:ext cx="3243216" cy="449865"/>
            <a:chOff x="3185917" y="2238197"/>
            <a:chExt cx="3493859" cy="600938"/>
          </a:xfrm>
        </p:grpSpPr>
        <p:grpSp>
          <p:nvGrpSpPr>
            <p:cNvPr id="28" name="Group 27">
              <a:extLst>
                <a:ext uri="{FF2B5EF4-FFF2-40B4-BE49-F238E27FC236}">
                  <a16:creationId xmlns:a16="http://schemas.microsoft.com/office/drawing/2014/main" id="{3EE425D9-6EAC-C1D8-0F07-0D61212239F0}"/>
                </a:ext>
              </a:extLst>
            </p:cNvPr>
            <p:cNvGrpSpPr/>
            <p:nvPr/>
          </p:nvGrpSpPr>
          <p:grpSpPr>
            <a:xfrm>
              <a:off x="3306740" y="2238197"/>
              <a:ext cx="3373036" cy="600938"/>
              <a:chOff x="3194431" y="1949641"/>
              <a:chExt cx="3373036" cy="600938"/>
            </a:xfrm>
          </p:grpSpPr>
          <p:sp>
            <p:nvSpPr>
              <p:cNvPr id="30" name="Freeform 37">
                <a:extLst>
                  <a:ext uri="{FF2B5EF4-FFF2-40B4-BE49-F238E27FC236}">
                    <a16:creationId xmlns:a16="http://schemas.microsoft.com/office/drawing/2014/main" id="{E30AD053-EEDA-0628-8195-F3F1B0F22CA9}"/>
                  </a:ext>
                </a:extLst>
              </p:cNvPr>
              <p:cNvSpPr>
                <a:spLocks/>
              </p:cNvSpPr>
              <p:nvPr/>
            </p:nvSpPr>
            <p:spPr bwMode="auto">
              <a:xfrm>
                <a:off x="3194431" y="1984983"/>
                <a:ext cx="3373036" cy="515619"/>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EAE4ECD3-11A2-D990-0F28-5D9671BCFF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838"/>
              <a:stretch/>
            </p:blipFill>
            <p:spPr>
              <a:xfrm rot="5400000" flipV="1">
                <a:off x="4016591" y="1994536"/>
                <a:ext cx="511373" cy="421583"/>
              </a:xfrm>
              <a:prstGeom prst="rect">
                <a:avLst/>
              </a:prstGeom>
            </p:spPr>
          </p:pic>
          <p:sp>
            <p:nvSpPr>
              <p:cNvPr id="33" name="Freeform 40">
                <a:extLst>
                  <a:ext uri="{FF2B5EF4-FFF2-40B4-BE49-F238E27FC236}">
                    <a16:creationId xmlns:a16="http://schemas.microsoft.com/office/drawing/2014/main" id="{D9070B29-CF81-7930-EEA0-49468834C257}"/>
                  </a:ext>
                </a:extLst>
              </p:cNvPr>
              <p:cNvSpPr>
                <a:spLocks/>
              </p:cNvSpPr>
              <p:nvPr/>
            </p:nvSpPr>
            <p:spPr bwMode="auto">
              <a:xfrm>
                <a:off x="3494805" y="2018592"/>
                <a:ext cx="547310" cy="445486"/>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7DBA"/>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500"/>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7B54027-5BCE-97A7-5C75-F5E12C5208CF}"/>
                  </a:ext>
                </a:extLst>
              </p:cNvPr>
              <p:cNvSpPr/>
              <p:nvPr/>
            </p:nvSpPr>
            <p:spPr>
              <a:xfrm>
                <a:off x="4161682" y="1954435"/>
                <a:ext cx="2185006" cy="5961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Wage Distribution per municipal area, 2023</a:t>
                </a:r>
              </a:p>
            </p:txBody>
          </p:sp>
        </p:grpSp>
        <p:pic>
          <p:nvPicPr>
            <p:cNvPr id="29" name="Picture 28">
              <a:extLst>
                <a:ext uri="{FF2B5EF4-FFF2-40B4-BE49-F238E27FC236}">
                  <a16:creationId xmlns:a16="http://schemas.microsoft.com/office/drawing/2014/main" id="{427B307B-39A3-D300-80FF-930ED5C986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838"/>
            <a:stretch/>
          </p:blipFill>
          <p:spPr>
            <a:xfrm rot="16200000" flipH="1" flipV="1">
              <a:off x="3141022" y="2306052"/>
              <a:ext cx="511373" cy="421583"/>
            </a:xfrm>
            <a:prstGeom prst="rect">
              <a:avLst/>
            </a:prstGeom>
          </p:spPr>
        </p:pic>
      </p:grpSp>
      <p:pic>
        <p:nvPicPr>
          <p:cNvPr id="35" name="Graphic 34" descr="Money with solid fill">
            <a:extLst>
              <a:ext uri="{FF2B5EF4-FFF2-40B4-BE49-F238E27FC236}">
                <a16:creationId xmlns:a16="http://schemas.microsoft.com/office/drawing/2014/main" id="{716D6C0E-1394-3ECD-2973-5713A30FAF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4975" y="517134"/>
            <a:ext cx="481397" cy="416232"/>
          </a:xfrm>
          <a:prstGeom prst="rect">
            <a:avLst/>
          </a:prstGeom>
        </p:spPr>
      </p:pic>
      <p:sp>
        <p:nvSpPr>
          <p:cNvPr id="50" name="TextBox 1">
            <a:extLst>
              <a:ext uri="{FF2B5EF4-FFF2-40B4-BE49-F238E27FC236}">
                <a16:creationId xmlns:a16="http://schemas.microsoft.com/office/drawing/2014/main" id="{1CFA6E89-1D29-807A-36DD-8BE551DEC137}"/>
              </a:ext>
            </a:extLst>
          </p:cNvPr>
          <p:cNvSpPr txBox="1"/>
          <p:nvPr/>
        </p:nvSpPr>
        <p:spPr>
          <a:xfrm>
            <a:off x="4689349" y="7267028"/>
            <a:ext cx="2104972" cy="266861"/>
          </a:xfrm>
          <a:prstGeom prst="flowChartAlternateProcess">
            <a:avLst/>
          </a:prstGeom>
          <a:solidFill>
            <a:srgbClr val="007DBA"/>
          </a:solidFill>
          <a:ln>
            <a:solidFill>
              <a:schemeClr val="bg1">
                <a:lumMod val="65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Top 5 Sectors</a:t>
            </a:r>
          </a:p>
        </p:txBody>
      </p:sp>
      <p:pic>
        <p:nvPicPr>
          <p:cNvPr id="56" name="Graphic 55" descr="Briefcase with solid fill">
            <a:extLst>
              <a:ext uri="{FF2B5EF4-FFF2-40B4-BE49-F238E27FC236}">
                <a16:creationId xmlns:a16="http://schemas.microsoft.com/office/drawing/2014/main" id="{EB815487-DD89-7770-F190-EAEE627DF3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44442" y="6601959"/>
            <a:ext cx="456333" cy="465029"/>
          </a:xfrm>
          <a:prstGeom prst="rect">
            <a:avLst/>
          </a:prstGeom>
        </p:spPr>
      </p:pic>
      <p:pic>
        <p:nvPicPr>
          <p:cNvPr id="6" name="Picture 5">
            <a:extLst>
              <a:ext uri="{FF2B5EF4-FFF2-40B4-BE49-F238E27FC236}">
                <a16:creationId xmlns:a16="http://schemas.microsoft.com/office/drawing/2014/main" id="{E57FBE7F-2578-AB51-82AD-BFE14D62152B}"/>
              </a:ext>
            </a:extLst>
          </p:cNvPr>
          <p:cNvPicPr>
            <a:picLocks noChangeAspect="1"/>
          </p:cNvPicPr>
          <p:nvPr/>
        </p:nvPicPr>
        <p:blipFill rotWithShape="1">
          <a:blip r:embed="rId8"/>
          <a:srcRect l="9500" t="4258" r="7207" b="6009"/>
          <a:stretch/>
        </p:blipFill>
        <p:spPr>
          <a:xfrm>
            <a:off x="547493" y="4603040"/>
            <a:ext cx="397327" cy="323052"/>
          </a:xfrm>
          <a:prstGeom prst="rect">
            <a:avLst/>
          </a:prstGeom>
        </p:spPr>
      </p:pic>
      <p:sp>
        <p:nvSpPr>
          <p:cNvPr id="3" name="Rectangle 2">
            <a:extLst>
              <a:ext uri="{FF2B5EF4-FFF2-40B4-BE49-F238E27FC236}">
                <a16:creationId xmlns:a16="http://schemas.microsoft.com/office/drawing/2014/main" id="{487B71F0-D924-596F-0325-A9F225012274}"/>
              </a:ext>
            </a:extLst>
          </p:cNvPr>
          <p:cNvSpPr/>
          <p:nvPr/>
        </p:nvSpPr>
        <p:spPr>
          <a:xfrm>
            <a:off x="91440" y="453170"/>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ight Triangle 50">
            <a:extLst>
              <a:ext uri="{FF2B5EF4-FFF2-40B4-BE49-F238E27FC236}">
                <a16:creationId xmlns:a16="http://schemas.microsoft.com/office/drawing/2014/main" id="{2C47A211-B2AB-730C-5864-A694E23A7C2C}"/>
              </a:ext>
            </a:extLst>
          </p:cNvPr>
          <p:cNvSpPr/>
          <p:nvPr/>
        </p:nvSpPr>
        <p:spPr>
          <a:xfrm>
            <a:off x="20568" y="986583"/>
            <a:ext cx="211309" cy="172359"/>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Picture 54">
            <a:extLst>
              <a:ext uri="{FF2B5EF4-FFF2-40B4-BE49-F238E27FC236}">
                <a16:creationId xmlns:a16="http://schemas.microsoft.com/office/drawing/2014/main" id="{69E3B810-E06E-0CF1-410F-7BE110102AFA}"/>
              </a:ext>
            </a:extLst>
          </p:cNvPr>
          <p:cNvPicPr>
            <a:picLocks noChangeAspect="1"/>
          </p:cNvPicPr>
          <p:nvPr/>
        </p:nvPicPr>
        <p:blipFill>
          <a:blip r:embed="rId9"/>
          <a:stretch>
            <a:fillRect/>
          </a:stretch>
        </p:blipFill>
        <p:spPr>
          <a:xfrm>
            <a:off x="-1717" y="794655"/>
            <a:ext cx="310511" cy="385462"/>
          </a:xfrm>
          <a:prstGeom prst="rect">
            <a:avLst/>
          </a:prstGeom>
        </p:spPr>
      </p:pic>
      <p:graphicFrame>
        <p:nvGraphicFramePr>
          <p:cNvPr id="4" name="Chart 3">
            <a:extLst>
              <a:ext uri="{FF2B5EF4-FFF2-40B4-BE49-F238E27FC236}">
                <a16:creationId xmlns:a16="http://schemas.microsoft.com/office/drawing/2014/main" id="{3EAF6219-E20E-5F48-B280-92CDA3711E96}"/>
              </a:ext>
            </a:extLst>
          </p:cNvPr>
          <p:cNvGraphicFramePr>
            <a:graphicFrameLocks/>
          </p:cNvGraphicFramePr>
          <p:nvPr/>
        </p:nvGraphicFramePr>
        <p:xfrm>
          <a:off x="3914975" y="2228311"/>
          <a:ext cx="2575451" cy="299287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a:extLst>
              <a:ext uri="{FF2B5EF4-FFF2-40B4-BE49-F238E27FC236}">
                <a16:creationId xmlns:a16="http://schemas.microsoft.com/office/drawing/2014/main" id="{C64226EC-E77B-BA02-B14C-C27CA62BD8F0}"/>
              </a:ext>
            </a:extLst>
          </p:cNvPr>
          <p:cNvGraphicFramePr>
            <a:graphicFrameLocks/>
          </p:cNvGraphicFramePr>
          <p:nvPr>
            <p:extLst>
              <p:ext uri="{D42A27DB-BD31-4B8C-83A1-F6EECF244321}">
                <p14:modId xmlns:p14="http://schemas.microsoft.com/office/powerpoint/2010/main" val="1896655212"/>
              </p:ext>
            </p:extLst>
          </p:nvPr>
        </p:nvGraphicFramePr>
        <p:xfrm>
          <a:off x="11343" y="5051583"/>
          <a:ext cx="3490760" cy="2174862"/>
        </p:xfrm>
        <a:graphic>
          <a:graphicData uri="http://schemas.openxmlformats.org/drawingml/2006/chart">
            <c:chart xmlns:c="http://schemas.openxmlformats.org/drawingml/2006/chart" xmlns:r="http://schemas.openxmlformats.org/officeDocument/2006/relationships" r:id="rId11"/>
          </a:graphicData>
        </a:graphic>
      </p:graphicFrame>
      <p:pic>
        <p:nvPicPr>
          <p:cNvPr id="41" name="Picture 40">
            <a:extLst>
              <a:ext uri="{FF2B5EF4-FFF2-40B4-BE49-F238E27FC236}">
                <a16:creationId xmlns:a16="http://schemas.microsoft.com/office/drawing/2014/main" id="{C6B9B423-FDFF-26EA-B964-3239FC6766E2}"/>
              </a:ext>
            </a:extLst>
          </p:cNvPr>
          <p:cNvPicPr>
            <a:picLocks noChangeAspect="1"/>
          </p:cNvPicPr>
          <p:nvPr/>
        </p:nvPicPr>
        <p:blipFill>
          <a:blip r:embed="rId12"/>
          <a:stretch>
            <a:fillRect/>
          </a:stretch>
        </p:blipFill>
        <p:spPr>
          <a:xfrm rot="5400000">
            <a:off x="3146152" y="1431180"/>
            <a:ext cx="4109753" cy="3131062"/>
          </a:xfrm>
          <a:prstGeom prst="rect">
            <a:avLst/>
          </a:prstGeom>
        </p:spPr>
      </p:pic>
      <p:sp>
        <p:nvSpPr>
          <p:cNvPr id="23" name="TextBox 1">
            <a:extLst>
              <a:ext uri="{FF2B5EF4-FFF2-40B4-BE49-F238E27FC236}">
                <a16:creationId xmlns:a16="http://schemas.microsoft.com/office/drawing/2014/main" id="{BB60205E-61EB-9FCF-6D79-A9A619FF8142}"/>
              </a:ext>
            </a:extLst>
          </p:cNvPr>
          <p:cNvSpPr txBox="1"/>
          <p:nvPr/>
        </p:nvSpPr>
        <p:spPr>
          <a:xfrm>
            <a:off x="3276600" y="5137005"/>
            <a:ext cx="3575210" cy="371284"/>
          </a:xfrm>
          <a:prstGeom prst="flowChartAlternateProcess">
            <a:avLst/>
          </a:prstGeom>
          <a:solidFill>
            <a:srgbClr val="007DBA"/>
          </a:solidFill>
          <a:ln>
            <a:solidFill>
              <a:schemeClr val="bg1">
                <a:lumMod val="65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Top 5 Sectors for job gains and job losses (FTE)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2022-2023</a:t>
            </a:r>
          </a:p>
        </p:txBody>
      </p:sp>
      <p:pic>
        <p:nvPicPr>
          <p:cNvPr id="24" name="Picture 23">
            <a:extLst>
              <a:ext uri="{FF2B5EF4-FFF2-40B4-BE49-F238E27FC236}">
                <a16:creationId xmlns:a16="http://schemas.microsoft.com/office/drawing/2014/main" id="{C636C5A6-74A5-0BB3-D633-53D9FF394B87}"/>
              </a:ext>
            </a:extLst>
          </p:cNvPr>
          <p:cNvPicPr>
            <a:picLocks noChangeAspect="1"/>
          </p:cNvPicPr>
          <p:nvPr/>
        </p:nvPicPr>
        <p:blipFill>
          <a:blip r:embed="rId13"/>
          <a:stretch>
            <a:fillRect/>
          </a:stretch>
        </p:blipFill>
        <p:spPr>
          <a:xfrm>
            <a:off x="4988173" y="4315907"/>
            <a:ext cx="1806148" cy="610185"/>
          </a:xfrm>
          <a:prstGeom prst="rect">
            <a:avLst/>
          </a:prstGeom>
        </p:spPr>
      </p:pic>
      <p:pic>
        <p:nvPicPr>
          <p:cNvPr id="20" name="Picture 19">
            <a:extLst>
              <a:ext uri="{FF2B5EF4-FFF2-40B4-BE49-F238E27FC236}">
                <a16:creationId xmlns:a16="http://schemas.microsoft.com/office/drawing/2014/main" id="{2FC6A502-BF0D-B57E-8C90-B350DCC7A52E}"/>
              </a:ext>
            </a:extLst>
          </p:cNvPr>
          <p:cNvPicPr>
            <a:picLocks noChangeAspect="1"/>
          </p:cNvPicPr>
          <p:nvPr/>
        </p:nvPicPr>
        <p:blipFill>
          <a:blip r:embed="rId14"/>
          <a:stretch>
            <a:fillRect/>
          </a:stretch>
        </p:blipFill>
        <p:spPr>
          <a:xfrm>
            <a:off x="15471" y="580837"/>
            <a:ext cx="3549757" cy="1377380"/>
          </a:xfrm>
          <a:prstGeom prst="rect">
            <a:avLst/>
          </a:prstGeom>
        </p:spPr>
      </p:pic>
      <p:pic>
        <p:nvPicPr>
          <p:cNvPr id="25" name="Picture 24">
            <a:extLst>
              <a:ext uri="{FF2B5EF4-FFF2-40B4-BE49-F238E27FC236}">
                <a16:creationId xmlns:a16="http://schemas.microsoft.com/office/drawing/2014/main" id="{0326DECE-2E1A-7822-EF69-9A9B1D8C632A}"/>
              </a:ext>
            </a:extLst>
          </p:cNvPr>
          <p:cNvPicPr>
            <a:picLocks noChangeAspect="1"/>
          </p:cNvPicPr>
          <p:nvPr/>
        </p:nvPicPr>
        <p:blipFill>
          <a:blip r:embed="rId15"/>
          <a:stretch>
            <a:fillRect/>
          </a:stretch>
        </p:blipFill>
        <p:spPr>
          <a:xfrm>
            <a:off x="33339" y="7272465"/>
            <a:ext cx="4601292" cy="2550108"/>
          </a:xfrm>
          <a:prstGeom prst="rect">
            <a:avLst/>
          </a:prstGeom>
        </p:spPr>
      </p:pic>
      <p:pic>
        <p:nvPicPr>
          <p:cNvPr id="36" name="Picture 35">
            <a:extLst>
              <a:ext uri="{FF2B5EF4-FFF2-40B4-BE49-F238E27FC236}">
                <a16:creationId xmlns:a16="http://schemas.microsoft.com/office/drawing/2014/main" id="{19B75474-109F-C6E4-3221-A18A7B39DEFF}"/>
              </a:ext>
            </a:extLst>
          </p:cNvPr>
          <p:cNvPicPr>
            <a:picLocks noChangeAspect="1"/>
          </p:cNvPicPr>
          <p:nvPr/>
        </p:nvPicPr>
        <p:blipFill>
          <a:blip r:embed="rId16"/>
          <a:stretch>
            <a:fillRect/>
          </a:stretch>
        </p:blipFill>
        <p:spPr>
          <a:xfrm>
            <a:off x="3428999" y="5537377"/>
            <a:ext cx="3429001" cy="1751284"/>
          </a:xfrm>
          <a:prstGeom prst="rect">
            <a:avLst/>
          </a:prstGeom>
        </p:spPr>
      </p:pic>
      <p:graphicFrame>
        <p:nvGraphicFramePr>
          <p:cNvPr id="18" name="Table 17">
            <a:extLst>
              <a:ext uri="{FF2B5EF4-FFF2-40B4-BE49-F238E27FC236}">
                <a16:creationId xmlns:a16="http://schemas.microsoft.com/office/drawing/2014/main" id="{DD847395-F90F-D7D7-0148-D27B745205CE}"/>
              </a:ext>
            </a:extLst>
          </p:cNvPr>
          <p:cNvGraphicFramePr>
            <a:graphicFrameLocks noGrp="1"/>
          </p:cNvGraphicFramePr>
          <p:nvPr>
            <p:extLst>
              <p:ext uri="{D42A27DB-BD31-4B8C-83A1-F6EECF244321}">
                <p14:modId xmlns:p14="http://schemas.microsoft.com/office/powerpoint/2010/main" val="1552677762"/>
              </p:ext>
            </p:extLst>
          </p:nvPr>
        </p:nvGraphicFramePr>
        <p:xfrm>
          <a:off x="4696250" y="7578185"/>
          <a:ext cx="2104972" cy="2221955"/>
        </p:xfrm>
        <a:graphic>
          <a:graphicData uri="http://schemas.openxmlformats.org/drawingml/2006/table">
            <a:tbl>
              <a:tblPr>
                <a:tableStyleId>{68D230F3-CF80-4859-8CE7-A43EE81993B5}</a:tableStyleId>
              </a:tblPr>
              <a:tblGrid>
                <a:gridCol w="1654293">
                  <a:extLst>
                    <a:ext uri="{9D8B030D-6E8A-4147-A177-3AD203B41FA5}">
                      <a16:colId xmlns:a16="http://schemas.microsoft.com/office/drawing/2014/main" val="4208724247"/>
                    </a:ext>
                  </a:extLst>
                </a:gridCol>
                <a:gridCol w="450679">
                  <a:extLst>
                    <a:ext uri="{9D8B030D-6E8A-4147-A177-3AD203B41FA5}">
                      <a16:colId xmlns:a16="http://schemas.microsoft.com/office/drawing/2014/main" val="2133999408"/>
                    </a:ext>
                  </a:extLst>
                </a:gridCol>
              </a:tblGrid>
              <a:tr h="296193">
                <a:tc>
                  <a:txBody>
                    <a:bodyPr/>
                    <a:lstStyle/>
                    <a:p>
                      <a:pPr algn="l" fontAlgn="b"/>
                      <a:r>
                        <a:rPr lang="en-US" sz="1100" b="1" i="0" u="none" strike="noStrike" dirty="0">
                          <a:solidFill>
                            <a:srgbClr val="000000"/>
                          </a:solidFill>
                          <a:effectLst/>
                          <a:latin typeface="Century Gothic" panose="020B0502020202020204" pitchFamily="34" charset="0"/>
                        </a:rPr>
                        <a:t>Sector</a:t>
                      </a:r>
                    </a:p>
                  </a:txBody>
                  <a:tcPr marL="6350" marR="6350" marT="6350" marB="0">
                    <a:noFill/>
                  </a:tcPr>
                </a:tc>
                <a:tc>
                  <a:txBody>
                    <a:bodyPr/>
                    <a:lstStyle/>
                    <a:p>
                      <a:pPr algn="l" fontAlgn="b"/>
                      <a:r>
                        <a:rPr lang="en-US" sz="800" b="1" i="0" u="none" strike="noStrike" dirty="0">
                          <a:solidFill>
                            <a:srgbClr val="000000"/>
                          </a:solidFill>
                          <a:effectLst/>
                          <a:latin typeface="Century Gothic" panose="020B0502020202020204" pitchFamily="34" charset="0"/>
                        </a:rPr>
                        <a:t>No. of FTE Jobs</a:t>
                      </a:r>
                    </a:p>
                  </a:txBody>
                  <a:tcPr marL="6350" marR="6350" marT="6350" marB="0">
                    <a:noFill/>
                  </a:tcPr>
                </a:tc>
                <a:extLst>
                  <a:ext uri="{0D108BD9-81ED-4DB2-BD59-A6C34878D82A}">
                    <a16:rowId xmlns:a16="http://schemas.microsoft.com/office/drawing/2014/main" val="3664443987"/>
                  </a:ext>
                </a:extLst>
              </a:tr>
              <a:tr h="254442">
                <a:tc>
                  <a:txBody>
                    <a:bodyPr/>
                    <a:lstStyle/>
                    <a:p>
                      <a:pPr algn="l" fontAlgn="ctr"/>
                      <a:r>
                        <a:rPr lang="en-US" sz="900" b="0" i="0" u="none" strike="noStrike" dirty="0">
                          <a:solidFill>
                            <a:srgbClr val="000000"/>
                          </a:solidFill>
                          <a:effectLst/>
                          <a:latin typeface="Century Gothic" panose="020B0502020202020204" pitchFamily="34" charset="0"/>
                        </a:rPr>
                        <a:t>Mixed farming</a:t>
                      </a:r>
                    </a:p>
                  </a:txBody>
                  <a:tcPr marL="6350" marR="6350" marT="6350" marB="0" anchor="ctr">
                    <a:noFill/>
                  </a:tcPr>
                </a:tc>
                <a:tc>
                  <a:txBody>
                    <a:bodyPr/>
                    <a:lstStyle/>
                    <a:p>
                      <a:pPr algn="r" fontAlgn="ctr"/>
                      <a:r>
                        <a:rPr lang="en-US" sz="900" b="0" i="0" u="none" strike="noStrike" dirty="0">
                          <a:solidFill>
                            <a:srgbClr val="000000"/>
                          </a:solidFill>
                          <a:effectLst/>
                          <a:latin typeface="Century Gothic" panose="020B0502020202020204" pitchFamily="34" charset="0"/>
                        </a:rPr>
                        <a:t>1 171</a:t>
                      </a:r>
                    </a:p>
                  </a:txBody>
                  <a:tcPr marL="6350" marR="6350" marT="6350" marB="0" anchor="ctr">
                    <a:noFill/>
                  </a:tcPr>
                </a:tc>
                <a:extLst>
                  <a:ext uri="{0D108BD9-81ED-4DB2-BD59-A6C34878D82A}">
                    <a16:rowId xmlns:a16="http://schemas.microsoft.com/office/drawing/2014/main" val="1615450822"/>
                  </a:ext>
                </a:extLst>
              </a:tr>
              <a:tr h="231758">
                <a:tc>
                  <a:txBody>
                    <a:bodyPr/>
                    <a:lstStyle/>
                    <a:p>
                      <a:pPr algn="l" fontAlgn="ctr"/>
                      <a:r>
                        <a:rPr lang="en-US" sz="900" b="0" i="0" u="none" strike="noStrike" dirty="0">
                          <a:solidFill>
                            <a:srgbClr val="000000"/>
                          </a:solidFill>
                          <a:effectLst/>
                          <a:latin typeface="Century Gothic" panose="020B0502020202020204" pitchFamily="34" charset="0"/>
                        </a:rPr>
                        <a:t>General public administration at Local Government level</a:t>
                      </a:r>
                    </a:p>
                  </a:txBody>
                  <a:tcPr marL="6350" marR="6350" marT="6350" marB="0" anchor="ctr">
                    <a:noFill/>
                  </a:tcPr>
                </a:tc>
                <a:tc>
                  <a:txBody>
                    <a:bodyPr/>
                    <a:lstStyle/>
                    <a:p>
                      <a:pPr algn="r" fontAlgn="ctr"/>
                      <a:r>
                        <a:rPr lang="en-US" sz="900" b="0" i="0" u="none" strike="noStrike" dirty="0">
                          <a:solidFill>
                            <a:srgbClr val="000000"/>
                          </a:solidFill>
                          <a:effectLst/>
                          <a:latin typeface="Century Gothic" panose="020B0502020202020204" pitchFamily="34" charset="0"/>
                        </a:rPr>
                        <a:t>977</a:t>
                      </a:r>
                    </a:p>
                  </a:txBody>
                  <a:tcPr marL="6350" marR="6350" marT="6350" marB="0" anchor="ctr">
                    <a:noFill/>
                  </a:tcPr>
                </a:tc>
                <a:extLst>
                  <a:ext uri="{0D108BD9-81ED-4DB2-BD59-A6C34878D82A}">
                    <a16:rowId xmlns:a16="http://schemas.microsoft.com/office/drawing/2014/main" val="115812424"/>
                  </a:ext>
                </a:extLst>
              </a:tr>
              <a:tr h="368257">
                <a:tc>
                  <a:txBody>
                    <a:bodyPr/>
                    <a:lstStyle/>
                    <a:p>
                      <a:pPr algn="l" fontAlgn="ctr"/>
                      <a:r>
                        <a:rPr lang="en-US" sz="900" b="0" i="0" u="none" strike="noStrike" dirty="0">
                          <a:solidFill>
                            <a:srgbClr val="000000"/>
                          </a:solidFill>
                          <a:effectLst/>
                          <a:latin typeface="Century Gothic" panose="020B0502020202020204" pitchFamily="34" charset="0"/>
                        </a:rPr>
                        <a:t>Slaughtering, dressing and packing of livestock, including poultry and small game for meat</a:t>
                      </a:r>
                    </a:p>
                  </a:txBody>
                  <a:tcPr marL="6350" marR="6350" marT="6350" marB="0" anchor="ctr">
                    <a:noFill/>
                  </a:tcPr>
                </a:tc>
                <a:tc>
                  <a:txBody>
                    <a:bodyPr/>
                    <a:lstStyle/>
                    <a:p>
                      <a:pPr algn="r" fontAlgn="ctr"/>
                      <a:r>
                        <a:rPr lang="en-US" sz="900" b="0" i="0" u="none" strike="noStrike">
                          <a:solidFill>
                            <a:srgbClr val="000000"/>
                          </a:solidFill>
                          <a:effectLst/>
                          <a:latin typeface="Century Gothic" panose="020B0502020202020204" pitchFamily="34" charset="0"/>
                        </a:rPr>
                        <a:t>880</a:t>
                      </a:r>
                    </a:p>
                  </a:txBody>
                  <a:tcPr marL="6350" marR="6350" marT="6350" marB="0" anchor="ctr">
                    <a:noFill/>
                  </a:tcPr>
                </a:tc>
                <a:extLst>
                  <a:ext uri="{0D108BD9-81ED-4DB2-BD59-A6C34878D82A}">
                    <a16:rowId xmlns:a16="http://schemas.microsoft.com/office/drawing/2014/main" val="3187547162"/>
                  </a:ext>
                </a:extLst>
              </a:tr>
              <a:tr h="368257">
                <a:tc>
                  <a:txBody>
                    <a:bodyPr/>
                    <a:lstStyle/>
                    <a:p>
                      <a:pPr algn="l" fontAlgn="ctr"/>
                      <a:r>
                        <a:rPr lang="en-US" sz="900" b="0" i="0" u="none" strike="noStrike" dirty="0">
                          <a:solidFill>
                            <a:srgbClr val="000000"/>
                          </a:solidFill>
                          <a:effectLst/>
                          <a:latin typeface="Century Gothic" panose="020B0502020202020204" pitchFamily="34" charset="0"/>
                        </a:rPr>
                        <a:t>Public order and safety activities at National Government level</a:t>
                      </a:r>
                    </a:p>
                  </a:txBody>
                  <a:tcPr marL="6350" marR="6350" marT="6350" marB="0" anchor="ctr">
                    <a:noFill/>
                  </a:tcPr>
                </a:tc>
                <a:tc>
                  <a:txBody>
                    <a:bodyPr/>
                    <a:lstStyle/>
                    <a:p>
                      <a:pPr algn="r" fontAlgn="ctr"/>
                      <a:r>
                        <a:rPr lang="en-US" sz="900" b="0" i="0" u="none" strike="noStrike" dirty="0">
                          <a:solidFill>
                            <a:srgbClr val="000000"/>
                          </a:solidFill>
                          <a:effectLst/>
                          <a:latin typeface="Century Gothic" panose="020B0502020202020204" pitchFamily="34" charset="0"/>
                        </a:rPr>
                        <a:t>660</a:t>
                      </a:r>
                    </a:p>
                  </a:txBody>
                  <a:tcPr marL="6350" marR="6350" marT="6350" marB="0" anchor="ctr">
                    <a:noFill/>
                  </a:tcPr>
                </a:tc>
                <a:extLst>
                  <a:ext uri="{0D108BD9-81ED-4DB2-BD59-A6C34878D82A}">
                    <a16:rowId xmlns:a16="http://schemas.microsoft.com/office/drawing/2014/main" val="2485910678"/>
                  </a:ext>
                </a:extLst>
              </a:tr>
              <a:tr h="368257">
                <a:tc>
                  <a:txBody>
                    <a:bodyPr/>
                    <a:lstStyle/>
                    <a:p>
                      <a:pPr algn="l" fontAlgn="ctr"/>
                      <a:r>
                        <a:rPr lang="en-US" sz="900" b="0" i="0" u="none" strike="noStrike">
                          <a:solidFill>
                            <a:srgbClr val="000000"/>
                          </a:solidFill>
                          <a:effectLst/>
                          <a:latin typeface="Century Gothic" panose="020B0502020202020204" pitchFamily="34" charset="0"/>
                        </a:rPr>
                        <a:t>General public administration at Provincial Government level</a:t>
                      </a:r>
                    </a:p>
                  </a:txBody>
                  <a:tcPr marL="6350" marR="6350" marT="6350" marB="0" anchor="ctr">
                    <a:noFill/>
                  </a:tcPr>
                </a:tc>
                <a:tc>
                  <a:txBody>
                    <a:bodyPr/>
                    <a:lstStyle/>
                    <a:p>
                      <a:pPr algn="r" fontAlgn="ctr"/>
                      <a:r>
                        <a:rPr lang="en-US" sz="900" b="0" i="0" u="none" strike="noStrike" dirty="0">
                          <a:solidFill>
                            <a:srgbClr val="000000"/>
                          </a:solidFill>
                          <a:effectLst/>
                          <a:latin typeface="Century Gothic" panose="020B0502020202020204" pitchFamily="34" charset="0"/>
                        </a:rPr>
                        <a:t>653</a:t>
                      </a:r>
                    </a:p>
                  </a:txBody>
                  <a:tcPr marL="6350" marR="6350" marT="6350" marB="0" anchor="ctr">
                    <a:noFill/>
                  </a:tcPr>
                </a:tc>
                <a:extLst>
                  <a:ext uri="{0D108BD9-81ED-4DB2-BD59-A6C34878D82A}">
                    <a16:rowId xmlns:a16="http://schemas.microsoft.com/office/drawing/2014/main" val="3524647729"/>
                  </a:ext>
                </a:extLst>
              </a:tr>
            </a:tbl>
          </a:graphicData>
        </a:graphic>
      </p:graphicFrame>
    </p:spTree>
    <p:extLst>
      <p:ext uri="{BB962C8B-B14F-4D97-AF65-F5344CB8AC3E}">
        <p14:creationId xmlns:p14="http://schemas.microsoft.com/office/powerpoint/2010/main" val="231669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57150"/>
            <a:ext cx="6858000" cy="10020300"/>
          </a:xfrm>
          <a:prstGeom prst="rect">
            <a:avLst/>
          </a:prstGeom>
        </p:spPr>
      </p:pic>
      <p:sp>
        <p:nvSpPr>
          <p:cNvPr id="6" name="Rectangle 5">
            <a:extLst>
              <a:ext uri="{FF2B5EF4-FFF2-40B4-BE49-F238E27FC236}">
                <a16:creationId xmlns:a16="http://schemas.microsoft.com/office/drawing/2014/main" id="{0E5C04A0-F2A6-4F86-BBA0-838E66EBD70F}"/>
              </a:ext>
            </a:extLst>
          </p:cNvPr>
          <p:cNvSpPr/>
          <p:nvPr/>
        </p:nvSpPr>
        <p:spPr>
          <a:xfrm>
            <a:off x="305463" y="3364228"/>
            <a:ext cx="6005110" cy="8144281"/>
          </a:xfrm>
          <a:prstGeom prst="rect">
            <a:avLst/>
          </a:prstGeom>
        </p:spPr>
        <p:txBody>
          <a:bodyPr wrap="square">
            <a:spAutoFit/>
          </a:bodyPr>
          <a:lstStyle/>
          <a:p>
            <a:pPr marL="457200" marR="0" lvl="1" indent="-9525" algn="just" defTabSz="914400" rtl="0" eaLnBrk="1" fontAlgn="auto" latinLnBrk="0" hangingPunct="1">
              <a:lnSpc>
                <a:spcPct val="120000"/>
              </a:lnSpc>
              <a:spcBef>
                <a:spcPts val="0"/>
              </a:spcBef>
              <a:spcAft>
                <a:spcPts val="0"/>
              </a:spcAft>
              <a:buClrTx/>
              <a:buSzTx/>
              <a:buFontTx/>
              <a:buNone/>
              <a:tabLst>
                <a:tab pos="-20116800" algn="l"/>
                <a:tab pos="117475" algn="l"/>
                <a:tab pos="182563" algn="l"/>
                <a:tab pos="266700" algn="l"/>
              </a:tabLst>
              <a:defRPr/>
            </a:pPr>
            <a:r>
              <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OUDTSHOORN: AT A GLANCE</a:t>
            </a:r>
            <a:r>
              <a:rPr kumimoji="0" lang="en-US" sz="11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lang="en-US" sz="1100" kern="1400" dirty="0">
                <a:solidFill>
                  <a:srgbClr val="000000"/>
                </a:solidFill>
                <a:latin typeface="Century Gothic" panose="020B0502020202020204" pitchFamily="34" charset="0"/>
                <a:cs typeface="Times New Roman" panose="02020603050405020304" pitchFamily="18" charset="0"/>
              </a:rPr>
              <a:t>3</a:t>
            </a:r>
          </a:p>
          <a:p>
            <a:pPr algn="just">
              <a:lnSpc>
                <a:spcPct val="120000"/>
              </a:lnSpc>
              <a:tabLst>
                <a:tab pos="-20116800" algn="l"/>
                <a:tab pos="118745" algn="l"/>
                <a:tab pos="182880" algn="l"/>
              </a:tabLst>
            </a:pPr>
            <a:r>
              <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p>
          <a:p>
            <a:pPr lvl="1" indent="-9525" algn="just">
              <a:lnSpc>
                <a:spcPct val="120000"/>
              </a:lnSpc>
              <a:tabLst>
                <a:tab pos="-20116800" algn="l"/>
                <a:tab pos="117475" algn="l"/>
                <a:tab pos="182563" algn="l"/>
                <a:tab pos="266700" algn="l"/>
              </a:tabLst>
            </a:pPr>
            <a:r>
              <a:rPr lang="en-US" sz="1100" kern="1400" cap="small" noProof="1">
                <a:solidFill>
                  <a:srgbClr val="000000"/>
                </a:solidFill>
                <a:latin typeface="Century Gothic" panose="020B0502020202020204" pitchFamily="34" charset="0"/>
                <a:cs typeface="Times New Roman" panose="02020603050405020304" pitchFamily="18" charset="0"/>
              </a:rPr>
              <a:t>I</a:t>
            </a:r>
            <a:r>
              <a:rPr lang="en-US" sz="1100" kern="1400" noProof="1">
                <a:solidFill>
                  <a:srgbClr val="000000"/>
                </a:solidFill>
                <a:latin typeface="Century Gothic" panose="020B0502020202020204" pitchFamily="34" charset="0"/>
                <a:cs typeface="Times New Roman" panose="02020603050405020304" pitchFamily="18" charset="0"/>
              </a:rPr>
              <a:t>ntroduction….</a:t>
            </a:r>
            <a:r>
              <a:rPr lang="en-US" sz="1100" kern="1400" cap="small" noProof="1">
                <a:solidFill>
                  <a:srgbClr val="000000"/>
                </a:solidFill>
                <a:latin typeface="Century Gothic" panose="020B0502020202020204" pitchFamily="34" charset="0"/>
                <a:cs typeface="Times New Roman" panose="02020603050405020304" pitchFamily="18" charset="0"/>
              </a:rPr>
              <a:t>…</a:t>
            </a:r>
            <a:r>
              <a:rPr lang="en-US" sz="1100" kern="1400" noProof="1">
                <a:solidFill>
                  <a:srgbClr val="000000"/>
                </a:solidFill>
                <a:latin typeface="Century Gothic" panose="020B0502020202020204" pitchFamily="34" charset="0"/>
                <a:cs typeface="Times New Roman" panose="02020603050405020304" pitchFamily="18" charset="0"/>
              </a:rPr>
              <a:t>…………………………………………………………………….        4</a:t>
            </a:r>
          </a:p>
          <a:p>
            <a:pPr lvl="1" indent="-9525" algn="just">
              <a:lnSpc>
                <a:spcPct val="120000"/>
              </a:lnSpc>
              <a:tabLst>
                <a:tab pos="-20116800" algn="l"/>
                <a:tab pos="117475" algn="l"/>
                <a:tab pos="182563" algn="l"/>
                <a:tab pos="266700" algn="l"/>
              </a:tabLst>
            </a:pPr>
            <a:endParaRPr lang="en-US" sz="1100" kern="1400" noProof="1">
              <a:solidFill>
                <a:srgbClr val="000000"/>
              </a:solidFill>
              <a:latin typeface="Century Gothic" panose="020B0502020202020204" pitchFamily="34" charset="0"/>
              <a:cs typeface="Times New Roman" panose="02020603050405020304" pitchFamily="18" charset="0"/>
            </a:endParaRPr>
          </a:p>
          <a:p>
            <a:pPr lvl="1" indent="-9525" algn="just">
              <a:lnSpc>
                <a:spcPct val="120000"/>
              </a:lnSpc>
              <a:tabLst>
                <a:tab pos="-20116800" algn="l"/>
                <a:tab pos="117475" algn="l"/>
                <a:tab pos="182563" algn="l"/>
                <a:tab pos="266700" algn="l"/>
              </a:tabLst>
            </a:pPr>
            <a:r>
              <a:rPr lang="en-US" sz="1100" kern="1400" noProof="1">
                <a:solidFill>
                  <a:srgbClr val="000000"/>
                </a:solidFill>
                <a:latin typeface="Century Gothic" panose="020B0502020202020204" pitchFamily="34" charset="0"/>
                <a:cs typeface="Times New Roman" panose="02020603050405020304" pitchFamily="18" charset="0"/>
              </a:rPr>
              <a:t>Demographics…..…………………………………………………………………...        5 </a:t>
            </a:r>
          </a:p>
          <a:p>
            <a:pPr lvl="1" indent="-9525" algn="just">
              <a:lnSpc>
                <a:spcPct val="120000"/>
              </a:lnSpc>
              <a:tabLst>
                <a:tab pos="-20116800" algn="l"/>
                <a:tab pos="117475" algn="l"/>
                <a:tab pos="182563" algn="l"/>
                <a:tab pos="266700" algn="l"/>
              </a:tabLst>
            </a:pPr>
            <a:endParaRPr lang="en-US" sz="1100" kern="1400" noProof="1">
              <a:solidFill>
                <a:srgbClr val="000000"/>
              </a:solidFill>
              <a:latin typeface="Century Gothic" panose="020B0502020202020204" pitchFamily="34" charset="0"/>
              <a:cs typeface="Times New Roman" panose="02020603050405020304" pitchFamily="18" charset="0"/>
            </a:endParaRPr>
          </a:p>
          <a:p>
            <a:pPr lvl="1" indent="-9525" algn="just">
              <a:lnSpc>
                <a:spcPct val="120000"/>
              </a:lnSpc>
              <a:tabLst>
                <a:tab pos="-20116800" algn="l"/>
                <a:tab pos="117475" algn="l"/>
                <a:tab pos="182563" algn="l"/>
                <a:tab pos="266700" algn="l"/>
              </a:tabLst>
            </a:pPr>
            <a:r>
              <a:rPr lang="en-US" sz="1100" kern="1400" dirty="0">
                <a:solidFill>
                  <a:srgbClr val="000000"/>
                </a:solidFill>
                <a:latin typeface="Century Gothic" panose="020B0502020202020204" pitchFamily="34" charset="0"/>
                <a:cs typeface="Times New Roman" panose="02020603050405020304" pitchFamily="18" charset="0"/>
              </a:rPr>
              <a:t>Education……………………...………………………………................................        7 </a:t>
            </a: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lvl="1" indent="-9525" algn="just">
              <a:lnSpc>
                <a:spcPct val="120000"/>
              </a:lnSpc>
              <a:tabLst>
                <a:tab pos="-20116800" algn="l"/>
                <a:tab pos="117475" algn="l"/>
                <a:tab pos="182563" algn="l"/>
                <a:tab pos="26670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lvl="1" indent="-9525" algn="just">
              <a:lnSpc>
                <a:spcPct val="120000"/>
              </a:lnSpc>
              <a:tabLst>
                <a:tab pos="-20116800" algn="l"/>
                <a:tab pos="117475" algn="l"/>
                <a:tab pos="182563" algn="l"/>
                <a:tab pos="266700" algn="l"/>
              </a:tabLst>
            </a:pPr>
            <a:r>
              <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Health………...………………………………………………………………………..	  9</a:t>
            </a:r>
          </a:p>
          <a:p>
            <a:pPr lvl="1" algn="just">
              <a:lnSpc>
                <a:spcPct val="120000"/>
              </a:lnSpc>
              <a:tabLst>
                <a:tab pos="-20116800" algn="l"/>
                <a:tab pos="118745" algn="l"/>
                <a:tab pos="18288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lvl="1" algn="just">
              <a:lnSpc>
                <a:spcPct val="120000"/>
              </a:lnSpc>
              <a:tabLst>
                <a:tab pos="-20116800" algn="l"/>
                <a:tab pos="118745" algn="l"/>
                <a:tab pos="182880" algn="l"/>
              </a:tabLst>
            </a:pPr>
            <a:r>
              <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Poverty….………………………………………………………………………..……	11</a:t>
            </a:r>
          </a:p>
          <a:p>
            <a:pPr lvl="1" algn="just">
              <a:lnSpc>
                <a:spcPct val="120000"/>
              </a:lnSpc>
              <a:tabLst>
                <a:tab pos="-20116800" algn="l"/>
                <a:tab pos="118745" algn="l"/>
                <a:tab pos="18288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lvl="1" algn="just">
              <a:lnSpc>
                <a:spcPct val="120000"/>
              </a:lnSpc>
              <a:tabLst>
                <a:tab pos="-20116800" algn="l"/>
                <a:tab pos="118745" algn="l"/>
                <a:tab pos="182880" algn="l"/>
              </a:tabLst>
            </a:pPr>
            <a:r>
              <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Basic Service Delivery ……………………………………………………………...      13</a:t>
            </a:r>
          </a:p>
          <a:p>
            <a:pPr lvl="1" algn="just">
              <a:lnSpc>
                <a:spcPct val="120000"/>
              </a:lnSpc>
              <a:tabLst>
                <a:tab pos="-20116800" algn="l"/>
                <a:tab pos="118745" algn="l"/>
                <a:tab pos="18288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lvl="1" algn="just">
              <a:lnSpc>
                <a:spcPct val="120000"/>
              </a:lnSpc>
              <a:tabLst>
                <a:tab pos="-20116800" algn="l"/>
                <a:tab pos="118745" algn="l"/>
                <a:tab pos="182880" algn="l"/>
              </a:tabLst>
            </a:pPr>
            <a:r>
              <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Safety and Security ……………………………………….………………………...     15</a:t>
            </a:r>
          </a:p>
          <a:p>
            <a:pPr lvl="1" algn="just">
              <a:lnSpc>
                <a:spcPct val="120000"/>
              </a:lnSpc>
              <a:tabLst>
                <a:tab pos="-20116800" algn="l"/>
                <a:tab pos="118745" algn="l"/>
                <a:tab pos="18288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lvl="1" algn="just">
              <a:lnSpc>
                <a:spcPct val="120000"/>
              </a:lnSpc>
              <a:tabLst>
                <a:tab pos="-20116800" algn="l"/>
                <a:tab pos="118745" algn="l"/>
                <a:tab pos="182880" algn="l"/>
              </a:tabLst>
            </a:pPr>
            <a:r>
              <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GDPR Performance………………………………………………………………….     17</a:t>
            </a:r>
          </a:p>
          <a:p>
            <a:pPr lvl="1" algn="just">
              <a:lnSpc>
                <a:spcPct val="120000"/>
              </a:lnSpc>
              <a:tabLst>
                <a:tab pos="-20116800" algn="l"/>
                <a:tab pos="118745" algn="l"/>
                <a:tab pos="18288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lvl="1" algn="just">
              <a:lnSpc>
                <a:spcPct val="120000"/>
              </a:lnSpc>
              <a:tabLst>
                <a:tab pos="-20116800" algn="l"/>
                <a:tab pos="118745" algn="l"/>
                <a:tab pos="182880" algn="l"/>
              </a:tabLst>
            </a:pPr>
            <a:r>
              <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Labour Market Performance ……………………………………………………..      19</a:t>
            </a:r>
          </a:p>
          <a:p>
            <a:pPr lvl="1" algn="just">
              <a:lnSpc>
                <a:spcPct val="120000"/>
              </a:lnSpc>
              <a:tabLst>
                <a:tab pos="-20116800" algn="l"/>
                <a:tab pos="118745" algn="l"/>
                <a:tab pos="18288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lvl="1" algn="just">
              <a:lnSpc>
                <a:spcPct val="120000"/>
              </a:lnSpc>
              <a:tabLst>
                <a:tab pos="-20116800" algn="l"/>
                <a:tab pos="118745" algn="l"/>
                <a:tab pos="182880" algn="l"/>
              </a:tabLst>
            </a:pPr>
            <a:r>
              <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Risk and Vulnerability Factors……………………………………………………..      21</a:t>
            </a:r>
          </a:p>
          <a:p>
            <a:pPr lvl="1" algn="just">
              <a:lnSpc>
                <a:spcPct val="120000"/>
              </a:lnSpc>
              <a:tabLst>
                <a:tab pos="-20116800" algn="l"/>
                <a:tab pos="118745" algn="l"/>
                <a:tab pos="18288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lvl="1" algn="just">
              <a:lnSpc>
                <a:spcPct val="120000"/>
              </a:lnSpc>
              <a:tabLst>
                <a:tab pos="-20116800" algn="l"/>
                <a:tab pos="118745" algn="l"/>
                <a:tab pos="182880" algn="l"/>
              </a:tabLst>
            </a:pPr>
            <a:r>
              <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Conclusion…………………………………………………………………………....      23</a:t>
            </a:r>
          </a:p>
          <a:p>
            <a:pPr algn="just">
              <a:lnSpc>
                <a:spcPct val="120000"/>
              </a:lnSpc>
              <a:tabLst>
                <a:tab pos="-20116800" algn="l"/>
                <a:tab pos="118745" algn="l"/>
                <a:tab pos="18288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tabLst>
                <a:tab pos="-20116800" algn="l"/>
                <a:tab pos="118745" algn="l"/>
                <a:tab pos="182880" algn="l"/>
              </a:tabLst>
            </a:pPr>
            <a:r>
              <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SOURCES………………………………………………………………………….......      24</a:t>
            </a:r>
          </a:p>
          <a:p>
            <a:pPr algn="just">
              <a:lnSpc>
                <a:spcPct val="120000"/>
              </a:lnSpc>
              <a:tabLst>
                <a:tab pos="-20116800" algn="l"/>
                <a:tab pos="118745" algn="l"/>
                <a:tab pos="18288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tabLst>
                <a:tab pos="-20116800" algn="l"/>
                <a:tab pos="118745" algn="l"/>
                <a:tab pos="18288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spcBef>
                <a:spcPts val="300"/>
              </a:spcBef>
              <a:spcAft>
                <a:spcPts val="900"/>
              </a:spcAft>
              <a:tabLst>
                <a:tab pos="-20116800" algn="l"/>
                <a:tab pos="118745" algn="l"/>
                <a:tab pos="182880" algn="l"/>
              </a:tabLst>
            </a:pPr>
            <a:endParaRPr lang="en-ZA"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spcBef>
                <a:spcPts val="300"/>
              </a:spcBef>
              <a:spcAft>
                <a:spcPts val="900"/>
              </a:spcAft>
              <a:tabLst>
                <a:tab pos="-20116800" algn="l"/>
                <a:tab pos="118745" algn="l"/>
                <a:tab pos="182880" algn="l"/>
              </a:tabLst>
            </a:pPr>
            <a:endParaRPr lang="en-ZA" sz="1100" b="1" kern="1400"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spcBef>
                <a:spcPts val="300"/>
              </a:spcBef>
              <a:spcAft>
                <a:spcPts val="900"/>
              </a:spcAft>
              <a:tabLst>
                <a:tab pos="-20116800" algn="l"/>
                <a:tab pos="118745" algn="l"/>
                <a:tab pos="182880" algn="l"/>
              </a:tabLst>
            </a:pPr>
            <a:endParaRPr lang="en-US"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spcBef>
                <a:spcPts val="300"/>
              </a:spcBef>
              <a:spcAft>
                <a:spcPts val="900"/>
              </a:spcAft>
              <a:tabLst>
                <a:tab pos="-20116800" algn="l"/>
                <a:tab pos="118745" algn="l"/>
                <a:tab pos="182880" algn="l"/>
              </a:tabLst>
            </a:pPr>
            <a:endParaRPr lang="en-ZA" sz="1100" b="1" kern="1400"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spcBef>
                <a:spcPts val="300"/>
              </a:spcBef>
              <a:spcAft>
                <a:spcPts val="900"/>
              </a:spcAft>
              <a:tabLst>
                <a:tab pos="-20116800" algn="l"/>
                <a:tab pos="118745" algn="l"/>
                <a:tab pos="182880" algn="l"/>
              </a:tabLst>
            </a:pPr>
            <a:endParaRPr lang="en-ZA"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spcBef>
                <a:spcPts val="300"/>
              </a:spcBef>
              <a:spcAft>
                <a:spcPts val="900"/>
              </a:spcAft>
              <a:tabLst>
                <a:tab pos="-20116800" algn="l"/>
                <a:tab pos="118745" algn="l"/>
                <a:tab pos="182880" algn="l"/>
              </a:tabLst>
            </a:pPr>
            <a:endParaRPr lang="en-ZA"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spcBef>
                <a:spcPts val="300"/>
              </a:spcBef>
              <a:spcAft>
                <a:spcPts val="900"/>
              </a:spcAft>
              <a:tabLst>
                <a:tab pos="-20116800" algn="l"/>
                <a:tab pos="118745" algn="l"/>
                <a:tab pos="182880" algn="l"/>
              </a:tabLst>
            </a:pPr>
            <a:endParaRPr lang="en-ZA" sz="11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3C8A9946-CF67-5674-4808-C69061954296}"/>
              </a:ext>
            </a:extLst>
          </p:cNvPr>
          <p:cNvSpPr>
            <a:spLocks noGrp="1"/>
          </p:cNvSpPr>
          <p:nvPr>
            <p:ph type="ftr" sz="quarter" idx="11"/>
          </p:nvPr>
        </p:nvSpPr>
        <p:spPr>
          <a:xfrm>
            <a:off x="780837" y="9181397"/>
            <a:ext cx="3805452" cy="527403"/>
          </a:xfrm>
        </p:spPr>
        <p:txBody>
          <a:bodyPr/>
          <a:lstStyle/>
          <a:p>
            <a:pPr algn="l"/>
            <a:r>
              <a:rPr lang="it-IT" dirty="0">
                <a:latin typeface="Century Gothic" panose="020B0502020202020204" pitchFamily="34" charset="0"/>
              </a:rPr>
              <a:t>2024 Socio-Economic Profile: Oudtshoorn Municipality</a:t>
            </a: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065480B6-72B8-845E-A6FA-7BC631D5EB5F}"/>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2</a:t>
            </a:fld>
            <a:endParaRPr lang="en-US" dirty="0">
              <a:latin typeface="Century Gothic" panose="020B0502020202020204" pitchFamily="34" charset="0"/>
            </a:endParaRPr>
          </a:p>
        </p:txBody>
      </p:sp>
    </p:spTree>
    <p:extLst>
      <p:ext uri="{BB962C8B-B14F-4D97-AF65-F5344CB8AC3E}">
        <p14:creationId xmlns:p14="http://schemas.microsoft.com/office/powerpoint/2010/main" val="189950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13" y="694008"/>
            <a:ext cx="5943600" cy="6077754"/>
          </a:xfrm>
          <a:prstGeom prst="rect">
            <a:avLst/>
          </a:prstGeom>
        </p:spPr>
        <p:txBody>
          <a:bodyPr wrap="square">
            <a:spAutoFit/>
          </a:bodyPr>
          <a:lstStyle/>
          <a:p>
            <a:pPr algn="just">
              <a:lnSpc>
                <a:spcPct val="120000"/>
              </a:lnSpc>
              <a:spcBef>
                <a:spcPts val="400"/>
              </a:spcBef>
              <a:spcAft>
                <a:spcPts val="400"/>
              </a:spcAft>
              <a:tabLst>
                <a:tab pos="182880" algn="l"/>
                <a:tab pos="365760" algn="l"/>
                <a:tab pos="548640" algn="l"/>
              </a:tabLst>
            </a:pP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The Oudtshoorn </a:t>
            </a:r>
            <a:r>
              <a:rPr lang="en-US" sz="900" kern="0" dirty="0" err="1">
                <a:solidFill>
                  <a:srgbClr val="000000"/>
                </a:solidFill>
                <a:effectLst/>
                <a:latin typeface="Century Gothic" panose="020B0502020202020204" pitchFamily="34" charset="0"/>
                <a:ea typeface="Arial Unicode MS"/>
                <a:cs typeface="Times New Roman" panose="02020603050405020304" pitchFamily="18" charset="0"/>
              </a:rPr>
              <a:t>labour</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 market reflects both progress and challenges, shaped by declining participation rates and shifts in sectoral dynamics. The </a:t>
            </a:r>
            <a:r>
              <a:rPr lang="en-US" sz="900" kern="0" dirty="0" err="1">
                <a:solidFill>
                  <a:srgbClr val="000000"/>
                </a:solidFill>
                <a:effectLst/>
                <a:latin typeface="Century Gothic" panose="020B0502020202020204" pitchFamily="34" charset="0"/>
                <a:ea typeface="Arial Unicode MS"/>
                <a:cs typeface="Times New Roman" panose="02020603050405020304" pitchFamily="18" charset="0"/>
              </a:rPr>
              <a:t>labour</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 force participation rate decreased from 45.4 per cent in 2022 to 43.8 per cent in 2023, while the </a:t>
            </a:r>
            <a:r>
              <a:rPr lang="en-US" sz="900" kern="0" dirty="0" err="1">
                <a:solidFill>
                  <a:srgbClr val="000000"/>
                </a:solidFill>
                <a:effectLst/>
                <a:latin typeface="Century Gothic" panose="020B0502020202020204" pitchFamily="34" charset="0"/>
                <a:ea typeface="Arial Unicode MS"/>
                <a:cs typeface="Times New Roman" panose="02020603050405020304" pitchFamily="18" charset="0"/>
              </a:rPr>
              <a:t>labour</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 absorption rate saw a slight improvement from </a:t>
            </a:r>
            <a:b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b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30.6 per cent to 31.5 per cent. The proportion of the working-age population not economically active increased to 89.8 per cent, highlighting structural barriers to </a:t>
            </a:r>
            <a:r>
              <a:rPr lang="en-US" sz="900" kern="0" dirty="0" err="1">
                <a:solidFill>
                  <a:srgbClr val="000000"/>
                </a:solidFill>
                <a:effectLst/>
                <a:latin typeface="Century Gothic" panose="020B0502020202020204" pitchFamily="34" charset="0"/>
                <a:ea typeface="Arial Unicode MS"/>
                <a:cs typeface="Times New Roman" panose="02020603050405020304" pitchFamily="18" charset="0"/>
              </a:rPr>
              <a:t>labour</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 market integration.</a:t>
            </a:r>
          </a:p>
          <a:p>
            <a:pPr algn="just">
              <a:lnSpc>
                <a:spcPct val="120000"/>
              </a:lnSpc>
              <a:spcBef>
                <a:spcPts val="400"/>
              </a:spcBef>
              <a:spcAft>
                <a:spcPts val="400"/>
              </a:spcAft>
              <a:tabLst>
                <a:tab pos="182880" algn="l"/>
                <a:tab pos="365760" algn="l"/>
                <a:tab pos="548640" algn="l"/>
              </a:tabLst>
            </a:pP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The local workforce comprises primarily semi-skilled workers (30 per cent), followed by low-skilled </a:t>
            </a:r>
            <a:b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b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(26.5 per cent), skilled (24.6 per cent), and informal workers (19 per cent). Wage distribution trends reveal a concentration in the R3 200–R12 800 range, consistent across municipalities within the Garden Route District, suggesting a predominantly middle-income demographic with limited high-wage earners, with prominent work opportunities in lower income farming activities.</a:t>
            </a:r>
          </a:p>
          <a:p>
            <a:pPr algn="just">
              <a:lnSpc>
                <a:spcPct val="120000"/>
              </a:lnSpc>
              <a:spcBef>
                <a:spcPts val="400"/>
              </a:spcBef>
              <a:spcAft>
                <a:spcPts val="400"/>
              </a:spcAft>
              <a:tabLst>
                <a:tab pos="182880" algn="l"/>
                <a:tab pos="365760" algn="l"/>
                <a:tab pos="548640" algn="l"/>
              </a:tabLst>
            </a:pP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Unemployment in Oudtshoorn remained high at 32.4 per cent in 2023, </a:t>
            </a:r>
            <a:r>
              <a:rPr lang="en-US" sz="900" kern="0" dirty="0">
                <a:solidFill>
                  <a:srgbClr val="000000"/>
                </a:solidFill>
                <a:latin typeface="Century Gothic" panose="020B0502020202020204" pitchFamily="34" charset="0"/>
                <a:ea typeface="Arial Unicode MS"/>
                <a:cs typeface="Times New Roman" panose="02020603050405020304" pitchFamily="18" charset="0"/>
              </a:rPr>
              <a:t>and is significantly higher than </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the Garden Route District average of 24.6 per cent. Long-term trends indicate a recovery from the 2021 peak of 37.3 per cent, yet persistent disparities require targeted interventions to support job creation and economic inclusion. </a:t>
            </a:r>
          </a:p>
          <a:p>
            <a:pPr algn="just">
              <a:lnSpc>
                <a:spcPct val="120000"/>
              </a:lnSpc>
              <a:spcBef>
                <a:spcPts val="400"/>
              </a:spcBef>
              <a:spcAft>
                <a:spcPts val="400"/>
              </a:spcAft>
              <a:tabLst>
                <a:tab pos="182880" algn="l"/>
                <a:tab pos="365760" algn="l"/>
                <a:tab pos="548640" algn="l"/>
              </a:tabLst>
            </a:pPr>
            <a:r>
              <a:rPr lang="en-US" sz="900" kern="0" dirty="0">
                <a:solidFill>
                  <a:srgbClr val="000000"/>
                </a:solidFill>
                <a:latin typeface="Century Gothic" panose="020B0502020202020204" pitchFamily="34" charset="0"/>
                <a:ea typeface="Arial Unicode MS"/>
                <a:cs typeface="Times New Roman" panose="02020603050405020304" pitchFamily="18" charset="0"/>
              </a:rPr>
              <a:t>Between </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2022 and 2023, the highest job gains occurred in: General secondary education (+89 FTE jobs); other retail sale in non-specialized stores (+33 jobs) and food services activities (+29 jobs). Conversely, significant losses were recorded in: Construction of buildings (-88 jobs); activities of sports clubs (-74 jobs); growing of vegetables(-56 jobs). These trends suggest a need for policies supporting vulnerable industries while reinforcing resilient sectors.</a:t>
            </a:r>
          </a:p>
          <a:p>
            <a:pPr algn="just">
              <a:lnSpc>
                <a:spcPct val="120000"/>
              </a:lnSpc>
              <a:spcBef>
                <a:spcPts val="400"/>
              </a:spcBef>
              <a:spcAft>
                <a:spcPts val="400"/>
              </a:spcAft>
              <a:tabLst>
                <a:tab pos="182880" algn="l"/>
                <a:tab pos="365760" algn="l"/>
                <a:tab pos="548640" algn="l"/>
              </a:tabLst>
            </a:pP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Key employment sectors in Oudtshoorn include: Mixed farming (1 171 FTE jobs) Public administration (977 jobs); Slaughtering and meat packing (880 jobs) and Public order and safety (660 jobs). This reflects a balanced dependence on agricultural, administrative, and service-oriented industries, underscoring the importance of sectoral diversification for sustainable growth. Total FTE jobs declined by 2.3 per cent year-on-year in 2023, following a volatile decade marked by growth peaks in 2020 (+5.1 per cent) and contractions in 2021 (-3.9 per cent) highlighting the </a:t>
            </a:r>
            <a:r>
              <a:rPr lang="en-US" sz="900" kern="0" dirty="0" err="1">
                <a:solidFill>
                  <a:srgbClr val="000000"/>
                </a:solidFill>
                <a:effectLst/>
                <a:latin typeface="Century Gothic" panose="020B0502020202020204" pitchFamily="34" charset="0"/>
                <a:ea typeface="Arial Unicode MS"/>
                <a:cs typeface="Times New Roman" panose="02020603050405020304" pitchFamily="18" charset="0"/>
              </a:rPr>
              <a:t>labour</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 market’s sensitivity to external shocks and economic policy changes. </a:t>
            </a:r>
          </a:p>
          <a:p>
            <a:pPr algn="just">
              <a:lnSpc>
                <a:spcPct val="120000"/>
              </a:lnSpc>
              <a:spcBef>
                <a:spcPts val="400"/>
              </a:spcBef>
              <a:spcAft>
                <a:spcPts val="400"/>
              </a:spcAft>
              <a:tabLst>
                <a:tab pos="182880" algn="l"/>
                <a:tab pos="365760" algn="l"/>
                <a:tab pos="548640" algn="l"/>
              </a:tabLst>
            </a:pPr>
            <a:r>
              <a:rPr lang="en-US" sz="900" kern="0" dirty="0">
                <a:solidFill>
                  <a:srgbClr val="000000"/>
                </a:solidFill>
                <a:latin typeface="Century Gothic" panose="020B0502020202020204" pitchFamily="34" charset="0"/>
                <a:ea typeface="Arial Unicode MS"/>
                <a:cs typeface="Times New Roman" panose="02020603050405020304" pitchFamily="18" charset="0"/>
              </a:rPr>
              <a:t>Overall, Oudtshoorn’s </a:t>
            </a:r>
            <a:r>
              <a:rPr lang="en-US" sz="900" kern="0" dirty="0" err="1">
                <a:solidFill>
                  <a:srgbClr val="000000"/>
                </a:solidFill>
                <a:latin typeface="Century Gothic" panose="020B0502020202020204" pitchFamily="34" charset="0"/>
                <a:ea typeface="Arial Unicode MS"/>
                <a:cs typeface="Times New Roman" panose="02020603050405020304" pitchFamily="18" charset="0"/>
              </a:rPr>
              <a:t>labour</a:t>
            </a:r>
            <a:r>
              <a:rPr lang="en-US" sz="900" kern="0" dirty="0">
                <a:solidFill>
                  <a:srgbClr val="000000"/>
                </a:solidFill>
                <a:latin typeface="Century Gothic" panose="020B0502020202020204" pitchFamily="34" charset="0"/>
                <a:ea typeface="Arial Unicode MS"/>
                <a:cs typeface="Times New Roman" panose="02020603050405020304" pitchFamily="18" charset="0"/>
              </a:rPr>
              <a:t> market reflects gradual recovery tempered by structural challenges. This reflects the need to e</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xpand training programs targeting low- and semi-skilled workers to improve employability and productivity</a:t>
            </a:r>
            <a:r>
              <a:rPr lang="en-US" sz="900" kern="0" dirty="0">
                <a:solidFill>
                  <a:srgbClr val="000000"/>
                </a:solidFill>
                <a:latin typeface="Century Gothic" panose="020B0502020202020204" pitchFamily="34" charset="0"/>
                <a:ea typeface="Arial Unicode MS"/>
                <a:cs typeface="Times New Roman" panose="02020603050405020304" pitchFamily="18" charset="0"/>
              </a:rPr>
              <a:t>; p</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romote recovery in construction, sports activities, and agriculture through subsidies, investment incentives, and technical assistance</a:t>
            </a:r>
            <a:r>
              <a:rPr lang="en-US" sz="900" kern="0" dirty="0">
                <a:solidFill>
                  <a:srgbClr val="000000"/>
                </a:solidFill>
                <a:latin typeface="Century Gothic" panose="020B0502020202020204" pitchFamily="34" charset="0"/>
                <a:ea typeface="Arial Unicode MS"/>
                <a:cs typeface="Times New Roman" panose="02020603050405020304" pitchFamily="18" charset="0"/>
              </a:rPr>
              <a:t>; and i</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nclusive policies address barriers to economic participation, particularly among youth and women, to increase </a:t>
            </a:r>
            <a:r>
              <a:rPr lang="en-US" sz="900" kern="0" dirty="0" err="1">
                <a:solidFill>
                  <a:srgbClr val="000000"/>
                </a:solidFill>
                <a:effectLst/>
                <a:latin typeface="Century Gothic" panose="020B0502020202020204" pitchFamily="34" charset="0"/>
                <a:ea typeface="Arial Unicode MS"/>
                <a:cs typeface="Times New Roman" panose="02020603050405020304" pitchFamily="18" charset="0"/>
              </a:rPr>
              <a:t>labour</a:t>
            </a:r>
            <a:r>
              <a:rPr lang="en-US" sz="900" kern="0" dirty="0">
                <a:solidFill>
                  <a:srgbClr val="000000"/>
                </a:solidFill>
                <a:effectLst/>
                <a:latin typeface="Century Gothic" panose="020B0502020202020204" pitchFamily="34" charset="0"/>
                <a:ea typeface="Arial Unicode MS"/>
                <a:cs typeface="Times New Roman" panose="02020603050405020304" pitchFamily="18" charset="0"/>
              </a:rPr>
              <a:t> force engagement. Strategic investments in education, skill development, and sector-specific growth initiatives will be pivotal in ensuring sustainable economic progress and social equity.</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Top Corners Rounded 3">
            <a:extLst>
              <a:ext uri="{FF2B5EF4-FFF2-40B4-BE49-F238E27FC236}">
                <a16:creationId xmlns:a16="http://schemas.microsoft.com/office/drawing/2014/main" id="{B5BFBF03-45BB-76DB-7B41-4B74915CAB75}"/>
              </a:ext>
            </a:extLst>
          </p:cNvPr>
          <p:cNvSpPr/>
          <p:nvPr/>
        </p:nvSpPr>
        <p:spPr>
          <a:xfrm rot="16200000">
            <a:off x="3200400" y="-3198280"/>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94DD96A-7FC7-072E-62A2-C36E11D7965B}"/>
              </a:ext>
            </a:extLst>
          </p:cNvPr>
          <p:cNvSpPr txBox="1"/>
          <p:nvPr/>
        </p:nvSpPr>
        <p:spPr>
          <a:xfrm>
            <a:off x="-1" y="-2793"/>
            <a:ext cx="4843464" cy="457200"/>
          </a:xfrm>
          <a:prstGeom prst="rect">
            <a:avLst/>
          </a:prstGeom>
          <a:noFill/>
          <a:ln>
            <a:noFill/>
          </a:ln>
        </p:spPr>
        <p:txBody>
          <a:bodyPr wrap="square" lIns="81000" tIns="0" rIns="81000" bIns="0" rtlCol="0" anchor="ctr">
            <a:no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2000" b="1" noProof="1">
                <a:solidFill>
                  <a:prstClr val="white"/>
                </a:solidFill>
                <a:latin typeface="Century Gothic" panose="020B0502020202020204" pitchFamily="34" charset="0"/>
              </a:rPr>
              <a:t>LABOUR MARKET</a:t>
            </a: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ea typeface="+mn-ea"/>
                <a:cs typeface="+mn-cs"/>
              </a:rPr>
              <a:t> PERFORMANCE</a:t>
            </a:r>
            <a:endParaRPr kumimoji="0" lang="en-US" sz="2000" b="0" i="0" u="none" strike="noStrike" kern="1200" cap="none" spc="0" normalizeH="0" baseline="0" noProof="1">
              <a:ln>
                <a:noFill/>
              </a:ln>
              <a:solidFill>
                <a:prstClr val="white"/>
              </a:solidFill>
              <a:effectLst/>
              <a:uLnTx/>
              <a:uFillTx/>
              <a:latin typeface="Calibri Light" panose="020F0302020204030204"/>
              <a:ea typeface="+mn-ea"/>
              <a:cs typeface="+mn-cs"/>
            </a:endParaRPr>
          </a:p>
        </p:txBody>
      </p:sp>
      <p:sp>
        <p:nvSpPr>
          <p:cNvPr id="7" name="Footer Placeholder 6">
            <a:extLst>
              <a:ext uri="{FF2B5EF4-FFF2-40B4-BE49-F238E27FC236}">
                <a16:creationId xmlns:a16="http://schemas.microsoft.com/office/drawing/2014/main" id="{601754FC-38A8-5882-439A-E5981DFEB0FE}"/>
              </a:ext>
            </a:extLst>
          </p:cNvPr>
          <p:cNvSpPr>
            <a:spLocks noGrp="1"/>
          </p:cNvSpPr>
          <p:nvPr>
            <p:ph type="ftr" sz="quarter" idx="11"/>
          </p:nvPr>
        </p:nvSpPr>
        <p:spPr>
          <a:xfrm>
            <a:off x="458442" y="9262218"/>
            <a:ext cx="4658207" cy="365760"/>
          </a:xfrm>
        </p:spPr>
        <p:txBody>
          <a:bodyPr/>
          <a:lstStyle/>
          <a:p>
            <a:pPr algn="l"/>
            <a:r>
              <a:rPr lang="it-IT" dirty="0">
                <a:latin typeface="Century Gothic" panose="020B0502020202020204" pitchFamily="34" charset="0"/>
              </a:rPr>
              <a:t>2023 Socio-Economic Profile:  Oudtshoorn Municipality</a:t>
            </a:r>
            <a:endParaRPr lang="en-US" dirty="0">
              <a:latin typeface="Century Gothic" panose="020B0502020202020204" pitchFamily="34" charset="0"/>
            </a:endParaRPr>
          </a:p>
        </p:txBody>
      </p:sp>
      <p:sp>
        <p:nvSpPr>
          <p:cNvPr id="8" name="Slide Number Placeholder 7">
            <a:extLst>
              <a:ext uri="{FF2B5EF4-FFF2-40B4-BE49-F238E27FC236}">
                <a16:creationId xmlns:a16="http://schemas.microsoft.com/office/drawing/2014/main" id="{66FA69B2-13B2-8860-FC49-0FA56748486E}"/>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20</a:t>
            </a:fld>
            <a:endParaRPr lang="en-US" dirty="0">
              <a:latin typeface="Century Gothic" panose="020B0502020202020204" pitchFamily="34" charset="0"/>
            </a:endParaRPr>
          </a:p>
        </p:txBody>
      </p:sp>
      <p:sp>
        <p:nvSpPr>
          <p:cNvPr id="6" name="Rectangle 5">
            <a:extLst>
              <a:ext uri="{FF2B5EF4-FFF2-40B4-BE49-F238E27FC236}">
                <a16:creationId xmlns:a16="http://schemas.microsoft.com/office/drawing/2014/main" id="{C5C75720-78FD-0D81-78B3-7B2BF1995A5C}"/>
              </a:ext>
            </a:extLst>
          </p:cNvPr>
          <p:cNvSpPr/>
          <p:nvPr/>
        </p:nvSpPr>
        <p:spPr>
          <a:xfrm>
            <a:off x="91440" y="453170"/>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78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49501AC-411D-010B-F06E-B6DD7B5C5BF9}"/>
              </a:ext>
            </a:extLst>
          </p:cNvPr>
          <p:cNvGrpSpPr/>
          <p:nvPr/>
        </p:nvGrpSpPr>
        <p:grpSpPr>
          <a:xfrm>
            <a:off x="149444" y="704598"/>
            <a:ext cx="3383280" cy="529249"/>
            <a:chOff x="0" y="295551"/>
            <a:chExt cx="3383280" cy="529339"/>
          </a:xfrm>
        </p:grpSpPr>
        <p:grpSp>
          <p:nvGrpSpPr>
            <p:cNvPr id="17" name="Group 16">
              <a:extLst>
                <a:ext uri="{FF2B5EF4-FFF2-40B4-BE49-F238E27FC236}">
                  <a16:creationId xmlns:a16="http://schemas.microsoft.com/office/drawing/2014/main" id="{8117A2B4-B4D0-A068-0F8D-99FB041F92E4}"/>
                </a:ext>
              </a:extLst>
            </p:cNvPr>
            <p:cNvGrpSpPr/>
            <p:nvPr/>
          </p:nvGrpSpPr>
          <p:grpSpPr>
            <a:xfrm>
              <a:off x="0" y="295551"/>
              <a:ext cx="3383280" cy="529339"/>
              <a:chOff x="0" y="335574"/>
              <a:chExt cx="3673014" cy="508049"/>
            </a:xfrm>
          </p:grpSpPr>
          <p:grpSp>
            <p:nvGrpSpPr>
              <p:cNvPr id="19" name="Group 18">
                <a:extLst>
                  <a:ext uri="{FF2B5EF4-FFF2-40B4-BE49-F238E27FC236}">
                    <a16:creationId xmlns:a16="http://schemas.microsoft.com/office/drawing/2014/main" id="{ACB864AC-DAC4-185C-A69E-063A4A13FFA9}"/>
                  </a:ext>
                </a:extLst>
              </p:cNvPr>
              <p:cNvGrpSpPr/>
              <p:nvPr/>
            </p:nvGrpSpPr>
            <p:grpSpPr>
              <a:xfrm>
                <a:off x="77403" y="335574"/>
                <a:ext cx="3595611" cy="508049"/>
                <a:chOff x="77403" y="335574"/>
                <a:chExt cx="3595611" cy="508049"/>
              </a:xfrm>
            </p:grpSpPr>
            <p:sp>
              <p:nvSpPr>
                <p:cNvPr id="21" name="Freeform 37">
                  <a:extLst>
                    <a:ext uri="{FF2B5EF4-FFF2-40B4-BE49-F238E27FC236}">
                      <a16:creationId xmlns:a16="http://schemas.microsoft.com/office/drawing/2014/main" id="{8430ED15-5701-049C-E723-1A410CE2C0D9}"/>
                    </a:ext>
                  </a:extLst>
                </p:cNvPr>
                <p:cNvSpPr>
                  <a:spLocks/>
                </p:cNvSpPr>
                <p:nvPr/>
              </p:nvSpPr>
              <p:spPr bwMode="auto">
                <a:xfrm>
                  <a:off x="77403" y="335574"/>
                  <a:ext cx="3595611" cy="508049"/>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7358A5A8-823F-BEB7-B803-1F4B32864900}"/>
                    </a:ext>
                  </a:extLst>
                </p:cNvPr>
                <p:cNvPicPr>
                  <a:picLocks noChangeAspect="1"/>
                </p:cNvPicPr>
                <p:nvPr/>
              </p:nvPicPr>
              <p:blipFill rotWithShape="1">
                <a:blip r:embed="rId2">
                  <a:extLst>
                    <a:ext uri="{28A0092B-C50C-407E-A947-70E740481C1C}">
                      <a14:useLocalDpi xmlns:a14="http://schemas.microsoft.com/office/drawing/2010/main" val="0"/>
                    </a:ext>
                  </a:extLst>
                </a:blip>
                <a:srcRect r="51838"/>
                <a:stretch/>
              </p:blipFill>
              <p:spPr>
                <a:xfrm rot="5400000" flipV="1">
                  <a:off x="1136662" y="360602"/>
                  <a:ext cx="471640" cy="421583"/>
                </a:xfrm>
                <a:prstGeom prst="rect">
                  <a:avLst/>
                </a:prstGeom>
              </p:spPr>
            </p:pic>
            <p:sp>
              <p:nvSpPr>
                <p:cNvPr id="23" name="Freeform 40">
                  <a:extLst>
                    <a:ext uri="{FF2B5EF4-FFF2-40B4-BE49-F238E27FC236}">
                      <a16:creationId xmlns:a16="http://schemas.microsoft.com/office/drawing/2014/main" id="{27AAB805-976E-8650-A762-25BD2526B3E5}"/>
                    </a:ext>
                  </a:extLst>
                </p:cNvPr>
                <p:cNvSpPr>
                  <a:spLocks/>
                </p:cNvSpPr>
                <p:nvPr/>
              </p:nvSpPr>
              <p:spPr bwMode="auto">
                <a:xfrm>
                  <a:off x="421585" y="339030"/>
                  <a:ext cx="739657" cy="467616"/>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7DBA"/>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C843DA0-878E-9D4A-DB46-F54627A0B500}"/>
                    </a:ext>
                  </a:extLst>
                </p:cNvPr>
                <p:cNvSpPr/>
                <p:nvPr/>
              </p:nvSpPr>
              <p:spPr>
                <a:xfrm>
                  <a:off x="1270735" y="400709"/>
                  <a:ext cx="2401900" cy="3283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00" cap="none" spc="0" normalizeH="0" baseline="0" noProof="0" dirty="0">
                      <a:ln>
                        <a:noFill/>
                      </a:ln>
                      <a:solidFill>
                        <a:srgbClr val="FFFFFF"/>
                      </a:solidFill>
                      <a:effectLst>
                        <a:outerShdw blurRad="38100" dist="38100" dir="2700000" algn="tl">
                          <a:srgbClr val="000000">
                            <a:alpha val="43000"/>
                          </a:srgbClr>
                        </a:outerShdw>
                      </a:effectLst>
                      <a:uLnTx/>
                      <a:uFillTx/>
                      <a:latin typeface="Century Gothic" panose="020B0502020202020204" pitchFamily="34" charset="0"/>
                      <a:ea typeface="Calibri" panose="020F0502020204030204" pitchFamily="34" charset="0"/>
                      <a:cs typeface="Arial" panose="020B0604020202020204" pitchFamily="34" charset="0"/>
                    </a:rPr>
                    <a:t>HAZARDS* </a:t>
                  </a:r>
                  <a:endParaRPr kumimoji="0" lang="en-Z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0" name="Picture 19">
                <a:extLst>
                  <a:ext uri="{FF2B5EF4-FFF2-40B4-BE49-F238E27FC236}">
                    <a16:creationId xmlns:a16="http://schemas.microsoft.com/office/drawing/2014/main" id="{4D3DEB31-89C4-129F-9D5C-1204391D801D}"/>
                  </a:ext>
                </a:extLst>
              </p:cNvPr>
              <p:cNvPicPr>
                <a:picLocks noChangeAspect="1"/>
              </p:cNvPicPr>
              <p:nvPr/>
            </p:nvPicPr>
            <p:blipFill rotWithShape="1">
              <a:blip r:embed="rId2">
                <a:extLst>
                  <a:ext uri="{28A0092B-C50C-407E-A947-70E740481C1C}">
                    <a14:useLocalDpi xmlns:a14="http://schemas.microsoft.com/office/drawing/2010/main" val="0"/>
                  </a:ext>
                </a:extLst>
              </a:blip>
              <a:srcRect r="51838"/>
              <a:stretch/>
            </p:blipFill>
            <p:spPr>
              <a:xfrm rot="16200000" flipH="1" flipV="1">
                <a:off x="-21906" y="360936"/>
                <a:ext cx="465396" cy="421583"/>
              </a:xfrm>
              <a:prstGeom prst="rect">
                <a:avLst/>
              </a:prstGeom>
            </p:spPr>
          </p:pic>
        </p:grpSp>
        <p:pic>
          <p:nvPicPr>
            <p:cNvPr id="18" name="Picture 17" descr="Dangerous To The Environment Sign – Safety-Label.co.uk | Safety Signs ...">
              <a:extLst>
                <a:ext uri="{FF2B5EF4-FFF2-40B4-BE49-F238E27FC236}">
                  <a16:creationId xmlns:a16="http://schemas.microsoft.com/office/drawing/2014/main" id="{33F870D1-5236-4EA5-B68F-443D58657240}"/>
                </a:ext>
              </a:extLst>
            </p:cNvPr>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8237" t="8234" r="11419" b="8001"/>
            <a:stretch/>
          </p:blipFill>
          <p:spPr bwMode="auto">
            <a:xfrm>
              <a:off x="511694" y="359191"/>
              <a:ext cx="387332" cy="403895"/>
            </a:xfrm>
            <a:prstGeom prst="teardrop">
              <a:avLst/>
            </a:prstGeom>
            <a:noFill/>
            <a:ln w="38100" cap="flat" cmpd="sng" algn="ctr">
              <a:solidFill>
                <a:sysClr val="window" lastClr="FFFFFF"/>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76200" dir="18900000" sy="23000" kx="-1200000" algn="bl" rotWithShape="0">
                <a:prstClr val="black">
                  <a:alpha val="20000"/>
                </a:prstClr>
              </a:outerShdw>
            </a:effectLst>
            <a:extLst>
              <a:ext uri="{53640926-AAD7-44D8-BBD7-CCE9431645EC}">
                <a14:shadowObscured xmlns:a14="http://schemas.microsoft.com/office/drawing/2010/main"/>
              </a:ext>
            </a:extLst>
          </p:spPr>
        </p:pic>
      </p:grpSp>
      <p:sp>
        <p:nvSpPr>
          <p:cNvPr id="31" name="TextBox 30">
            <a:extLst>
              <a:ext uri="{FF2B5EF4-FFF2-40B4-BE49-F238E27FC236}">
                <a16:creationId xmlns:a16="http://schemas.microsoft.com/office/drawing/2014/main" id="{2CACBF95-4D93-0919-DE57-E8AE6CB07235}"/>
              </a:ext>
            </a:extLst>
          </p:cNvPr>
          <p:cNvSpPr txBox="1"/>
          <p:nvPr/>
        </p:nvSpPr>
        <p:spPr>
          <a:xfrm>
            <a:off x="331470" y="9118267"/>
            <a:ext cx="6124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US" sz="500" b="0" i="0" u="none" strike="noStrike" kern="1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Le Roux, A., van Niekerk, W., Arnold, K., Pieterse, A., Ludick, C., Forsyth, G., Le Maitre, D., </a:t>
            </a:r>
            <a:r>
              <a:rPr kumimoji="0" lang="en-US" sz="500" b="0" i="0" u="none" strike="noStrike" kern="1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Lötter</a:t>
            </a:r>
            <a:r>
              <a:rPr kumimoji="0" lang="en-US" sz="500" b="0" i="0" u="none" strike="noStrike" kern="1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D., du Plessis, P. &amp; Mans, G. 2019. Green Book Risk Profile Tool. Pretoria: CSIR. Available at: riskprofiles.greenbook.co.za</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US" sz="500" b="0" i="0" u="none" strike="noStrike" kern="100" cap="none" spc="0" normalizeH="0" baseline="3000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US" sz="500" b="0" i="0" u="none" strike="noStrike" kern="1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Jack, C., Van </a:t>
            </a:r>
            <a:r>
              <a:rPr kumimoji="0" lang="en-US" sz="500" b="0" i="0" u="none" strike="noStrike" kern="1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Aardenne</a:t>
            </a:r>
            <a:r>
              <a:rPr kumimoji="0" lang="en-US" sz="500" b="0" i="0" u="none" strike="noStrike" kern="1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 Wolski, P., Pinto, I., </a:t>
            </a:r>
            <a:r>
              <a:rPr kumimoji="0" lang="en-US" sz="500" b="0" i="0" u="none" strike="noStrike" kern="1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Quagraine</a:t>
            </a:r>
            <a:r>
              <a:rPr kumimoji="0" lang="en-US" sz="500" b="0" i="0" u="none" strike="noStrike" kern="1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K. &amp; Kloppers, P. 2022. </a:t>
            </a:r>
            <a:r>
              <a:rPr kumimoji="0" lang="en-US" sz="500" b="0" i="0" u="none" strike="noStrike" kern="1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SmartAgri</a:t>
            </a:r>
            <a:r>
              <a:rPr kumimoji="0" lang="en-US" sz="500" b="0" i="0" u="none" strike="noStrike" kern="1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Updated Climate Change Trends and Projections for the Western Cape. Cape Town: University of Cape Town. Available at https://www.elsenburg.com/wp-content/uploads/2022/08/SmartAgri-Climate-Change.pdf</a:t>
            </a:r>
          </a:p>
        </p:txBody>
      </p:sp>
      <p:sp>
        <p:nvSpPr>
          <p:cNvPr id="13" name="Rectangle: Top Corners Rounded 12">
            <a:extLst>
              <a:ext uri="{FF2B5EF4-FFF2-40B4-BE49-F238E27FC236}">
                <a16:creationId xmlns:a16="http://schemas.microsoft.com/office/drawing/2014/main" id="{2D64418F-0119-00EC-5A40-D12CFE5E46FB}"/>
              </a:ext>
            </a:extLst>
          </p:cNvPr>
          <p:cNvSpPr/>
          <p:nvPr/>
        </p:nvSpPr>
        <p:spPr>
          <a:xfrm rot="16200000">
            <a:off x="3200400" y="-3199332"/>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EE5A44F-C494-DF97-A6B5-04199BC353E8}"/>
              </a:ext>
            </a:extLst>
          </p:cNvPr>
          <p:cNvSpPr txBox="1"/>
          <p:nvPr/>
        </p:nvSpPr>
        <p:spPr>
          <a:xfrm>
            <a:off x="0" y="3199"/>
            <a:ext cx="4672208" cy="457200"/>
          </a:xfrm>
          <a:prstGeom prst="rect">
            <a:avLst/>
          </a:prstGeom>
          <a:noFill/>
          <a:ln>
            <a:noFill/>
          </a:ln>
        </p:spPr>
        <p:txBody>
          <a:bodyPr wrap="square" lIns="81000" tIns="0" rIns="81000" bIns="0" rtlCol="0" anchor="ctr">
            <a:no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ea typeface="+mn-ea"/>
                <a:cs typeface="+mn-cs"/>
              </a:rPr>
              <a:t>RISK AND VULNERABILITY FACTORS</a:t>
            </a:r>
          </a:p>
        </p:txBody>
      </p:sp>
      <p:sp>
        <p:nvSpPr>
          <p:cNvPr id="8" name="Rectangle 7">
            <a:extLst>
              <a:ext uri="{FF2B5EF4-FFF2-40B4-BE49-F238E27FC236}">
                <a16:creationId xmlns:a16="http://schemas.microsoft.com/office/drawing/2014/main" id="{08488F77-39B2-96CE-8414-260ADB7B1E27}"/>
              </a:ext>
            </a:extLst>
          </p:cNvPr>
          <p:cNvSpPr/>
          <p:nvPr/>
        </p:nvSpPr>
        <p:spPr>
          <a:xfrm>
            <a:off x="91440" y="453170"/>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0D4191B3-668C-E401-ED3B-A0F651974748}"/>
              </a:ext>
            </a:extLst>
          </p:cNvPr>
          <p:cNvPicPr>
            <a:picLocks noChangeAspect="1"/>
          </p:cNvPicPr>
          <p:nvPr/>
        </p:nvPicPr>
        <p:blipFill>
          <a:blip r:embed="rId4"/>
          <a:stretch>
            <a:fillRect/>
          </a:stretch>
        </p:blipFill>
        <p:spPr>
          <a:xfrm>
            <a:off x="3601777" y="3271426"/>
            <a:ext cx="3256223" cy="2233153"/>
          </a:xfrm>
          <a:prstGeom prst="rect">
            <a:avLst/>
          </a:prstGeom>
        </p:spPr>
      </p:pic>
      <p:pic>
        <p:nvPicPr>
          <p:cNvPr id="39" name="Picture 38">
            <a:extLst>
              <a:ext uri="{FF2B5EF4-FFF2-40B4-BE49-F238E27FC236}">
                <a16:creationId xmlns:a16="http://schemas.microsoft.com/office/drawing/2014/main" id="{909859F6-3DEA-D5B1-6A69-DC96A2FC8837}"/>
              </a:ext>
            </a:extLst>
          </p:cNvPr>
          <p:cNvPicPr>
            <a:picLocks noChangeAspect="1"/>
          </p:cNvPicPr>
          <p:nvPr/>
        </p:nvPicPr>
        <p:blipFill>
          <a:blip r:embed="rId5"/>
          <a:stretch>
            <a:fillRect/>
          </a:stretch>
        </p:blipFill>
        <p:spPr>
          <a:xfrm>
            <a:off x="1048470" y="5379549"/>
            <a:ext cx="4672208" cy="3754000"/>
          </a:xfrm>
          <a:prstGeom prst="rect">
            <a:avLst/>
          </a:prstGeom>
        </p:spPr>
      </p:pic>
      <p:pic>
        <p:nvPicPr>
          <p:cNvPr id="41" name="Picture 40">
            <a:extLst>
              <a:ext uri="{FF2B5EF4-FFF2-40B4-BE49-F238E27FC236}">
                <a16:creationId xmlns:a16="http://schemas.microsoft.com/office/drawing/2014/main" id="{24A9A95C-77B7-E630-31C5-DDA84D55ACEF}"/>
              </a:ext>
            </a:extLst>
          </p:cNvPr>
          <p:cNvPicPr>
            <a:picLocks noChangeAspect="1"/>
          </p:cNvPicPr>
          <p:nvPr/>
        </p:nvPicPr>
        <p:blipFill>
          <a:blip r:embed="rId6"/>
          <a:stretch>
            <a:fillRect/>
          </a:stretch>
        </p:blipFill>
        <p:spPr>
          <a:xfrm>
            <a:off x="149444" y="1268647"/>
            <a:ext cx="3891614" cy="2965241"/>
          </a:xfrm>
          <a:prstGeom prst="rect">
            <a:avLst/>
          </a:prstGeom>
        </p:spPr>
      </p:pic>
      <p:grpSp>
        <p:nvGrpSpPr>
          <p:cNvPr id="42" name="Group 41">
            <a:extLst>
              <a:ext uri="{FF2B5EF4-FFF2-40B4-BE49-F238E27FC236}">
                <a16:creationId xmlns:a16="http://schemas.microsoft.com/office/drawing/2014/main" id="{0159984D-486E-DEC7-EDD3-40148D37FE3B}"/>
              </a:ext>
            </a:extLst>
          </p:cNvPr>
          <p:cNvGrpSpPr/>
          <p:nvPr/>
        </p:nvGrpSpPr>
        <p:grpSpPr>
          <a:xfrm>
            <a:off x="3970724" y="2501669"/>
            <a:ext cx="2874597" cy="985811"/>
            <a:chOff x="0" y="295551"/>
            <a:chExt cx="3383280" cy="768957"/>
          </a:xfrm>
        </p:grpSpPr>
        <p:grpSp>
          <p:nvGrpSpPr>
            <p:cNvPr id="43" name="Group 42">
              <a:extLst>
                <a:ext uri="{FF2B5EF4-FFF2-40B4-BE49-F238E27FC236}">
                  <a16:creationId xmlns:a16="http://schemas.microsoft.com/office/drawing/2014/main" id="{D4D57DF1-7307-89B5-7EEF-A916604CBB84}"/>
                </a:ext>
              </a:extLst>
            </p:cNvPr>
            <p:cNvGrpSpPr/>
            <p:nvPr/>
          </p:nvGrpSpPr>
          <p:grpSpPr>
            <a:xfrm>
              <a:off x="0" y="295551"/>
              <a:ext cx="3383280" cy="768957"/>
              <a:chOff x="0" y="335574"/>
              <a:chExt cx="3673014" cy="738030"/>
            </a:xfrm>
          </p:grpSpPr>
          <p:grpSp>
            <p:nvGrpSpPr>
              <p:cNvPr id="45" name="Group 44">
                <a:extLst>
                  <a:ext uri="{FF2B5EF4-FFF2-40B4-BE49-F238E27FC236}">
                    <a16:creationId xmlns:a16="http://schemas.microsoft.com/office/drawing/2014/main" id="{7412FBA4-12A3-6D4B-E98C-87A994BA00E4}"/>
                  </a:ext>
                </a:extLst>
              </p:cNvPr>
              <p:cNvGrpSpPr/>
              <p:nvPr/>
            </p:nvGrpSpPr>
            <p:grpSpPr>
              <a:xfrm>
                <a:off x="77403" y="335574"/>
                <a:ext cx="3595611" cy="738030"/>
                <a:chOff x="77403" y="335574"/>
                <a:chExt cx="3595611" cy="738030"/>
              </a:xfrm>
            </p:grpSpPr>
            <p:sp>
              <p:nvSpPr>
                <p:cNvPr id="47" name="Freeform 37">
                  <a:extLst>
                    <a:ext uri="{FF2B5EF4-FFF2-40B4-BE49-F238E27FC236}">
                      <a16:creationId xmlns:a16="http://schemas.microsoft.com/office/drawing/2014/main" id="{0723B7F7-B4B6-D742-23CD-730557811069}"/>
                    </a:ext>
                  </a:extLst>
                </p:cNvPr>
                <p:cNvSpPr>
                  <a:spLocks/>
                </p:cNvSpPr>
                <p:nvPr/>
              </p:nvSpPr>
              <p:spPr bwMode="auto">
                <a:xfrm>
                  <a:off x="77403" y="335574"/>
                  <a:ext cx="3595611" cy="508049"/>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E5E87E2D-DC46-1EF9-B4E9-D6AE79FE8F55}"/>
                    </a:ext>
                  </a:extLst>
                </p:cNvPr>
                <p:cNvPicPr>
                  <a:picLocks noChangeAspect="1"/>
                </p:cNvPicPr>
                <p:nvPr/>
              </p:nvPicPr>
              <p:blipFill rotWithShape="1">
                <a:blip r:embed="rId2">
                  <a:extLst>
                    <a:ext uri="{28A0092B-C50C-407E-A947-70E740481C1C}">
                      <a14:useLocalDpi xmlns:a14="http://schemas.microsoft.com/office/drawing/2010/main" val="0"/>
                    </a:ext>
                  </a:extLst>
                </a:blip>
                <a:srcRect r="51838"/>
                <a:stretch/>
              </p:blipFill>
              <p:spPr>
                <a:xfrm rot="5400000" flipV="1">
                  <a:off x="1136662" y="360602"/>
                  <a:ext cx="471640" cy="421583"/>
                </a:xfrm>
                <a:prstGeom prst="rect">
                  <a:avLst/>
                </a:prstGeom>
              </p:spPr>
            </p:pic>
            <p:sp>
              <p:nvSpPr>
                <p:cNvPr id="49" name="Freeform 40">
                  <a:extLst>
                    <a:ext uri="{FF2B5EF4-FFF2-40B4-BE49-F238E27FC236}">
                      <a16:creationId xmlns:a16="http://schemas.microsoft.com/office/drawing/2014/main" id="{1A453600-50C5-5C88-DFF0-5D9C0B60E88A}"/>
                    </a:ext>
                  </a:extLst>
                </p:cNvPr>
                <p:cNvSpPr>
                  <a:spLocks/>
                </p:cNvSpPr>
                <p:nvPr/>
              </p:nvSpPr>
              <p:spPr bwMode="auto">
                <a:xfrm>
                  <a:off x="421585" y="339030"/>
                  <a:ext cx="739657" cy="467616"/>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7DBA"/>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36BB22AC-915E-BD8A-C8AD-670E85D2B9BD}"/>
                    </a:ext>
                  </a:extLst>
                </p:cNvPr>
                <p:cNvSpPr/>
                <p:nvPr/>
              </p:nvSpPr>
              <p:spPr>
                <a:xfrm>
                  <a:off x="1270735" y="400709"/>
                  <a:ext cx="2401900" cy="6728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b="1" kern="100" dirty="0">
                      <a:solidFill>
                        <a:srgbClr val="FFFFFF"/>
                      </a:solidFill>
                      <a:effectLst>
                        <a:outerShdw blurRad="38100" dist="38100" dir="2700000" algn="tl">
                          <a:srgbClr val="000000">
                            <a:alpha val="43000"/>
                          </a:srgbClr>
                        </a:outerShdw>
                      </a:effectLst>
                      <a:latin typeface="Century Gothic" panose="020B0502020202020204" pitchFamily="34" charset="0"/>
                      <a:ea typeface="Calibri" panose="020F0502020204030204" pitchFamily="34" charset="0"/>
                      <a:cs typeface="Arial" panose="020B0604020202020204" pitchFamily="34" charset="0"/>
                    </a:rPr>
                    <a:t>ENVIRONMENTAL THREATS</a:t>
                  </a:r>
                  <a:r>
                    <a:rPr kumimoji="0" lang="en-US" sz="1600" b="1" i="0" u="none" strike="noStrike" kern="100" cap="none" spc="0" normalizeH="0" baseline="0" noProof="0" dirty="0">
                      <a:ln>
                        <a:noFill/>
                      </a:ln>
                      <a:solidFill>
                        <a:srgbClr val="FFFFFF"/>
                      </a:solidFill>
                      <a:effectLst>
                        <a:outerShdw blurRad="38100" dist="38100" dir="2700000" algn="tl">
                          <a:srgbClr val="000000">
                            <a:alpha val="43000"/>
                          </a:srgbClr>
                        </a:outerShdw>
                      </a:effectLst>
                      <a:uLnTx/>
                      <a:uFillTx/>
                      <a:latin typeface="Century Gothic" panose="020B0502020202020204" pitchFamily="34" charset="0"/>
                      <a:ea typeface="Calibri" panose="020F0502020204030204" pitchFamily="34" charset="0"/>
                      <a:cs typeface="Arial" panose="020B0604020202020204" pitchFamily="34" charset="0"/>
                    </a:rPr>
                    <a:t> </a:t>
                  </a:r>
                  <a:endParaRPr kumimoji="0" lang="en-Z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46" name="Picture 45">
                <a:extLst>
                  <a:ext uri="{FF2B5EF4-FFF2-40B4-BE49-F238E27FC236}">
                    <a16:creationId xmlns:a16="http://schemas.microsoft.com/office/drawing/2014/main" id="{3D49D74D-DAC7-7B59-F9EC-71DBF02BFB6D}"/>
                  </a:ext>
                </a:extLst>
              </p:cNvPr>
              <p:cNvPicPr>
                <a:picLocks noChangeAspect="1"/>
              </p:cNvPicPr>
              <p:nvPr/>
            </p:nvPicPr>
            <p:blipFill rotWithShape="1">
              <a:blip r:embed="rId2">
                <a:extLst>
                  <a:ext uri="{28A0092B-C50C-407E-A947-70E740481C1C}">
                    <a14:useLocalDpi xmlns:a14="http://schemas.microsoft.com/office/drawing/2010/main" val="0"/>
                  </a:ext>
                </a:extLst>
              </a:blip>
              <a:srcRect r="51838"/>
              <a:stretch/>
            </p:blipFill>
            <p:spPr>
              <a:xfrm rot="16200000" flipH="1" flipV="1">
                <a:off x="-21906" y="360936"/>
                <a:ext cx="465396" cy="421583"/>
              </a:xfrm>
              <a:prstGeom prst="rect">
                <a:avLst/>
              </a:prstGeom>
            </p:spPr>
          </p:pic>
        </p:grpSp>
        <p:pic>
          <p:nvPicPr>
            <p:cNvPr id="44" name="Picture 43" descr="Dangerous To The Environment Sign – Safety-Label.co.uk | Safety Signs ...">
              <a:extLst>
                <a:ext uri="{FF2B5EF4-FFF2-40B4-BE49-F238E27FC236}">
                  <a16:creationId xmlns:a16="http://schemas.microsoft.com/office/drawing/2014/main" id="{4497A15B-9472-8DFD-9EA3-DF82302629B6}"/>
                </a:ext>
              </a:extLst>
            </p:cNvPr>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8237" t="8234" r="11419" b="8001"/>
            <a:stretch/>
          </p:blipFill>
          <p:spPr bwMode="auto">
            <a:xfrm>
              <a:off x="511694" y="359191"/>
              <a:ext cx="387332" cy="403895"/>
            </a:xfrm>
            <a:prstGeom prst="teardrop">
              <a:avLst/>
            </a:prstGeom>
            <a:noFill/>
            <a:ln w="38100" cap="flat" cmpd="sng" algn="ctr">
              <a:solidFill>
                <a:sysClr val="window" lastClr="FFFFFF"/>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76200" dir="18900000" sy="23000" kx="-1200000" algn="bl" rotWithShape="0">
                <a:prstClr val="black">
                  <a:alpha val="20000"/>
                </a:prstClr>
              </a:outerShdw>
            </a:effectLst>
            <a:extLst>
              <a:ext uri="{53640926-AAD7-44D8-BBD7-CCE9431645EC}">
                <a14:shadowObscured xmlns:a14="http://schemas.microsoft.com/office/drawing/2010/main"/>
              </a:ext>
            </a:extLst>
          </p:spPr>
        </p:pic>
      </p:grpSp>
      <p:grpSp>
        <p:nvGrpSpPr>
          <p:cNvPr id="51" name="Group 50">
            <a:extLst>
              <a:ext uri="{FF2B5EF4-FFF2-40B4-BE49-F238E27FC236}">
                <a16:creationId xmlns:a16="http://schemas.microsoft.com/office/drawing/2014/main" id="{D5177D47-0C10-C367-980E-59C73525D919}"/>
              </a:ext>
            </a:extLst>
          </p:cNvPr>
          <p:cNvGrpSpPr/>
          <p:nvPr/>
        </p:nvGrpSpPr>
        <p:grpSpPr>
          <a:xfrm>
            <a:off x="313422" y="5580331"/>
            <a:ext cx="3383280" cy="529249"/>
            <a:chOff x="0" y="295551"/>
            <a:chExt cx="3383280" cy="529339"/>
          </a:xfrm>
        </p:grpSpPr>
        <p:grpSp>
          <p:nvGrpSpPr>
            <p:cNvPr id="52" name="Group 51">
              <a:extLst>
                <a:ext uri="{FF2B5EF4-FFF2-40B4-BE49-F238E27FC236}">
                  <a16:creationId xmlns:a16="http://schemas.microsoft.com/office/drawing/2014/main" id="{4306E265-917E-8AC4-989C-E6E8084AFF2F}"/>
                </a:ext>
              </a:extLst>
            </p:cNvPr>
            <p:cNvGrpSpPr/>
            <p:nvPr/>
          </p:nvGrpSpPr>
          <p:grpSpPr>
            <a:xfrm>
              <a:off x="0" y="295551"/>
              <a:ext cx="3383280" cy="529339"/>
              <a:chOff x="0" y="335574"/>
              <a:chExt cx="3673014" cy="508049"/>
            </a:xfrm>
          </p:grpSpPr>
          <p:grpSp>
            <p:nvGrpSpPr>
              <p:cNvPr id="54" name="Group 53">
                <a:extLst>
                  <a:ext uri="{FF2B5EF4-FFF2-40B4-BE49-F238E27FC236}">
                    <a16:creationId xmlns:a16="http://schemas.microsoft.com/office/drawing/2014/main" id="{9383A9E0-9EAB-C695-0A38-5C9C844D9D38}"/>
                  </a:ext>
                </a:extLst>
              </p:cNvPr>
              <p:cNvGrpSpPr/>
              <p:nvPr/>
            </p:nvGrpSpPr>
            <p:grpSpPr>
              <a:xfrm>
                <a:off x="77403" y="335574"/>
                <a:ext cx="3595611" cy="508049"/>
                <a:chOff x="77403" y="335574"/>
                <a:chExt cx="3595611" cy="508049"/>
              </a:xfrm>
            </p:grpSpPr>
            <p:sp>
              <p:nvSpPr>
                <p:cNvPr id="56" name="Freeform 37">
                  <a:extLst>
                    <a:ext uri="{FF2B5EF4-FFF2-40B4-BE49-F238E27FC236}">
                      <a16:creationId xmlns:a16="http://schemas.microsoft.com/office/drawing/2014/main" id="{9E8B5C1C-ACFC-4729-936A-C7760CFDF36C}"/>
                    </a:ext>
                  </a:extLst>
                </p:cNvPr>
                <p:cNvSpPr>
                  <a:spLocks/>
                </p:cNvSpPr>
                <p:nvPr/>
              </p:nvSpPr>
              <p:spPr bwMode="auto">
                <a:xfrm>
                  <a:off x="77403" y="335574"/>
                  <a:ext cx="3595611" cy="508049"/>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84EECFF7-4007-0CB5-BBC3-2402301A7C16}"/>
                    </a:ext>
                  </a:extLst>
                </p:cNvPr>
                <p:cNvPicPr>
                  <a:picLocks noChangeAspect="1"/>
                </p:cNvPicPr>
                <p:nvPr/>
              </p:nvPicPr>
              <p:blipFill rotWithShape="1">
                <a:blip r:embed="rId2">
                  <a:extLst>
                    <a:ext uri="{28A0092B-C50C-407E-A947-70E740481C1C}">
                      <a14:useLocalDpi xmlns:a14="http://schemas.microsoft.com/office/drawing/2010/main" val="0"/>
                    </a:ext>
                  </a:extLst>
                </a:blip>
                <a:srcRect r="51838"/>
                <a:stretch/>
              </p:blipFill>
              <p:spPr>
                <a:xfrm rot="5400000" flipV="1">
                  <a:off x="1136662" y="360602"/>
                  <a:ext cx="471640" cy="421583"/>
                </a:xfrm>
                <a:prstGeom prst="rect">
                  <a:avLst/>
                </a:prstGeom>
              </p:spPr>
            </p:pic>
            <p:sp>
              <p:nvSpPr>
                <p:cNvPr id="58" name="Freeform 40">
                  <a:extLst>
                    <a:ext uri="{FF2B5EF4-FFF2-40B4-BE49-F238E27FC236}">
                      <a16:creationId xmlns:a16="http://schemas.microsoft.com/office/drawing/2014/main" id="{6AD46125-10F9-3E78-CF1D-C4FC8F235C18}"/>
                    </a:ext>
                  </a:extLst>
                </p:cNvPr>
                <p:cNvSpPr>
                  <a:spLocks/>
                </p:cNvSpPr>
                <p:nvPr/>
              </p:nvSpPr>
              <p:spPr bwMode="auto">
                <a:xfrm>
                  <a:off x="421585" y="339030"/>
                  <a:ext cx="739657" cy="467616"/>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7DBA"/>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2DDA0922-9283-2036-594E-D6C190276C05}"/>
                    </a:ext>
                  </a:extLst>
                </p:cNvPr>
                <p:cNvSpPr/>
                <p:nvPr/>
              </p:nvSpPr>
              <p:spPr>
                <a:xfrm>
                  <a:off x="1270735" y="400709"/>
                  <a:ext cx="2401900" cy="3283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00" cap="none" spc="0" normalizeH="0" baseline="0" noProof="0" dirty="0">
                      <a:ln>
                        <a:noFill/>
                      </a:ln>
                      <a:solidFill>
                        <a:srgbClr val="FFFFFF"/>
                      </a:solidFill>
                      <a:effectLst>
                        <a:outerShdw blurRad="38100" dist="38100" dir="2700000" algn="tl">
                          <a:srgbClr val="000000">
                            <a:alpha val="43000"/>
                          </a:srgbClr>
                        </a:outerShdw>
                      </a:effectLst>
                      <a:uLnTx/>
                      <a:uFillTx/>
                      <a:latin typeface="Century Gothic" panose="020B0502020202020204" pitchFamily="34" charset="0"/>
                      <a:ea typeface="Calibri" panose="020F0502020204030204" pitchFamily="34" charset="0"/>
                      <a:cs typeface="Arial" panose="020B0604020202020204" pitchFamily="34" charset="0"/>
                    </a:rPr>
                    <a:t>CLIMATE RISKS </a:t>
                  </a:r>
                  <a:endParaRPr kumimoji="0" lang="en-Z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5" name="Picture 54">
                <a:extLst>
                  <a:ext uri="{FF2B5EF4-FFF2-40B4-BE49-F238E27FC236}">
                    <a16:creationId xmlns:a16="http://schemas.microsoft.com/office/drawing/2014/main" id="{90D22ED4-D8EF-0341-06A5-A4DBA1164CAE}"/>
                  </a:ext>
                </a:extLst>
              </p:cNvPr>
              <p:cNvPicPr>
                <a:picLocks noChangeAspect="1"/>
              </p:cNvPicPr>
              <p:nvPr/>
            </p:nvPicPr>
            <p:blipFill rotWithShape="1">
              <a:blip r:embed="rId2">
                <a:extLst>
                  <a:ext uri="{28A0092B-C50C-407E-A947-70E740481C1C}">
                    <a14:useLocalDpi xmlns:a14="http://schemas.microsoft.com/office/drawing/2010/main" val="0"/>
                  </a:ext>
                </a:extLst>
              </a:blip>
              <a:srcRect r="51838"/>
              <a:stretch/>
            </p:blipFill>
            <p:spPr>
              <a:xfrm rot="16200000" flipH="1" flipV="1">
                <a:off x="-21906" y="360936"/>
                <a:ext cx="465396" cy="421583"/>
              </a:xfrm>
              <a:prstGeom prst="rect">
                <a:avLst/>
              </a:prstGeom>
            </p:spPr>
          </p:pic>
        </p:grpSp>
        <p:pic>
          <p:nvPicPr>
            <p:cNvPr id="53" name="Picture 52" descr="Dangerous To The Environment Sign – Safety-Label.co.uk | Safety Signs ...">
              <a:extLst>
                <a:ext uri="{FF2B5EF4-FFF2-40B4-BE49-F238E27FC236}">
                  <a16:creationId xmlns:a16="http://schemas.microsoft.com/office/drawing/2014/main" id="{C030CB33-D36A-D7A2-EA76-F6893178C4FB}"/>
                </a:ext>
              </a:extLst>
            </p:cNvPr>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8237" t="8234" r="11419" b="8001"/>
            <a:stretch/>
          </p:blipFill>
          <p:spPr bwMode="auto">
            <a:xfrm>
              <a:off x="511694" y="359191"/>
              <a:ext cx="387332" cy="403895"/>
            </a:xfrm>
            <a:prstGeom prst="teardrop">
              <a:avLst/>
            </a:prstGeom>
            <a:noFill/>
            <a:ln w="38100" cap="flat" cmpd="sng" algn="ctr">
              <a:solidFill>
                <a:sysClr val="window" lastClr="FFFFFF"/>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76200" dir="18900000" sy="23000" kx="-1200000" algn="bl" rotWithShape="0">
                <a:prstClr val="black">
                  <a:alpha val="20000"/>
                </a:prstClr>
              </a:outerShdw>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632744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9A2465-1BD9-F2C1-67EC-238BA2A297D3}"/>
              </a:ext>
            </a:extLst>
          </p:cNvPr>
          <p:cNvSpPr/>
          <p:nvPr/>
        </p:nvSpPr>
        <p:spPr>
          <a:xfrm>
            <a:off x="457200" y="596352"/>
            <a:ext cx="5943600" cy="8968032"/>
          </a:xfrm>
          <a:prstGeom prst="rect">
            <a:avLst/>
          </a:prstGeom>
        </p:spPr>
        <p:txBody>
          <a:bodyPr wrap="square">
            <a:spAutoFit/>
          </a:bodyPr>
          <a:lstStyle/>
          <a:p>
            <a:pPr marL="0" marR="0" lvl="0" indent="0" algn="just" defTabSz="914400" rtl="0" eaLnBrk="1" fontAlgn="auto" latinLnBrk="0" hangingPunct="1">
              <a:lnSpc>
                <a:spcPct val="120000"/>
              </a:lnSpc>
              <a:spcBef>
                <a:spcPts val="1200"/>
              </a:spcBef>
              <a:spcAft>
                <a:spcPts val="1200"/>
              </a:spcAft>
              <a:buClrTx/>
              <a:buSzTx/>
              <a:buFontTx/>
              <a:buNone/>
              <a:tabLst>
                <a:tab pos="-20116800" algn="l"/>
                <a:tab pos="118745" algn="l"/>
                <a:tab pos="182880" algn="l"/>
              </a:tabLst>
              <a:defRPr/>
            </a:pPr>
            <a:r>
              <a:rPr kumimoji="0" lang="en-ZA" sz="1200" b="1" i="0" u="none" strike="noStrike" kern="1400" cap="none" spc="0" normalizeH="0" baseline="0" noProof="0" dirty="0" err="1">
                <a:ln>
                  <a:noFill/>
                </a:ln>
                <a:solidFill>
                  <a:srgbClr val="001489"/>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Environmenta</a:t>
            </a:r>
            <a:r>
              <a:rPr lang="en-ZA" sz="1200" b="1" kern="1400" dirty="0">
                <a:solidFill>
                  <a:srgbClr val="001489"/>
                </a:solidFill>
                <a:latin typeface="Century Gothic" panose="020B0502020202020204" pitchFamily="34" charset="0"/>
                <a:ea typeface="Times New Roman" panose="02020603050405020304" pitchFamily="18" charset="0"/>
                <a:cs typeface="Times New Roman" panose="02020603050405020304" pitchFamily="18" charset="0"/>
              </a:rPr>
              <a:t>l Threats</a:t>
            </a:r>
            <a:endParaRPr kumimoji="0" lang="en-ZA" sz="1200" b="1" i="0" u="none" strike="noStrike" kern="1400" cap="none" spc="0" normalizeH="0" baseline="0" noProof="0" dirty="0">
              <a:ln>
                <a:noFill/>
              </a:ln>
              <a:solidFill>
                <a:srgbClr val="001489"/>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20000"/>
              </a:lnSpc>
              <a:spcBef>
                <a:spcPts val="300"/>
              </a:spcBef>
              <a:spcAft>
                <a:spcPts val="600"/>
              </a:spcAft>
              <a:buClrTx/>
              <a:buSzTx/>
              <a:buFontTx/>
              <a:buNone/>
              <a:tabLst>
                <a:tab pos="-20116800" algn="l"/>
                <a:tab pos="118745" algn="l"/>
                <a:tab pos="18288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People face environmental threats, including degraded ecosystems, wildfires, floods, coastal erosion, poor air quality and waste disposal. These can be mapped in combination with socio-economic conditions and municipal response capacity to create a basic map of where environmental risks are the highest. </a:t>
            </a:r>
          </a:p>
          <a:p>
            <a:pPr marL="0" marR="0" lvl="0" indent="0" algn="just" defTabSz="914400" rtl="0" eaLnBrk="1" fontAlgn="auto" latinLnBrk="0" hangingPunct="1">
              <a:lnSpc>
                <a:spcPct val="120000"/>
              </a:lnSpc>
              <a:spcBef>
                <a:spcPts val="300"/>
              </a:spcBef>
              <a:spcAft>
                <a:spcPts val="600"/>
              </a:spcAft>
              <a:buClrTx/>
              <a:buSzTx/>
              <a:buFontTx/>
              <a:buNone/>
              <a:tabLst>
                <a:tab pos="-20116800" algn="l"/>
                <a:tab pos="118745" algn="l"/>
                <a:tab pos="182880" algn="l"/>
              </a:tabLst>
              <a:defRPr/>
            </a:pPr>
            <a:r>
              <a:rPr lang="en-US" sz="1200" b="1" kern="1400" dirty="0">
                <a:solidFill>
                  <a:srgbClr val="001489"/>
                </a:solidFill>
                <a:latin typeface="Century Gothic" panose="020B0502020202020204" pitchFamily="34" charset="0"/>
                <a:cs typeface="Times New Roman" panose="02020603050405020304" pitchFamily="18" charset="0"/>
              </a:rPr>
              <a:t>Climate Risks</a:t>
            </a:r>
            <a:endParaRPr kumimoji="0" lang="en-US" sz="1200" b="1" i="0" u="none" strike="noStrike" kern="1400" cap="none" spc="0" normalizeH="0" baseline="0" noProof="0" dirty="0">
              <a:ln>
                <a:noFill/>
              </a:ln>
              <a:solidFill>
                <a:srgbClr val="001489"/>
              </a:solidFill>
              <a:effectLst/>
              <a:uLnTx/>
              <a:uFillTx/>
              <a:latin typeface="Century Gothic" panose="020B0502020202020204" pitchFamily="34" charset="0"/>
              <a:ea typeface="+mn-ea"/>
              <a:cs typeface="Times New Roman" panose="02020603050405020304" pitchFamily="18" charset="0"/>
            </a:endParaRP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The climate is slowly changing due to human-induced greenhouse gas emissions. The changes expected by mid-century are listed in the table. </a:t>
            </a:r>
          </a:p>
          <a:p>
            <a:pPr marL="0" marR="0" lvl="0" indent="0" algn="just" defTabSz="914400" rtl="0" eaLnBrk="1" fontAlgn="auto" latinLnBrk="0" hangingPunct="1">
              <a:lnSpc>
                <a:spcPct val="120000"/>
              </a:lnSpc>
              <a:spcBef>
                <a:spcPts val="300"/>
              </a:spcBef>
              <a:spcAft>
                <a:spcPts val="300"/>
              </a:spcAft>
              <a:buClrTx/>
              <a:buSzTx/>
              <a:buFontTx/>
              <a:buNone/>
              <a:tabLst>
                <a:tab pos="-20116800" algn="l"/>
                <a:tab pos="118745" algn="l"/>
                <a:tab pos="182880" algn="l"/>
              </a:tabLst>
              <a:defRPr/>
            </a:pPr>
            <a:endParaRPr lang="en-US" sz="900" kern="1400" dirty="0">
              <a:solidFill>
                <a:srgbClr val="000000"/>
              </a:solidFill>
              <a:latin typeface="Century Gothic" panose="020B050202020202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300"/>
              </a:spcBef>
              <a:spcAft>
                <a:spcPts val="300"/>
              </a:spcAft>
              <a:buClrTx/>
              <a:buSzTx/>
              <a:buFontTx/>
              <a:buNone/>
              <a:tabLst>
                <a:tab pos="-20116800" algn="l"/>
                <a:tab pos="118745" algn="l"/>
                <a:tab pos="182880" algn="l"/>
              </a:tabLst>
              <a:defRPr/>
            </a:pPr>
            <a:endParaRPr kumimoji="0" lang="en-US" sz="1200" b="1" i="0" u="none" strike="noStrike" kern="1400" cap="none" spc="0" normalizeH="0" baseline="0" noProof="0" dirty="0">
              <a:ln>
                <a:noFill/>
              </a:ln>
              <a:solidFill>
                <a:srgbClr val="001489"/>
              </a:solidFill>
              <a:effectLst/>
              <a:uLnTx/>
              <a:uFillTx/>
              <a:latin typeface="Century Gothic" panose="020B0502020202020204" pitchFamily="34" charset="0"/>
              <a:ea typeface="+mn-ea"/>
              <a:cs typeface="Times New Roman" panose="02020603050405020304" pitchFamily="18" charset="0"/>
            </a:endParaRPr>
          </a:p>
          <a:p>
            <a:pPr marL="0" marR="0" lvl="0" indent="0" algn="just" defTabSz="914400" rtl="0" eaLnBrk="1" fontAlgn="auto" latinLnBrk="0" hangingPunct="1">
              <a:lnSpc>
                <a:spcPct val="120000"/>
              </a:lnSpc>
              <a:spcBef>
                <a:spcPts val="300"/>
              </a:spcBef>
              <a:spcAft>
                <a:spcPts val="300"/>
              </a:spcAft>
              <a:buClrTx/>
              <a:buSzTx/>
              <a:buFontTx/>
              <a:buNone/>
              <a:tabLst>
                <a:tab pos="-20116800" algn="l"/>
                <a:tab pos="118745" algn="l"/>
                <a:tab pos="182880" algn="l"/>
              </a:tabLst>
              <a:defRPr/>
            </a:pPr>
            <a:endParaRPr lang="en-US" sz="1200" b="1" kern="1400" dirty="0">
              <a:solidFill>
                <a:srgbClr val="001489"/>
              </a:solidFill>
              <a:latin typeface="Century Gothic" panose="020B050202020202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300"/>
              </a:spcBef>
              <a:spcAft>
                <a:spcPts val="300"/>
              </a:spcAft>
              <a:buClrTx/>
              <a:buSzTx/>
              <a:buFontTx/>
              <a:buNone/>
              <a:tabLst>
                <a:tab pos="-20116800" algn="l"/>
                <a:tab pos="118745" algn="l"/>
                <a:tab pos="182880" algn="l"/>
              </a:tabLst>
              <a:defRPr/>
            </a:pPr>
            <a:endParaRPr kumimoji="0" lang="en-US" sz="1200" b="1" i="0" u="none" strike="noStrike" kern="1400" cap="none" spc="0" normalizeH="0" baseline="0" noProof="0" dirty="0">
              <a:ln>
                <a:noFill/>
              </a:ln>
              <a:solidFill>
                <a:srgbClr val="001489"/>
              </a:solidFill>
              <a:effectLst/>
              <a:uLnTx/>
              <a:uFillTx/>
              <a:latin typeface="Century Gothic" panose="020B0502020202020204" pitchFamily="34" charset="0"/>
              <a:ea typeface="+mn-ea"/>
              <a:cs typeface="Times New Roman" panose="02020603050405020304" pitchFamily="18" charset="0"/>
            </a:endParaRPr>
          </a:p>
          <a:p>
            <a:pPr marL="0" marR="0" lvl="0" indent="0" algn="just" defTabSz="914400" rtl="0" eaLnBrk="1" fontAlgn="auto" latinLnBrk="0" hangingPunct="1">
              <a:lnSpc>
                <a:spcPct val="120000"/>
              </a:lnSpc>
              <a:spcBef>
                <a:spcPts val="300"/>
              </a:spcBef>
              <a:spcAft>
                <a:spcPts val="300"/>
              </a:spcAft>
              <a:buClrTx/>
              <a:buSzTx/>
              <a:buFontTx/>
              <a:buNone/>
              <a:tabLst>
                <a:tab pos="-20116800" algn="l"/>
                <a:tab pos="118745" algn="l"/>
                <a:tab pos="182880" algn="l"/>
              </a:tabLst>
              <a:defRPr/>
            </a:pPr>
            <a:endParaRPr lang="en-US" sz="1200" b="1" kern="1400" dirty="0">
              <a:solidFill>
                <a:srgbClr val="001489"/>
              </a:solidFill>
              <a:latin typeface="Century Gothic" panose="020B050202020202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300"/>
              </a:spcBef>
              <a:spcAft>
                <a:spcPts val="300"/>
              </a:spcAft>
              <a:buClrTx/>
              <a:buSzTx/>
              <a:buFontTx/>
              <a:buNone/>
              <a:tabLst>
                <a:tab pos="-20116800" algn="l"/>
                <a:tab pos="118745" algn="l"/>
                <a:tab pos="182880" algn="l"/>
              </a:tabLst>
              <a:defRPr/>
            </a:pPr>
            <a:endParaRPr kumimoji="0" lang="en-US" sz="1200" b="1" i="0" u="none" strike="noStrike" kern="1400" cap="none" spc="0" normalizeH="0" baseline="0" noProof="0" dirty="0">
              <a:ln>
                <a:noFill/>
              </a:ln>
              <a:solidFill>
                <a:srgbClr val="001489"/>
              </a:solidFill>
              <a:effectLst/>
              <a:uLnTx/>
              <a:uFillTx/>
              <a:latin typeface="Century Gothic" panose="020B0502020202020204" pitchFamily="34" charset="0"/>
              <a:ea typeface="+mn-ea"/>
              <a:cs typeface="Times New Roman" panose="02020603050405020304" pitchFamily="18" charset="0"/>
            </a:endParaRPr>
          </a:p>
          <a:p>
            <a:pPr marL="0" marR="0" lvl="0" indent="0" algn="just" defTabSz="914400" rtl="0" eaLnBrk="1" fontAlgn="auto" latinLnBrk="0" hangingPunct="1">
              <a:lnSpc>
                <a:spcPct val="120000"/>
              </a:lnSpc>
              <a:spcBef>
                <a:spcPts val="300"/>
              </a:spcBef>
              <a:spcAft>
                <a:spcPts val="300"/>
              </a:spcAft>
              <a:buClrTx/>
              <a:buSzTx/>
              <a:buFontTx/>
              <a:buNone/>
              <a:tabLst>
                <a:tab pos="-20116800" algn="l"/>
                <a:tab pos="118745" algn="l"/>
                <a:tab pos="182880" algn="l"/>
              </a:tabLst>
              <a:defRPr/>
            </a:pPr>
            <a:endParaRPr lang="en-US" sz="1200" b="1" kern="1400" dirty="0">
              <a:solidFill>
                <a:srgbClr val="001489"/>
              </a:solidFill>
              <a:latin typeface="Century Gothic" panose="020B050202020202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300"/>
              </a:spcBef>
              <a:spcAft>
                <a:spcPts val="900"/>
              </a:spcAft>
              <a:buClrTx/>
              <a:buSzTx/>
              <a:buFontTx/>
              <a:buNone/>
              <a:tabLst>
                <a:tab pos="-20116800" algn="l"/>
                <a:tab pos="118745" algn="l"/>
                <a:tab pos="182880" algn="l"/>
              </a:tabLst>
              <a:defRPr/>
            </a:pPr>
            <a:r>
              <a:rPr lang="en-US" sz="900" kern="1400" dirty="0" err="1">
                <a:solidFill>
                  <a:srgbClr val="000000"/>
                </a:solidFill>
                <a:latin typeface="Century Gothic" panose="020B0502020202020204" pitchFamily="34" charset="0"/>
                <a:cs typeface="Times New Roman" panose="02020603050405020304" pitchFamily="18" charset="0"/>
              </a:rPr>
              <a:t>Oudshoorn</a:t>
            </a:r>
            <a:r>
              <a:rPr lang="en-US" sz="900" kern="1400" dirty="0">
                <a:solidFill>
                  <a:srgbClr val="000000"/>
                </a:solidFill>
                <a:latin typeface="Century Gothic" panose="020B0502020202020204" pitchFamily="34" charset="0"/>
                <a:cs typeface="Times New Roman" panose="02020603050405020304" pitchFamily="18" charset="0"/>
              </a:rPr>
              <a:t> faces a number of environmental threats, including from deteriorating ecosystem functioning, water security concerns, floods and wildfires. At the same time, modelling of climate systems allows us to anticipate what the climate will look like later in the century, and hence where and how the environmental risks are likely to intensify. </a:t>
            </a:r>
            <a:endParaRPr kumimoji="0" lang="en-US" sz="1200" b="1" i="0" u="none" strike="noStrike" kern="1400" cap="none" spc="0" normalizeH="0" baseline="0" noProof="0" dirty="0">
              <a:ln>
                <a:noFill/>
              </a:ln>
              <a:solidFill>
                <a:srgbClr val="001489"/>
              </a:solidFill>
              <a:effectLst/>
              <a:uLnTx/>
              <a:uFillTx/>
              <a:latin typeface="Century Gothic" panose="020B0502020202020204" pitchFamily="34" charset="0"/>
              <a:ea typeface="+mn-ea"/>
              <a:cs typeface="Times New Roman" panose="02020603050405020304" pitchFamily="18" charset="0"/>
            </a:endParaRPr>
          </a:p>
          <a:p>
            <a:pPr marL="0" marR="0" lvl="0" indent="0" algn="just" defTabSz="914400" rtl="0" eaLnBrk="1" fontAlgn="auto" latinLnBrk="0" hangingPunct="1">
              <a:lnSpc>
                <a:spcPct val="120000"/>
              </a:lnSpc>
              <a:spcBef>
                <a:spcPts val="300"/>
              </a:spcBef>
              <a:spcAft>
                <a:spcPts val="300"/>
              </a:spcAft>
              <a:buClrTx/>
              <a:buSzTx/>
              <a:buFontTx/>
              <a:buNone/>
              <a:tabLst>
                <a:tab pos="-20116800" algn="l"/>
                <a:tab pos="118745" algn="l"/>
                <a:tab pos="182880" algn="l"/>
              </a:tabLst>
              <a:defRPr/>
            </a:pPr>
            <a:r>
              <a:rPr lang="en-US" sz="1200" b="1" kern="1400" dirty="0">
                <a:solidFill>
                  <a:srgbClr val="001489"/>
                </a:solidFill>
                <a:latin typeface="Century Gothic" panose="020B0502020202020204" pitchFamily="34" charset="0"/>
                <a:cs typeface="Times New Roman" panose="02020603050405020304" pitchFamily="18" charset="0"/>
              </a:rPr>
              <a:t>Disaster Risks</a:t>
            </a:r>
            <a:endParaRPr kumimoji="0" lang="en-US" sz="1200" b="1" i="0" u="none" strike="noStrike" kern="1400" cap="none" spc="0" normalizeH="0" baseline="0" noProof="0" dirty="0">
              <a:ln>
                <a:noFill/>
              </a:ln>
              <a:solidFill>
                <a:srgbClr val="001489"/>
              </a:solidFill>
              <a:effectLst/>
              <a:uLnTx/>
              <a:uFillTx/>
              <a:latin typeface="Century Gothic" panose="020B0502020202020204" pitchFamily="34" charset="0"/>
              <a:ea typeface="+mn-ea"/>
              <a:cs typeface="Times New Roman" panose="02020603050405020304" pitchFamily="18" charset="0"/>
            </a:endParaRPr>
          </a:p>
          <a:p>
            <a:pPr marL="0" marR="0" lvl="0" indent="0" algn="just" defTabSz="914400" rtl="0" eaLnBrk="1" fontAlgn="auto" latinLnBrk="0" hangingPunct="1">
              <a:lnSpc>
                <a:spcPct val="120000"/>
              </a:lnSpc>
              <a:spcBef>
                <a:spcPts val="600"/>
              </a:spcBef>
              <a:spcAft>
                <a:spcPts val="600"/>
              </a:spcAft>
              <a:buClrTx/>
              <a:buSzTx/>
              <a:buFontTx/>
              <a:buNone/>
              <a:tabLst>
                <a:tab pos="-20116800" algn="l"/>
                <a:tab pos="118745" algn="l"/>
                <a:tab pos="182880" algn="l"/>
              </a:tabLst>
              <a:defRPr/>
            </a:pPr>
            <a:r>
              <a:rPr lang="en-US" sz="900" kern="1400" dirty="0">
                <a:solidFill>
                  <a:srgbClr val="000000"/>
                </a:solidFill>
                <a:latin typeface="Century Gothic" panose="020B0502020202020204" pitchFamily="34" charset="0"/>
                <a:cs typeface="Times New Roman" panose="02020603050405020304" pitchFamily="18" charset="0"/>
              </a:rPr>
              <a:t>Disaster Risk Management is important not only for everyday safety of people, but also to reduce the costs of disasters when they strike. The table in the infographic lists some ways in which climate change will impact disaster risks identified in the Disaster Management Plan (2024) of the municipality. </a:t>
            </a:r>
          </a:p>
          <a:p>
            <a:pPr marL="0" marR="0" lvl="0" indent="0" algn="just" defTabSz="914400" rtl="0" eaLnBrk="1" fontAlgn="auto" latinLnBrk="0" hangingPunct="1">
              <a:lnSpc>
                <a:spcPct val="120000"/>
              </a:lnSpc>
              <a:spcBef>
                <a:spcPts val="600"/>
              </a:spcBef>
              <a:spcAft>
                <a:spcPts val="600"/>
              </a:spcAft>
              <a:buClrTx/>
              <a:buSzTx/>
              <a:buFontTx/>
              <a:buNone/>
              <a:tabLst>
                <a:tab pos="-20116800" algn="l"/>
                <a:tab pos="118745" algn="l"/>
                <a:tab pos="182880" algn="l"/>
              </a:tabLst>
              <a:defRPr/>
            </a:pPr>
            <a:r>
              <a:rPr lang="en-US" sz="900" kern="1400" dirty="0">
                <a:solidFill>
                  <a:srgbClr val="000000"/>
                </a:solidFill>
                <a:latin typeface="Century Gothic" panose="020B0502020202020204" pitchFamily="34" charset="0"/>
                <a:cs typeface="Times New Roman" panose="02020603050405020304" pitchFamily="18" charset="0"/>
              </a:rPr>
              <a:t>Climate change will result in decreases in rainfall in spring and especially autumn, although the overall annual change will be limited. Projections, however, indicate that by 2050, drought risk in the Garden Route District Municipality will increase from 2 possible drought years per decade to 3 years per decade, mainly driven by increased overall temperatures as higher rates of evaporation will increase the risk of water supplies running low. Insufficient water will interrupt agricultural production as well as agricultural and marine product processing, whilst placing severe constraints on towns and settlements. </a:t>
            </a:r>
          </a:p>
          <a:p>
            <a:pPr marL="0" marR="0" lvl="0" indent="0" algn="just" defTabSz="914400" rtl="0" eaLnBrk="1" fontAlgn="auto" latinLnBrk="0" hangingPunct="1">
              <a:lnSpc>
                <a:spcPct val="120000"/>
              </a:lnSpc>
              <a:spcBef>
                <a:spcPts val="600"/>
              </a:spcBef>
              <a:spcAft>
                <a:spcPts val="600"/>
              </a:spcAft>
              <a:buClrTx/>
              <a:buSzTx/>
              <a:buFontTx/>
              <a:buNone/>
              <a:tabLst>
                <a:tab pos="-20116800" algn="l"/>
                <a:tab pos="118745" algn="l"/>
                <a:tab pos="182880" algn="l"/>
              </a:tabLst>
              <a:defRPr/>
            </a:pPr>
            <a:r>
              <a:rPr lang="en-US" sz="900" kern="1400" dirty="0">
                <a:solidFill>
                  <a:srgbClr val="000000"/>
                </a:solidFill>
                <a:latin typeface="Century Gothic" panose="020B0502020202020204" pitchFamily="34" charset="0"/>
                <a:cs typeface="Times New Roman" panose="02020603050405020304" pitchFamily="18" charset="0"/>
              </a:rPr>
              <a:t>Although drought is a major concern going forward, flooding remains as big a concern for </a:t>
            </a:r>
            <a:r>
              <a:rPr lang="en-US" sz="900" kern="1400" dirty="0" err="1">
                <a:solidFill>
                  <a:srgbClr val="000000"/>
                </a:solidFill>
                <a:latin typeface="Century Gothic" panose="020B0502020202020204" pitchFamily="34" charset="0"/>
                <a:cs typeface="Times New Roman" panose="02020603050405020304" pitchFamily="18" charset="0"/>
              </a:rPr>
              <a:t>Oudshoorn</a:t>
            </a:r>
            <a:r>
              <a:rPr lang="en-US" sz="900" kern="1400" dirty="0">
                <a:solidFill>
                  <a:srgbClr val="000000"/>
                </a:solidFill>
                <a:latin typeface="Century Gothic" panose="020B0502020202020204" pitchFamily="34" charset="0"/>
                <a:cs typeface="Times New Roman" panose="02020603050405020304" pitchFamily="18" charset="0"/>
              </a:rPr>
              <a:t> Municipality as the projections indicate increased storm intensity in winter, leading to more rainfall in shorter periods and therefore a higher likelihood of flooding. This points to high climate variability remaining a defining characteristic of the area.</a:t>
            </a:r>
          </a:p>
          <a:p>
            <a:pPr marL="0" marR="0" lvl="0" indent="0" algn="just" defTabSz="914400" rtl="0" eaLnBrk="1" fontAlgn="auto" latinLnBrk="0" hangingPunct="1">
              <a:lnSpc>
                <a:spcPct val="120000"/>
              </a:lnSpc>
              <a:spcBef>
                <a:spcPts val="600"/>
              </a:spcBef>
              <a:spcAft>
                <a:spcPts val="600"/>
              </a:spcAft>
              <a:buClrTx/>
              <a:buSzTx/>
              <a:buFontTx/>
              <a:buNone/>
              <a:tabLst>
                <a:tab pos="-20116800" algn="l"/>
                <a:tab pos="118745" algn="l"/>
                <a:tab pos="182880" algn="l"/>
              </a:tabLst>
              <a:defRPr/>
            </a:pPr>
            <a:r>
              <a:rPr lang="en-US" sz="900" kern="1400" dirty="0">
                <a:solidFill>
                  <a:srgbClr val="000000"/>
                </a:solidFill>
                <a:latin typeface="Century Gothic" panose="020B0502020202020204" pitchFamily="34" charset="0"/>
                <a:cs typeface="Times New Roman" panose="02020603050405020304" pitchFamily="18" charset="0"/>
              </a:rPr>
              <a:t>Temperatures in </a:t>
            </a:r>
            <a:r>
              <a:rPr lang="en-US" sz="900" kern="1400" dirty="0" err="1">
                <a:solidFill>
                  <a:srgbClr val="000000"/>
                </a:solidFill>
                <a:latin typeface="Century Gothic" panose="020B0502020202020204" pitchFamily="34" charset="0"/>
                <a:cs typeface="Times New Roman" panose="02020603050405020304" pitchFamily="18" charset="0"/>
              </a:rPr>
              <a:t>Oudshoorn</a:t>
            </a:r>
            <a:r>
              <a:rPr lang="en-US" sz="900" kern="1400" dirty="0">
                <a:solidFill>
                  <a:srgbClr val="000000"/>
                </a:solidFill>
                <a:latin typeface="Century Gothic" panose="020B0502020202020204" pitchFamily="34" charset="0"/>
                <a:cs typeface="Times New Roman" panose="02020603050405020304" pitchFamily="18" charset="0"/>
              </a:rPr>
              <a:t> municipal area will continue to rise, resulting in 20 more hot days (temperatures above 30 degrees Celsius) per year by 2050. By 2050, the region will also decrease the number of frost days. On hot days productivity becomes constrained, and the risk of wildfires increase rapidly. In an already dry environment, wildfires can become extremely destructive. </a:t>
            </a:r>
          </a:p>
          <a:p>
            <a:pPr marL="0" marR="0" lvl="0" indent="0" algn="just" defTabSz="914400" rtl="0" eaLnBrk="1" fontAlgn="auto" latinLnBrk="0" hangingPunct="1">
              <a:lnSpc>
                <a:spcPct val="120000"/>
              </a:lnSpc>
              <a:spcBef>
                <a:spcPts val="1200"/>
              </a:spcBef>
              <a:spcAft>
                <a:spcPts val="1200"/>
              </a:spcAft>
              <a:buClrTx/>
              <a:buSzTx/>
              <a:buFontTx/>
              <a:buNone/>
              <a:tabLst>
                <a:tab pos="-20116800" algn="l"/>
                <a:tab pos="118745" algn="l"/>
                <a:tab pos="182880" algn="l"/>
              </a:tabLst>
              <a:defRPr/>
            </a:pPr>
            <a:endParaRPr lang="en-US" sz="900" kern="1400" dirty="0">
              <a:solidFill>
                <a:srgbClr val="000000"/>
              </a:solidFill>
              <a:latin typeface="Century Gothic" panose="020B0502020202020204" pitchFamily="34" charset="0"/>
              <a:cs typeface="Times New Roman" panose="02020603050405020304" pitchFamily="18" charset="0"/>
            </a:endParaRPr>
          </a:p>
        </p:txBody>
      </p:sp>
      <p:sp>
        <p:nvSpPr>
          <p:cNvPr id="3" name="Rectangle: Top Corners Rounded 2">
            <a:extLst>
              <a:ext uri="{FF2B5EF4-FFF2-40B4-BE49-F238E27FC236}">
                <a16:creationId xmlns:a16="http://schemas.microsoft.com/office/drawing/2014/main" id="{D56B9602-9781-470B-BEB5-A3D13A7D00A2}"/>
              </a:ext>
            </a:extLst>
          </p:cNvPr>
          <p:cNvSpPr/>
          <p:nvPr/>
        </p:nvSpPr>
        <p:spPr>
          <a:xfrm rot="16200000">
            <a:off x="3200400" y="-3199332"/>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471F573-481A-7DFA-050F-075705E36625}"/>
              </a:ext>
            </a:extLst>
          </p:cNvPr>
          <p:cNvSpPr txBox="1"/>
          <p:nvPr/>
        </p:nvSpPr>
        <p:spPr>
          <a:xfrm>
            <a:off x="0" y="3924"/>
            <a:ext cx="4747364" cy="457200"/>
          </a:xfrm>
          <a:prstGeom prst="rect">
            <a:avLst/>
          </a:prstGeom>
          <a:noFill/>
          <a:ln>
            <a:noFill/>
          </a:ln>
        </p:spPr>
        <p:txBody>
          <a:bodyPr wrap="square" lIns="81000" tIns="0" rIns="81000" bIns="0" rtlCol="0" anchor="ctr">
            <a:no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ea typeface="+mn-ea"/>
                <a:cs typeface="+mn-cs"/>
              </a:rPr>
              <a:t>RISK AND VULNERABILITY FACTORS</a:t>
            </a:r>
          </a:p>
        </p:txBody>
      </p:sp>
      <p:sp>
        <p:nvSpPr>
          <p:cNvPr id="7" name="Footer Placeholder 6">
            <a:extLst>
              <a:ext uri="{FF2B5EF4-FFF2-40B4-BE49-F238E27FC236}">
                <a16:creationId xmlns:a16="http://schemas.microsoft.com/office/drawing/2014/main" id="{50F5888E-5B89-2B3B-A0AB-5C2A8DBF2114}"/>
              </a:ext>
            </a:extLst>
          </p:cNvPr>
          <p:cNvSpPr>
            <a:spLocks noGrp="1"/>
          </p:cNvSpPr>
          <p:nvPr>
            <p:ph type="ftr" sz="quarter" idx="11"/>
          </p:nvPr>
        </p:nvSpPr>
        <p:spPr>
          <a:xfrm>
            <a:off x="442913" y="9143408"/>
            <a:ext cx="3298507" cy="52740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rPr>
              <a:t>2024 Socio-Economic Profile:  Oudshoorn Municipality</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endParaRPr>
          </a:p>
        </p:txBody>
      </p:sp>
      <p:sp>
        <p:nvSpPr>
          <p:cNvPr id="8" name="Slide Number Placeholder 7">
            <a:extLst>
              <a:ext uri="{FF2B5EF4-FFF2-40B4-BE49-F238E27FC236}">
                <a16:creationId xmlns:a16="http://schemas.microsoft.com/office/drawing/2014/main" id="{17D742AB-2969-53CD-4456-40F60E09B7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93060-607D-4319-A8A6-4AE33465D3FF}" type="slidenum">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endParaRPr>
          </a:p>
        </p:txBody>
      </p:sp>
      <p:sp>
        <p:nvSpPr>
          <p:cNvPr id="6" name="Rectangle 5">
            <a:extLst>
              <a:ext uri="{FF2B5EF4-FFF2-40B4-BE49-F238E27FC236}">
                <a16:creationId xmlns:a16="http://schemas.microsoft.com/office/drawing/2014/main" id="{3F2BDFA4-CF95-6688-A471-3D04B16126C0}"/>
              </a:ext>
            </a:extLst>
          </p:cNvPr>
          <p:cNvSpPr/>
          <p:nvPr/>
        </p:nvSpPr>
        <p:spPr>
          <a:xfrm>
            <a:off x="91440" y="453170"/>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F7878EC6-8C3A-C519-E6E8-971D7067430B}"/>
              </a:ext>
            </a:extLst>
          </p:cNvPr>
          <p:cNvGraphicFramePr>
            <a:graphicFrameLocks noGrp="1"/>
          </p:cNvGraphicFramePr>
          <p:nvPr>
            <p:extLst>
              <p:ext uri="{D42A27DB-BD31-4B8C-83A1-F6EECF244321}">
                <p14:modId xmlns:p14="http://schemas.microsoft.com/office/powerpoint/2010/main" val="3500099402"/>
              </p:ext>
            </p:extLst>
          </p:nvPr>
        </p:nvGraphicFramePr>
        <p:xfrm>
          <a:off x="604684" y="2575714"/>
          <a:ext cx="5648632" cy="1981293"/>
        </p:xfrm>
        <a:graphic>
          <a:graphicData uri="http://schemas.openxmlformats.org/drawingml/2006/table">
            <a:tbl>
              <a:tblPr firstRow="1" firstCol="1" bandRow="1"/>
              <a:tblGrid>
                <a:gridCol w="2824316">
                  <a:extLst>
                    <a:ext uri="{9D8B030D-6E8A-4147-A177-3AD203B41FA5}">
                      <a16:colId xmlns:a16="http://schemas.microsoft.com/office/drawing/2014/main" val="3936374575"/>
                    </a:ext>
                  </a:extLst>
                </a:gridCol>
                <a:gridCol w="2824316">
                  <a:extLst>
                    <a:ext uri="{9D8B030D-6E8A-4147-A177-3AD203B41FA5}">
                      <a16:colId xmlns:a16="http://schemas.microsoft.com/office/drawing/2014/main" val="1408084595"/>
                    </a:ext>
                  </a:extLst>
                </a:gridCol>
              </a:tblGrid>
              <a:tr h="224206">
                <a:tc>
                  <a:txBody>
                    <a:bodyPr/>
                    <a:lstStyle/>
                    <a:p>
                      <a:pPr>
                        <a:lnSpc>
                          <a:spcPct val="115000"/>
                        </a:lnSpc>
                        <a:spcAft>
                          <a:spcPts val="300"/>
                        </a:spcAft>
                      </a:pPr>
                      <a:r>
                        <a:rPr lang="en-GB" sz="900" b="1"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Climate parameter</a:t>
                      </a:r>
                      <a:endParaRPr lang="en-US" sz="1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489"/>
                    </a:solidFill>
                  </a:tcPr>
                </a:tc>
                <a:tc>
                  <a:txBody>
                    <a:bodyPr/>
                    <a:lstStyle/>
                    <a:p>
                      <a:pPr>
                        <a:lnSpc>
                          <a:spcPct val="115000"/>
                        </a:lnSpc>
                        <a:spcAft>
                          <a:spcPts val="300"/>
                        </a:spcAft>
                      </a:pPr>
                      <a:r>
                        <a:rPr lang="en-GB" sz="900" b="1"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Change from present conditions </a:t>
                      </a:r>
                      <a:br>
                        <a:rPr lang="en-GB" sz="900" b="1"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br>
                      <a:r>
                        <a:rPr lang="en-GB" sz="900" b="1"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(projections for 2050)</a:t>
                      </a:r>
                      <a:endParaRPr lang="en-US" sz="1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489"/>
                    </a:solidFill>
                  </a:tcPr>
                </a:tc>
                <a:extLst>
                  <a:ext uri="{0D108BD9-81ED-4DB2-BD59-A6C34878D82A}">
                    <a16:rowId xmlns:a16="http://schemas.microsoft.com/office/drawing/2014/main" val="4177556201"/>
                  </a:ext>
                </a:extLst>
              </a:tr>
              <a:tr h="106881">
                <a:tc>
                  <a:txBody>
                    <a:bodyPr/>
                    <a:lstStyle/>
                    <a:p>
                      <a:pPr>
                        <a:lnSpc>
                          <a:spcPct val="115000"/>
                        </a:lnSpc>
                        <a:spcAft>
                          <a:spcPts val="300"/>
                        </a:spcAft>
                      </a:pPr>
                      <a:r>
                        <a:rPr lang="en-GB"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Decrease in total annual rainfall</a:t>
                      </a:r>
                      <a:endParaRPr lang="en-US"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300"/>
                        </a:spcAft>
                      </a:pPr>
                      <a:r>
                        <a:rPr lang="en-GB" sz="900">
                          <a:effectLst/>
                          <a:latin typeface="Century Gothic" panose="020B0502020202020204" pitchFamily="34" charset="0"/>
                          <a:ea typeface="Calibri" panose="020F0502020204030204" pitchFamily="34" charset="0"/>
                          <a:cs typeface="Arial" panose="020B0604020202020204" pitchFamily="34" charset="0"/>
                        </a:rPr>
                        <a:t>-14 mm</a:t>
                      </a:r>
                      <a:endParaRPr lang="en-US" sz="11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2400627"/>
                  </a:ext>
                </a:extLst>
              </a:tr>
              <a:tr h="224252">
                <a:tc>
                  <a:txBody>
                    <a:bodyPr/>
                    <a:lstStyle/>
                    <a:p>
                      <a:pPr>
                        <a:lnSpc>
                          <a:spcPct val="115000"/>
                        </a:lnSpc>
                        <a:spcAft>
                          <a:spcPts val="300"/>
                        </a:spcAft>
                      </a:pPr>
                      <a:r>
                        <a:rPr lang="en-GB"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Decrease in number of days per year with &gt;10mm of rain</a:t>
                      </a:r>
                      <a:endParaRPr lang="en-US"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300"/>
                        </a:spcAft>
                      </a:pPr>
                      <a:r>
                        <a:rPr lang="en-GB" sz="900" dirty="0">
                          <a:effectLst/>
                          <a:latin typeface="Century Gothic" panose="020B0502020202020204" pitchFamily="34" charset="0"/>
                          <a:ea typeface="Calibri" panose="020F0502020204030204" pitchFamily="34" charset="0"/>
                          <a:cs typeface="Arial" panose="020B0604020202020204" pitchFamily="34" charset="0"/>
                        </a:rPr>
                        <a:t>-0.5 days</a:t>
                      </a:r>
                      <a:endParaRPr lang="en-US"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1436694"/>
                  </a:ext>
                </a:extLst>
              </a:tr>
              <a:tr h="224252">
                <a:tc>
                  <a:txBody>
                    <a:bodyPr/>
                    <a:lstStyle/>
                    <a:p>
                      <a:pPr>
                        <a:lnSpc>
                          <a:spcPct val="115000"/>
                        </a:lnSpc>
                        <a:spcAft>
                          <a:spcPts val="300"/>
                        </a:spcAft>
                      </a:pPr>
                      <a:r>
                        <a:rPr lang="en-GB" sz="9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Decrease in maximum amount of rain in a 5-day period </a:t>
                      </a:r>
                      <a:endParaRPr lang="en-US" sz="11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300"/>
                        </a:spcAft>
                      </a:pPr>
                      <a:r>
                        <a:rPr lang="en-GB" sz="900" dirty="0">
                          <a:effectLst/>
                          <a:latin typeface="Century Gothic" panose="020B0502020202020204" pitchFamily="34" charset="0"/>
                          <a:ea typeface="Calibri" panose="020F0502020204030204" pitchFamily="34" charset="0"/>
                          <a:cs typeface="Arial" panose="020B0604020202020204" pitchFamily="34" charset="0"/>
                        </a:rPr>
                        <a:t>+1.4 mm</a:t>
                      </a:r>
                      <a:endParaRPr lang="en-US"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401802"/>
                  </a:ext>
                </a:extLst>
              </a:tr>
              <a:tr h="106881">
                <a:tc>
                  <a:txBody>
                    <a:bodyPr/>
                    <a:lstStyle/>
                    <a:p>
                      <a:pPr>
                        <a:lnSpc>
                          <a:spcPct val="115000"/>
                        </a:lnSpc>
                        <a:spcAft>
                          <a:spcPts val="300"/>
                        </a:spcAft>
                      </a:pPr>
                      <a:r>
                        <a:rPr lang="en-GB" sz="9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Number of dry years per decade</a:t>
                      </a:r>
                      <a:endParaRPr lang="en-US" sz="11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300"/>
                        </a:spcAft>
                      </a:pPr>
                      <a:r>
                        <a:rPr lang="en-GB" sz="900" dirty="0">
                          <a:effectLst/>
                          <a:latin typeface="Century Gothic" panose="020B0502020202020204" pitchFamily="34" charset="0"/>
                          <a:ea typeface="Calibri" panose="020F0502020204030204" pitchFamily="34" charset="0"/>
                          <a:cs typeface="Arial" panose="020B0604020202020204" pitchFamily="34" charset="0"/>
                        </a:rPr>
                        <a:t>3 years/decade (1 year more than at present) </a:t>
                      </a:r>
                      <a:endParaRPr lang="en-US"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606975"/>
                  </a:ext>
                </a:extLst>
              </a:tr>
              <a:tr h="109716">
                <a:tc>
                  <a:txBody>
                    <a:bodyPr/>
                    <a:lstStyle/>
                    <a:p>
                      <a:pPr>
                        <a:lnSpc>
                          <a:spcPct val="115000"/>
                        </a:lnSpc>
                        <a:spcAft>
                          <a:spcPts val="300"/>
                        </a:spcAft>
                      </a:pPr>
                      <a:r>
                        <a:rPr lang="en-GB"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Increase in average annual temperature</a:t>
                      </a:r>
                      <a:endParaRPr lang="en-US"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300"/>
                        </a:spcAft>
                      </a:pPr>
                      <a:r>
                        <a:rPr lang="en-GB" sz="900" dirty="0">
                          <a:effectLst/>
                          <a:latin typeface="Century Gothic" panose="020B0502020202020204" pitchFamily="34" charset="0"/>
                          <a:ea typeface="Calibri" panose="020F0502020204030204" pitchFamily="34" charset="0"/>
                          <a:cs typeface="Arial" panose="020B0604020202020204" pitchFamily="34" charset="0"/>
                        </a:rPr>
                        <a:t>1.3°C</a:t>
                      </a:r>
                      <a:endParaRPr lang="en-US"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1872671"/>
                  </a:ext>
                </a:extLst>
              </a:tr>
              <a:tr h="224252">
                <a:tc>
                  <a:txBody>
                    <a:bodyPr/>
                    <a:lstStyle/>
                    <a:p>
                      <a:pPr>
                        <a:lnSpc>
                          <a:spcPct val="115000"/>
                        </a:lnSpc>
                        <a:spcAft>
                          <a:spcPts val="300"/>
                        </a:spcAft>
                      </a:pPr>
                      <a:r>
                        <a:rPr lang="en-GB" sz="9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Additional days per year with temperatures above 30°C</a:t>
                      </a:r>
                      <a:endParaRPr lang="en-US" sz="11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300"/>
                        </a:spcAft>
                      </a:pPr>
                      <a:r>
                        <a:rPr lang="en-GB" sz="900" dirty="0">
                          <a:effectLst/>
                          <a:latin typeface="Century Gothic" panose="020B0502020202020204" pitchFamily="34" charset="0"/>
                          <a:ea typeface="Calibri" panose="020F0502020204030204" pitchFamily="34" charset="0"/>
                          <a:cs typeface="Arial" panose="020B0604020202020204" pitchFamily="34" charset="0"/>
                        </a:rPr>
                        <a:t>20 days</a:t>
                      </a:r>
                      <a:endParaRPr lang="en-US"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190063"/>
                  </a:ext>
                </a:extLst>
              </a:tr>
              <a:tr h="341151">
                <a:tc>
                  <a:txBody>
                    <a:bodyPr/>
                    <a:lstStyle/>
                    <a:p>
                      <a:pPr>
                        <a:lnSpc>
                          <a:spcPct val="115000"/>
                        </a:lnSpc>
                        <a:spcAft>
                          <a:spcPts val="300"/>
                        </a:spcAft>
                      </a:pPr>
                      <a:r>
                        <a:rPr lang="en-GB" sz="9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Days per year with temperatures below 0°C</a:t>
                      </a:r>
                      <a:endParaRPr lang="en-US" sz="11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300"/>
                        </a:spcAft>
                      </a:pPr>
                      <a:r>
                        <a:rPr lang="en-GB" sz="900" dirty="0">
                          <a:effectLst/>
                          <a:latin typeface="Century Gothic" panose="020B0502020202020204" pitchFamily="34" charset="0"/>
                          <a:ea typeface="Calibri" panose="020F0502020204030204" pitchFamily="34" charset="0"/>
                          <a:cs typeface="Arial" panose="020B0604020202020204" pitchFamily="34" charset="0"/>
                        </a:rPr>
                        <a:t>-5 days</a:t>
                      </a:r>
                      <a:endParaRPr lang="en-US"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52647"/>
                  </a:ext>
                </a:extLst>
              </a:tr>
            </a:tbl>
          </a:graphicData>
        </a:graphic>
      </p:graphicFrame>
    </p:spTree>
    <p:extLst>
      <p:ext uri="{BB962C8B-B14F-4D97-AF65-F5344CB8AC3E}">
        <p14:creationId xmlns:p14="http://schemas.microsoft.com/office/powerpoint/2010/main" val="3285869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9A2465-1BD9-F2C1-67EC-238BA2A297D3}"/>
              </a:ext>
            </a:extLst>
          </p:cNvPr>
          <p:cNvSpPr/>
          <p:nvPr/>
        </p:nvSpPr>
        <p:spPr>
          <a:xfrm>
            <a:off x="457200" y="685034"/>
            <a:ext cx="5943600" cy="4654544"/>
          </a:xfrm>
          <a:prstGeom prst="rect">
            <a:avLst/>
          </a:prstGeom>
        </p:spPr>
        <p:txBody>
          <a:bodyPr wrap="square">
            <a:spAutoFit/>
          </a:bodyPr>
          <a:lstStyle/>
          <a:p>
            <a:pPr algn="just">
              <a:lnSpc>
                <a:spcPct val="120000"/>
              </a:lnSpc>
              <a:spcBef>
                <a:spcPts val="300"/>
              </a:spcBef>
              <a:spcAft>
                <a:spcPts val="800"/>
              </a:spcAft>
            </a:pPr>
            <a:r>
              <a:rPr lang="en-US" sz="900" kern="0" dirty="0">
                <a:solidFill>
                  <a:srgbClr val="000000"/>
                </a:solidFill>
                <a:effectLst/>
                <a:latin typeface="Century Gothic" panose="020B0502020202020204" pitchFamily="34" charset="0"/>
                <a:ea typeface="+mn-ea"/>
                <a:cs typeface="Times New Roman" panose="02020603050405020304" pitchFamily="18" charset="0"/>
              </a:rPr>
              <a:t>Oudtshoorn, a municipal area situated in the semi-arid plains of the Klein Karoo, serves as a distinctive focal point for both the ostrich Industry and tourism. Despite the challenges posed by the COVID-19 pandemic, the municipal economy has successfully rebounded. While employment recovery initially lagged the economic resurgence, 2022 witnessed a significant net job growth, predominantly driven by an upswing in informal employment opportunities. This positive development has had a favorable impact on unemployment and poverty rates.</a:t>
            </a:r>
          </a:p>
          <a:p>
            <a:pPr algn="just">
              <a:lnSpc>
                <a:spcPct val="120000"/>
              </a:lnSpc>
              <a:spcBef>
                <a:spcPts val="300"/>
              </a:spcBef>
              <a:spcAft>
                <a:spcPts val="800"/>
              </a:spcAft>
            </a:pPr>
            <a:r>
              <a:rPr lang="en-US" sz="900" kern="0" dirty="0">
                <a:solidFill>
                  <a:srgbClr val="000000"/>
                </a:solidFill>
                <a:effectLst/>
                <a:latin typeface="Century Gothic" panose="020B0502020202020204" pitchFamily="34" charset="0"/>
                <a:ea typeface="+mn-ea"/>
                <a:cs typeface="Times New Roman" panose="02020603050405020304" pitchFamily="18" charset="0"/>
              </a:rPr>
              <a:t>However, notwithstanding these improvements, the Municipality remains susceptible to elevated levels of poverty and unemployment compared to the District average. These conditions contribute to heightened rates of child malnutrition and low birth weight, indicative of a deficiency in food security within the municipal area. Additionally, poverty raises concerns regarding safety and security, evidenced by escalating crime rates, particularly in drug-related crime, sexual offenses, common assaults, and malicious damage to property. Ensuring safety and security is of paramount importance for both the municipality and the Western Cape Government.</a:t>
            </a:r>
          </a:p>
          <a:p>
            <a:pPr algn="just">
              <a:lnSpc>
                <a:spcPct val="120000"/>
              </a:lnSpc>
              <a:spcBef>
                <a:spcPts val="300"/>
              </a:spcBef>
              <a:spcAft>
                <a:spcPts val="800"/>
              </a:spcAft>
            </a:pPr>
            <a:r>
              <a:rPr lang="en-US" sz="900" kern="0" dirty="0">
                <a:solidFill>
                  <a:srgbClr val="000000"/>
                </a:solidFill>
                <a:effectLst/>
                <a:latin typeface="Century Gothic" panose="020B0502020202020204" pitchFamily="34" charset="0"/>
                <a:ea typeface="+mn-ea"/>
                <a:cs typeface="Times New Roman" panose="02020603050405020304" pitchFamily="18" charset="0"/>
              </a:rPr>
              <a:t>Progress has been made in the realm of education, signaling optimistic prospects for meeting the increasing demand for skilled individuals in the expanding tertiary sector of the municipal economy. The growth in the proportion of individuals with higher education qualifications can be attributed to the presence of higher education institutions in the municipal area. With the decrease in teenage pregnancies, learner retention rates have also improved. Regrettably, the matric pass rate experienced a decline from 2022 to 2023, primarily attributed to underperformance in mathematics and mathematical literacy, necessitating targeted interventions.</a:t>
            </a:r>
          </a:p>
          <a:p>
            <a:pPr algn="just">
              <a:lnSpc>
                <a:spcPct val="120000"/>
              </a:lnSpc>
              <a:spcBef>
                <a:spcPts val="300"/>
              </a:spcBef>
              <a:spcAft>
                <a:spcPts val="800"/>
              </a:spcAft>
            </a:pPr>
            <a:r>
              <a:rPr lang="en-US" sz="900" kern="0" dirty="0">
                <a:solidFill>
                  <a:srgbClr val="000000"/>
                </a:solidFill>
                <a:effectLst/>
                <a:latin typeface="Century Gothic" panose="020B0502020202020204" pitchFamily="34" charset="0"/>
                <a:ea typeface="+mn-ea"/>
                <a:cs typeface="Times New Roman" panose="02020603050405020304" pitchFamily="18" charset="0"/>
              </a:rPr>
              <a:t>A constrained economy, coupled with a scarcity of higher-income job opportunities and a high dependency ratio, has led to heightened demands for housing, municipal services, and essential government provisions such as education and healthcare. To effectively address the outlined developmental challenges and enhance the well-being of residents in the municipal area, sustained collaboration among the Municipality, other tiers of government, and the private sector is imperative.</a:t>
            </a:r>
            <a:r>
              <a:rPr lang="en-ZA"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 name="Rectangle: Top Corners Rounded 2">
            <a:extLst>
              <a:ext uri="{FF2B5EF4-FFF2-40B4-BE49-F238E27FC236}">
                <a16:creationId xmlns:a16="http://schemas.microsoft.com/office/drawing/2014/main" id="{D56B9602-9781-470B-BEB5-A3D13A7D00A2}"/>
              </a:ext>
            </a:extLst>
          </p:cNvPr>
          <p:cNvSpPr/>
          <p:nvPr/>
        </p:nvSpPr>
        <p:spPr>
          <a:xfrm rot="16200000">
            <a:off x="3200400" y="-3199334"/>
            <a:ext cx="457200" cy="6857999"/>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471F573-481A-7DFA-050F-075705E36625}"/>
              </a:ext>
            </a:extLst>
          </p:cNvPr>
          <p:cNvSpPr txBox="1"/>
          <p:nvPr/>
        </p:nvSpPr>
        <p:spPr>
          <a:xfrm>
            <a:off x="0" y="3924"/>
            <a:ext cx="4158641" cy="457200"/>
          </a:xfrm>
          <a:prstGeom prst="rect">
            <a:avLst/>
          </a:prstGeom>
          <a:noFill/>
          <a:ln>
            <a:noFill/>
          </a:ln>
        </p:spPr>
        <p:txBody>
          <a:bodyPr wrap="square" lIns="81000" tIns="0" rIns="81000" bIns="0" rtlCol="0" anchor="ctr">
            <a:noAutofit/>
          </a:bodyPr>
          <a:lstStyle/>
          <a:p>
            <a:pPr marL="91440" marR="0" lvl="0" indent="0" defTabSz="914400" rtl="0" eaLnBrk="1" fontAlgn="auto" latinLnBrk="0" hangingPunct="1">
              <a:lnSpc>
                <a:spcPct val="100000"/>
              </a:lnSpc>
              <a:spcBef>
                <a:spcPts val="0"/>
              </a:spcBef>
              <a:spcAft>
                <a:spcPts val="0"/>
              </a:spcAft>
              <a:buClrTx/>
              <a:buSzTx/>
              <a:buFontTx/>
              <a:buNone/>
              <a:tabLst/>
              <a:defRPr/>
            </a:pPr>
            <a:r>
              <a:rPr lang="en-US" sz="2000" b="1" noProof="1">
                <a:solidFill>
                  <a:prstClr val="white"/>
                </a:solidFill>
                <a:latin typeface="Century Gothic" panose="020B0502020202020204" pitchFamily="34" charset="0"/>
              </a:rPr>
              <a:t>CONCLUSION</a:t>
            </a:r>
          </a:p>
        </p:txBody>
      </p:sp>
      <p:sp>
        <p:nvSpPr>
          <p:cNvPr id="7" name="Footer Placeholder 6">
            <a:extLst>
              <a:ext uri="{FF2B5EF4-FFF2-40B4-BE49-F238E27FC236}">
                <a16:creationId xmlns:a16="http://schemas.microsoft.com/office/drawing/2014/main" id="{C913F1E9-8AF0-017D-35E2-AD6A148DF3D3}"/>
              </a:ext>
            </a:extLst>
          </p:cNvPr>
          <p:cNvSpPr>
            <a:spLocks noGrp="1"/>
          </p:cNvSpPr>
          <p:nvPr>
            <p:ph type="ftr" sz="quarter" idx="11"/>
          </p:nvPr>
        </p:nvSpPr>
        <p:spPr>
          <a:xfrm>
            <a:off x="340765" y="9138899"/>
            <a:ext cx="3189835" cy="527403"/>
          </a:xfrm>
        </p:spPr>
        <p:txBody>
          <a:bodyPr/>
          <a:lstStyle/>
          <a:p>
            <a:pPr algn="l"/>
            <a:r>
              <a:rPr lang="it-IT" dirty="0">
                <a:latin typeface="Century Gothic" panose="020B0502020202020204" pitchFamily="34" charset="0"/>
              </a:rPr>
              <a:t>2024 Socio-Economic Profile:  Oudtshoorn Municipality</a:t>
            </a:r>
            <a:endParaRPr lang="en-US" dirty="0">
              <a:latin typeface="Century Gothic" panose="020B0502020202020204" pitchFamily="34" charset="0"/>
            </a:endParaRPr>
          </a:p>
        </p:txBody>
      </p:sp>
      <p:sp>
        <p:nvSpPr>
          <p:cNvPr id="8" name="Slide Number Placeholder 7">
            <a:extLst>
              <a:ext uri="{FF2B5EF4-FFF2-40B4-BE49-F238E27FC236}">
                <a16:creationId xmlns:a16="http://schemas.microsoft.com/office/drawing/2014/main" id="{06D298BE-1FC8-2CCC-C0D5-A8D266FB46E9}"/>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23</a:t>
            </a:fld>
            <a:endParaRPr lang="en-US" dirty="0">
              <a:latin typeface="Century Gothic" panose="020B0502020202020204" pitchFamily="34" charset="0"/>
            </a:endParaRPr>
          </a:p>
        </p:txBody>
      </p:sp>
      <p:sp>
        <p:nvSpPr>
          <p:cNvPr id="6" name="Rectangle 5">
            <a:extLst>
              <a:ext uri="{FF2B5EF4-FFF2-40B4-BE49-F238E27FC236}">
                <a16:creationId xmlns:a16="http://schemas.microsoft.com/office/drawing/2014/main" id="{DE710DCC-6A68-EBAC-EFDB-3C35A41EF2BC}"/>
              </a:ext>
            </a:extLst>
          </p:cNvPr>
          <p:cNvSpPr/>
          <p:nvPr/>
        </p:nvSpPr>
        <p:spPr>
          <a:xfrm>
            <a:off x="91440" y="453170"/>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65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30DBD3-412A-4300-9B35-DEC177CC0AF0}"/>
              </a:ext>
            </a:extLst>
          </p:cNvPr>
          <p:cNvSpPr/>
          <p:nvPr/>
        </p:nvSpPr>
        <p:spPr>
          <a:xfrm>
            <a:off x="442913" y="800452"/>
            <a:ext cx="5943600" cy="7331046"/>
          </a:xfrm>
          <a:prstGeom prst="rect">
            <a:avLst/>
          </a:prstGeom>
        </p:spPr>
        <p:txBody>
          <a:bodyPr wrap="square">
            <a:spAutoFit/>
          </a:bodyPr>
          <a:lstStyle/>
          <a:p>
            <a:pPr marL="0" marR="0" lvl="0" indent="0" algn="just" defTabSz="914400" rtl="0" eaLnBrk="1" fontAlgn="auto" latinLnBrk="0" hangingPunct="1">
              <a:lnSpc>
                <a:spcPct val="110000"/>
              </a:lnSpc>
              <a:spcBef>
                <a:spcPts val="300"/>
              </a:spcBef>
              <a:spcAft>
                <a:spcPts val="600"/>
              </a:spcAft>
              <a:buClrTx/>
              <a:buSzTx/>
              <a:buFontTx/>
              <a:buNone/>
              <a:tabLst>
                <a:tab pos="-20116800" algn="l"/>
                <a:tab pos="338138" algn="l"/>
              </a:tabLst>
              <a:defRPr/>
            </a:pPr>
            <a:r>
              <a:rPr kumimoji="0" lang="en-ZA" sz="900" b="1"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1. 	Demographics</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Population: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Department of Social Development, 2024; 2024 MYPE</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Sex ratio: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Department of Social Development,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Age cohorts: </a:t>
            </a:r>
            <a:r>
              <a:rPr kumimoji="0" lang="en-US" sz="900" b="0" i="1" u="none" strike="noStrike" kern="1200" cap="none" spc="0" normalizeH="0" baseline="0" noProof="0" dirty="0">
                <a:ln>
                  <a:noFill/>
                </a:ln>
                <a:effectLst/>
                <a:uLnTx/>
                <a:uFillTx/>
                <a:latin typeface="Century Gothic" panose="020B0502020202020204" pitchFamily="34" charset="0"/>
                <a:ea typeface="+mn-ea"/>
                <a:cs typeface="+mn-cs"/>
              </a:rPr>
              <a:t>Department of Social Development, 2024; </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Number of households: </a:t>
            </a:r>
            <a:r>
              <a:rPr kumimoji="0" lang="en-US" sz="900" b="0" i="1" u="none" strike="noStrike" kern="1200" cap="none" spc="0" normalizeH="0" baseline="0" noProof="0" dirty="0">
                <a:ln>
                  <a:noFill/>
                </a:ln>
                <a:effectLst/>
                <a:uLnTx/>
                <a:uFillTx/>
                <a:latin typeface="Century Gothic" panose="020B0502020202020204" pitchFamily="34" charset="0"/>
                <a:ea typeface="+mn-ea"/>
                <a:cs typeface="+mn-cs"/>
              </a:rPr>
              <a:t>Department of Social Development, 2024; </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Household size: </a:t>
            </a:r>
            <a:r>
              <a:rPr kumimoji="0" lang="en-US" sz="900" b="0" i="1" u="none" strike="noStrike" kern="1200" cap="none" spc="0" normalizeH="0" baseline="0" noProof="0" dirty="0">
                <a:ln>
                  <a:noFill/>
                </a:ln>
                <a:effectLst/>
                <a:uLnTx/>
                <a:uFillTx/>
                <a:latin typeface="Century Gothic" panose="020B0502020202020204" pitchFamily="34" charset="0"/>
                <a:ea typeface="+mn-ea"/>
                <a:cs typeface="+mn-cs"/>
              </a:rPr>
              <a:t>Department of Social Development, 2024; </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lang="en-ZA" sz="900" i="1" dirty="0">
                <a:latin typeface="Century Gothic" panose="020B0502020202020204" pitchFamily="34" charset="0"/>
              </a:rPr>
              <a:t>  Racial Split: Department of Social Development, 2024 </a:t>
            </a:r>
            <a:endParaRPr kumimoji="0" lang="en-ZA" sz="900" b="0" i="1" u="none" strike="noStrike" kern="1200" cap="none" spc="0" normalizeH="0" baseline="0" noProof="0" dirty="0">
              <a:ln>
                <a:noFill/>
              </a:ln>
              <a:effectLst/>
              <a:uLnTx/>
              <a:uFillTx/>
              <a:latin typeface="Century Gothic" panose="020B0502020202020204" pitchFamily="34" charset="0"/>
              <a:ea typeface="+mn-ea"/>
              <a:cs typeface="+mn-cs"/>
            </a:endParaRP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Population density: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Department of Social Development, 2024</a:t>
            </a:r>
            <a:endParaRPr kumimoji="0" lang="en-ZA" sz="900" b="0" i="0" u="none" strike="noStrike" kern="1200" cap="none" spc="0" normalizeH="0" baseline="0" noProof="0" dirty="0">
              <a:ln>
                <a:noFill/>
              </a:ln>
              <a:effectLst/>
              <a:uLnTx/>
              <a:uFillTx/>
              <a:latin typeface="Century Gothic" panose="020B0502020202020204" pitchFamily="34" charset="0"/>
              <a:ea typeface="+mn-ea"/>
              <a:cs typeface="+mn-cs"/>
            </a:endParaRPr>
          </a:p>
          <a:p>
            <a:pPr marL="171450" marR="0" lvl="1" indent="-17145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118745" algn="l"/>
                <a:tab pos="182880" algn="l"/>
              </a:tabLst>
              <a:defRPr/>
            </a:pPr>
            <a:endParaRPr kumimoji="0" lang="en-ZA" sz="900" b="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300"/>
              </a:spcBef>
              <a:spcAft>
                <a:spcPts val="600"/>
              </a:spcAft>
              <a:buClrTx/>
              <a:buSzTx/>
              <a:buFontTx/>
              <a:buNone/>
              <a:tabLst>
                <a:tab pos="-20116800" algn="l"/>
                <a:tab pos="342900" algn="l"/>
              </a:tabLst>
              <a:defRPr/>
            </a:pPr>
            <a:r>
              <a:rPr kumimoji="0" lang="en-ZA" sz="900" b="1"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2. 	Education</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Learner enrolment: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Western Cape Education Department, 2024; Annual Survey of Public and 	Independent Schools (ASS),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Learner-teacher ratio: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Western Cape Education Department, 2024; Annual Survey of Public and 	Independent Schools (ASS),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Learner retention: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Western Cape Education Department, 2024; Annual Survey of Public and 	Independent Schools (ASS),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Educational facilities: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Western Cape Education Department, 2024; Annual Survey of Public and 	Independent Schools (ASS),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No-fee schools: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Western Cape Education Department, 2024; Annual Survey of Public and 	Independent Schools (ASS),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Schools with libraries: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Western Cape Education Department, 2024; Annual Survey of Public and 	Independent Schools (ASS),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Educational outcomes: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Western Cape Education Department, 2024; Annual Survey of Public 	and Independent Schools (ASS), 2024</a:t>
            </a:r>
            <a:endParaRPr kumimoji="0" lang="en-ZA" sz="900" b="0" i="0" u="none" strike="noStrike" kern="1200" cap="none" spc="0" normalizeH="0" baseline="0" noProof="0" dirty="0">
              <a:ln>
                <a:noFill/>
              </a:ln>
              <a:effectLst/>
              <a:uLnTx/>
              <a:uFillTx/>
              <a:latin typeface="Century Gothic" panose="020B0502020202020204" pitchFamily="34" charset="0"/>
              <a:ea typeface="+mn-ea"/>
              <a:cs typeface="+mn-cs"/>
            </a:endParaRPr>
          </a:p>
          <a:p>
            <a:pPr marL="171450" marR="0" lvl="1" indent="-17145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118745" algn="l"/>
                <a:tab pos="182880" algn="l"/>
              </a:tabLst>
              <a:defRPr/>
            </a:pPr>
            <a:endParaRPr kumimoji="0" lang="en-ZA" sz="900" b="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300"/>
              </a:spcBef>
              <a:spcAft>
                <a:spcPts val="600"/>
              </a:spcAft>
              <a:buClrTx/>
              <a:buSzTx/>
              <a:buFontTx/>
              <a:buNone/>
              <a:tabLst>
                <a:tab pos="-20116800" algn="l"/>
                <a:tab pos="342900" algn="l"/>
              </a:tabLst>
              <a:defRPr/>
            </a:pPr>
            <a:r>
              <a:rPr kumimoji="0" lang="en-ZA" sz="900" b="1"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3. 	Health</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Healthcare facilities: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Department of Health and Wellness,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Emergency medical services: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Department of Health and Wellness,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HIV/AIDS: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Department of Health and Wellness,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lang="en-ZA" sz="900" i="1" dirty="0">
                <a:latin typeface="Century Gothic" panose="020B0502020202020204" pitchFamily="34" charset="0"/>
              </a:rPr>
              <a:t> 	</a:t>
            </a: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Tuberculosis: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Department of Health and Wellness,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Child health: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Department of Health and Wellness,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effectLst/>
                <a:uLnTx/>
                <a:uFillTx/>
                <a:latin typeface="Century Gothic" panose="020B0502020202020204" pitchFamily="34" charset="0"/>
                <a:ea typeface="+mn-ea"/>
                <a:cs typeface="+mn-cs"/>
              </a:rPr>
              <a:t>	Maternal health: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Department of Health and Wellness, 2024</a:t>
            </a:r>
            <a:endParaRPr kumimoji="0" lang="en-ZA" sz="900" b="0" i="0" u="none" strike="noStrike" kern="1200" cap="none" spc="0" normalizeH="0" baseline="0" noProof="0" dirty="0">
              <a:ln>
                <a:noFill/>
              </a:ln>
              <a:effectLst/>
              <a:uLnTx/>
              <a:uFillTx/>
              <a:latin typeface="Century Gothic" panose="020B0502020202020204" pitchFamily="34" charset="0"/>
              <a:ea typeface="+mn-ea"/>
              <a:cs typeface="+mn-cs"/>
            </a:endParaRPr>
          </a:p>
          <a:p>
            <a:pPr marL="171450" marR="0" lvl="1" indent="-17145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118745" algn="l"/>
                <a:tab pos="182880" algn="l"/>
              </a:tabLst>
              <a:defRPr/>
            </a:pPr>
            <a:endParaRPr kumimoji="0" lang="en-ZA" sz="900" b="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300"/>
              </a:spcBef>
              <a:spcAft>
                <a:spcPts val="600"/>
              </a:spcAft>
              <a:buClrTx/>
              <a:buSzTx/>
              <a:buFontTx/>
              <a:buNone/>
              <a:tabLst>
                <a:tab pos="-20116800" algn="l"/>
                <a:tab pos="342900" algn="l"/>
              </a:tabLst>
              <a:defRPr/>
            </a:pPr>
            <a:r>
              <a:rPr kumimoji="0" lang="en-ZA" sz="900" b="1"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4. 	Poverty</a:t>
            </a:r>
          </a:p>
          <a:p>
            <a:pPr marL="342900" marR="0" lvl="1" indent="0" algn="l"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US" sz="900" b="0" i="0" u="none" strike="noStrike" kern="1400" cap="none" spc="0" normalizeH="0" baseline="0" noProof="0" dirty="0">
                <a:ln>
                  <a:noFill/>
                </a:ln>
                <a:effectLst/>
                <a:uLnTx/>
                <a:uFillTx/>
                <a:latin typeface="Century Gothic" panose="020B0502020202020204" pitchFamily="34" charset="0"/>
                <a:ea typeface="+mn-ea"/>
                <a:cs typeface="Times New Roman" panose="02020603050405020304" pitchFamily="18" charset="0"/>
              </a:rPr>
              <a:t>	GDPR per capita: Own calculations from </a:t>
            </a:r>
            <a:r>
              <a:rPr lang="en-US" sz="900" kern="1400" dirty="0">
                <a:latin typeface="Century Gothic" panose="020B0502020202020204" pitchFamily="34" charset="0"/>
                <a:cs typeface="Times New Roman" panose="02020603050405020304" pitchFamily="18" charset="0"/>
              </a:rPr>
              <a:t>Quantec</a:t>
            </a:r>
            <a:r>
              <a:rPr kumimoji="0" lang="en-US" sz="900" b="0" i="0" u="none" strike="noStrike" kern="1400" cap="none" spc="0" normalizeH="0" baseline="0" noProof="0" dirty="0">
                <a:ln>
                  <a:noFill/>
                </a:ln>
                <a:effectLst/>
                <a:uLnTx/>
                <a:uFillTx/>
                <a:latin typeface="Century Gothic" panose="020B0502020202020204" pitchFamily="34" charset="0"/>
                <a:ea typeface="+mn-ea"/>
                <a:cs typeface="Times New Roman" panose="02020603050405020304" pitchFamily="18" charset="0"/>
              </a:rPr>
              <a:t>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2024 and MYPE 2024</a:t>
            </a:r>
            <a:endParaRPr kumimoji="0" lang="en-US" sz="900" b="0" i="0" u="none" strike="noStrike" kern="1400" cap="none" spc="0" normalizeH="0" baseline="0" noProof="0" dirty="0">
              <a:ln>
                <a:noFill/>
              </a:ln>
              <a:effectLst/>
              <a:uLnTx/>
              <a:uFillTx/>
              <a:latin typeface="Century Gothic" panose="020B0502020202020204" pitchFamily="34" charset="0"/>
              <a:ea typeface="+mn-ea"/>
              <a:cs typeface="Times New Roman" panose="02020603050405020304" pitchFamily="18" charset="0"/>
            </a:endParaRP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US" sz="900" b="0" i="0" u="none" strike="noStrike" kern="1400" cap="none" spc="0" normalizeH="0" baseline="0" noProof="0" dirty="0">
                <a:ln>
                  <a:noFill/>
                </a:ln>
                <a:effectLst/>
                <a:uLnTx/>
                <a:uFillTx/>
                <a:latin typeface="Century Gothic" panose="020B0502020202020204" pitchFamily="34" charset="0"/>
                <a:ea typeface="+mn-ea"/>
                <a:cs typeface="Times New Roman" panose="02020603050405020304" pitchFamily="18" charset="0"/>
              </a:rPr>
              <a:t>	Income Inequality (Gini-coefficient): </a:t>
            </a:r>
            <a:r>
              <a:rPr lang="en-US" sz="900" kern="1400" dirty="0">
                <a:latin typeface="Century Gothic" panose="020B0502020202020204" pitchFamily="34" charset="0"/>
                <a:cs typeface="Times New Roman" panose="02020603050405020304" pitchFamily="18" charset="0"/>
              </a:rPr>
              <a:t>S&amp;P Global Regional Explorer</a:t>
            </a:r>
            <a:r>
              <a:rPr kumimoji="0" lang="en-US" sz="900" b="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2024</a:t>
            </a:r>
            <a:endParaRPr kumimoji="0" lang="en-US" sz="900" b="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US" sz="900" b="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	Human Development (Human Development Index): </a:t>
            </a:r>
            <a:r>
              <a:rPr kumimoji="0" lang="pt-BR" sz="900" b="0" i="0" u="none" strike="noStrike" kern="1400" cap="none" spc="0" normalizeH="0" baseline="0" noProof="0" dirty="0">
                <a:ln>
                  <a:noFill/>
                </a:ln>
                <a:effectLst/>
                <a:uLnTx/>
                <a:uFillTx/>
                <a:latin typeface="Century Gothic" panose="020B0502020202020204" pitchFamily="34" charset="0"/>
                <a:ea typeface="Times New Roman" panose="02020603050405020304" pitchFamily="18" charset="0"/>
                <a:cs typeface="Times New Roman" panose="02020603050405020304" pitchFamily="18" charset="0"/>
              </a:rPr>
              <a:t>S&amp;P Global Regional Explorer, 2024</a:t>
            </a:r>
          </a:p>
          <a:p>
            <a:pPr marL="342900" marR="0" lvl="1" indent="0" algn="just" defTabSz="914400" rtl="0" eaLnBrk="1" fontAlgn="auto" latinLnBrk="0" hangingPunct="1">
              <a:lnSpc>
                <a:spcPct val="110000"/>
              </a:lnSpc>
              <a:spcBef>
                <a:spcPts val="300"/>
              </a:spcBef>
              <a:spcAft>
                <a:spcPts val="0"/>
              </a:spcAft>
              <a:buClrTx/>
              <a:buSzTx/>
              <a:tabLst>
                <a:tab pos="-20116800" algn="l"/>
                <a:tab pos="457200" algn="l"/>
              </a:tabLst>
              <a:defRPr/>
            </a:pPr>
            <a:endParaRPr kumimoji="0" lang="en-ZA" sz="900" b="0" i="1"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5" name="Slide Number Placeholder 4">
            <a:extLst>
              <a:ext uri="{FF2B5EF4-FFF2-40B4-BE49-F238E27FC236}">
                <a16:creationId xmlns:a16="http://schemas.microsoft.com/office/drawing/2014/main" id="{839227BF-40E5-B764-7B4A-8F9DD6891676}"/>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24</a:t>
            </a:fld>
            <a:endParaRPr lang="en-US" dirty="0">
              <a:latin typeface="Century Gothic" panose="020B0502020202020204" pitchFamily="34" charset="0"/>
            </a:endParaRPr>
          </a:p>
        </p:txBody>
      </p:sp>
      <p:sp>
        <p:nvSpPr>
          <p:cNvPr id="4" name="Footer Placeholder 2">
            <a:extLst>
              <a:ext uri="{FF2B5EF4-FFF2-40B4-BE49-F238E27FC236}">
                <a16:creationId xmlns:a16="http://schemas.microsoft.com/office/drawing/2014/main" id="{F0311414-6506-AE88-E9D9-01525A602F9E}"/>
              </a:ext>
            </a:extLst>
          </p:cNvPr>
          <p:cNvSpPr txBox="1">
            <a:spLocks/>
          </p:cNvSpPr>
          <p:nvPr/>
        </p:nvSpPr>
        <p:spPr>
          <a:xfrm>
            <a:off x="519513" y="9206044"/>
            <a:ext cx="3402013" cy="527403"/>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dirty="0">
                <a:latin typeface="Century Gothic" panose="020B0502020202020204" pitchFamily="34" charset="0"/>
              </a:rPr>
              <a:t>2023 Socio-Economic Profile:  Oudtshoorn Municipality</a:t>
            </a:r>
            <a:endParaRPr lang="en-US" dirty="0">
              <a:latin typeface="Century Gothic" panose="020B0502020202020204" pitchFamily="34" charset="0"/>
            </a:endParaRPr>
          </a:p>
        </p:txBody>
      </p:sp>
      <p:sp>
        <p:nvSpPr>
          <p:cNvPr id="8" name="Slide Number Placeholder 4">
            <a:extLst>
              <a:ext uri="{FF2B5EF4-FFF2-40B4-BE49-F238E27FC236}">
                <a16:creationId xmlns:a16="http://schemas.microsoft.com/office/drawing/2014/main" id="{28BB76D8-D88C-6A15-37D6-32BEEA679BC2}"/>
              </a:ext>
            </a:extLst>
          </p:cNvPr>
          <p:cNvSpPr txBox="1">
            <a:spLocks/>
          </p:cNvSpPr>
          <p:nvPr/>
        </p:nvSpPr>
        <p:spPr>
          <a:xfrm>
            <a:off x="4843463" y="9181397"/>
            <a:ext cx="1543050" cy="527403"/>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93060-607D-4319-A8A6-4AE33465D3FF}" type="slidenum">
              <a:rPr lang="en-US" smtClean="0">
                <a:latin typeface="Century Gothic" panose="020B0502020202020204" pitchFamily="34" charset="0"/>
              </a:rPr>
              <a:pPr/>
              <a:t>24</a:t>
            </a:fld>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FC69520D-E119-97FC-4A3A-70ADD2A9FA8B}"/>
              </a:ext>
            </a:extLst>
          </p:cNvPr>
          <p:cNvSpPr/>
          <p:nvPr/>
        </p:nvSpPr>
        <p:spPr>
          <a:xfrm>
            <a:off x="91440" y="436254"/>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Top Corners Rounded 9">
            <a:extLst>
              <a:ext uri="{FF2B5EF4-FFF2-40B4-BE49-F238E27FC236}">
                <a16:creationId xmlns:a16="http://schemas.microsoft.com/office/drawing/2014/main" id="{23E78521-D31A-F75A-65EA-A363737D7BA0}"/>
              </a:ext>
            </a:extLst>
          </p:cNvPr>
          <p:cNvSpPr/>
          <p:nvPr/>
        </p:nvSpPr>
        <p:spPr>
          <a:xfrm rot="16200000">
            <a:off x="3200400" y="-3218418"/>
            <a:ext cx="457200" cy="6858000"/>
          </a:xfrm>
          <a:prstGeom prst="round2SameRect">
            <a:avLst>
              <a:gd name="adj1" fmla="val 7001"/>
              <a:gd name="adj2" fmla="val 0"/>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E03EC5F-6458-AF4C-03D0-6873663EDC78}"/>
              </a:ext>
            </a:extLst>
          </p:cNvPr>
          <p:cNvSpPr txBox="1"/>
          <p:nvPr/>
        </p:nvSpPr>
        <p:spPr>
          <a:xfrm>
            <a:off x="0" y="-23687"/>
            <a:ext cx="6858000" cy="457200"/>
          </a:xfrm>
          <a:prstGeom prst="rect">
            <a:avLst/>
          </a:prstGeom>
          <a:noFill/>
          <a:ln>
            <a:noFill/>
          </a:ln>
        </p:spPr>
        <p:txBody>
          <a:bodyPr wrap="square" lIns="81000" tIns="0" rIns="8100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rPr>
              <a:t>SOURCES</a:t>
            </a:r>
          </a:p>
        </p:txBody>
      </p:sp>
    </p:spTree>
    <p:extLst>
      <p:ext uri="{BB962C8B-B14F-4D97-AF65-F5344CB8AC3E}">
        <p14:creationId xmlns:p14="http://schemas.microsoft.com/office/powerpoint/2010/main" val="213041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0528F5-7507-4DB8-B73F-78AFE4601F7E}"/>
              </a:ext>
            </a:extLst>
          </p:cNvPr>
          <p:cNvSpPr/>
          <p:nvPr/>
        </p:nvSpPr>
        <p:spPr>
          <a:xfrm>
            <a:off x="442913" y="858818"/>
            <a:ext cx="5943600" cy="6186117"/>
          </a:xfrm>
          <a:prstGeom prst="rect">
            <a:avLst/>
          </a:prstGeom>
        </p:spPr>
        <p:txBody>
          <a:bodyPr wrap="square">
            <a:spAutoFit/>
          </a:bodyPr>
          <a:lstStyle/>
          <a:p>
            <a:pPr marL="0" marR="0" lvl="0" indent="0" algn="just" defTabSz="914400" rtl="0" eaLnBrk="1" fontAlgn="auto" latinLnBrk="0" hangingPunct="1">
              <a:lnSpc>
                <a:spcPct val="110000"/>
              </a:lnSpc>
              <a:spcBef>
                <a:spcPts val="300"/>
              </a:spcBef>
              <a:spcAft>
                <a:spcPts val="600"/>
              </a:spcAft>
              <a:buClrTx/>
              <a:buSzTx/>
              <a:buFontTx/>
              <a:buNone/>
              <a:tabLst>
                <a:tab pos="-20116800" algn="l"/>
                <a:tab pos="342900" algn="l"/>
              </a:tabLst>
              <a:defRPr/>
            </a:pPr>
            <a:r>
              <a:rPr kumimoji="0" lang="en-ZA" sz="900" b="1"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5. 	Basic services</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Households: Department of Social Development, 2024; </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MYPE 2021</a:t>
            </a:r>
            <a:endPar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Access to housing: Quantec Re</a:t>
            </a:r>
            <a:r>
              <a:rPr lang="en-US" sz="9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search, 2024</a:t>
            </a:r>
            <a:endPar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Access to water: Quantec Research,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Access to electricity: Quantec Research,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Access to sanitation: Quantec Research,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Access to refuse removal: Quantec Research,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Free Basic Services:</a:t>
            </a:r>
            <a:r>
              <a:rPr lang="en-ZA" sz="900" dirty="0">
                <a:solidFill>
                  <a:prstClr val="black"/>
                </a:solidFill>
                <a:latin typeface="Century Gothic" panose="020B0502020202020204" pitchFamily="34" charset="0"/>
              </a:rPr>
              <a:t> Department of Local Government, 2024</a:t>
            </a:r>
            <a:endPar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1" indent="-17145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118745" algn="l"/>
                <a:tab pos="182880" algn="l"/>
              </a:tabLst>
              <a:defRPr/>
            </a:pPr>
            <a:endParaRPr kumimoji="0" lang="en-ZA"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300"/>
              </a:spcBef>
              <a:spcAft>
                <a:spcPts val="600"/>
              </a:spcAft>
              <a:buClrTx/>
              <a:buSzTx/>
              <a:buFontTx/>
              <a:buNone/>
              <a:tabLst>
                <a:tab pos="-20116800" algn="l"/>
                <a:tab pos="342900" algn="l"/>
              </a:tabLst>
              <a:defRPr/>
            </a:pPr>
            <a:r>
              <a:rPr kumimoji="0" lang="en-ZA" sz="900" b="1"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6. 	</a:t>
            </a:r>
            <a:r>
              <a:rPr kumimoji="0" lang="en-ZA" sz="900" b="1"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Safety and security</a:t>
            </a:r>
          </a:p>
          <a:p>
            <a:pPr marL="342900" marR="0" lvl="1" indent="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Murder: </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South African Police Service (SAPS),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2024</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own calculations</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Sexual offences: </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South African Police Service (SAPS),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2024</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own calculations</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Drug-related crimes: </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South African Police Service (SAPS),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2024</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own calculations</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Driving under the influence: </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South African Police Service (SAPS),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2024</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own calculations</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Residential burglaries: </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South African Police Service (SAPS), </a:t>
            </a:r>
            <a:r>
              <a:rPr kumimoji="0" lang="en-ZA" sz="900" b="0" i="1" u="none" strike="noStrike" kern="1200" cap="none" spc="0" normalizeH="0" baseline="0" noProof="0" dirty="0">
                <a:ln>
                  <a:noFill/>
                </a:ln>
                <a:effectLst/>
                <a:uLnTx/>
                <a:uFillTx/>
                <a:latin typeface="Century Gothic" panose="020B0502020202020204" pitchFamily="34" charset="0"/>
                <a:ea typeface="+mn-ea"/>
                <a:cs typeface="+mn-cs"/>
              </a:rPr>
              <a:t>2024 own</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calculations</a:t>
            </a:r>
          </a:p>
          <a:p>
            <a:pPr marL="342900" marR="0" lvl="1" indent="0" algn="just" defTabSz="914400" rtl="0" eaLnBrk="1" fontAlgn="auto" latinLnBrk="0" hangingPunct="1">
              <a:lnSpc>
                <a:spcPct val="110000"/>
              </a:lnSpc>
              <a:spcBef>
                <a:spcPts val="300"/>
              </a:spcBef>
              <a:spcAft>
                <a:spcPts val="0"/>
              </a:spcAft>
              <a:buClrTx/>
              <a:buSzTx/>
              <a:tabLst>
                <a:tab pos="-20116800" algn="l"/>
                <a:tab pos="457200" algn="l"/>
              </a:tabLst>
              <a:defRPr/>
            </a:pPr>
            <a:endParaRPr kumimoji="0" lang="en-ZA" sz="900" b="0"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300"/>
              </a:spcBef>
              <a:spcAft>
                <a:spcPts val="600"/>
              </a:spcAft>
              <a:buClrTx/>
              <a:buSzTx/>
              <a:buFontTx/>
              <a:buNone/>
              <a:tabLst>
                <a:tab pos="-20116800" algn="l"/>
                <a:tab pos="342900" algn="l"/>
              </a:tabLst>
              <a:defRPr/>
            </a:pPr>
            <a:r>
              <a:rPr kumimoji="0" lang="en-ZA" sz="900" b="1"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7. 	GDPR Performance</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GDPR Sector Performance: </a:t>
            </a:r>
            <a:r>
              <a:rPr kumimoji="0" lang="en-ZA" sz="900" b="0" i="1" u="none" strike="noStrike" kern="1200" cap="none" spc="0" normalizeH="0" baseline="0" dirty="0" err="1">
                <a:ln>
                  <a:noFill/>
                </a:ln>
                <a:solidFill>
                  <a:prstClr val="black"/>
                </a:solidFill>
                <a:effectLst/>
                <a:uLnTx/>
                <a:uFillTx/>
                <a:latin typeface="Century Gothic" panose="020B0502020202020204" pitchFamily="34" charset="0"/>
                <a:ea typeface="+mn-ea"/>
                <a:cs typeface="+mn-cs"/>
              </a:rPr>
              <a:t>Quantec</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Research,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GDPR Forecasts: </a:t>
            </a:r>
            <a:r>
              <a:rPr kumimoji="0" lang="en-ZA" sz="900" b="0" i="1"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Quantec</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Research,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International Trade: </a:t>
            </a:r>
            <a:r>
              <a:rPr kumimoji="0" lang="en-ZA" sz="900" b="0" i="1"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Quantec</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Research, 2024</a:t>
            </a:r>
          </a:p>
          <a:p>
            <a:pPr marL="342900" marR="0" lvl="1" indent="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Tourism spend: S&amp;P Global Regional Explorer, 2024</a:t>
            </a:r>
          </a:p>
          <a:p>
            <a:pPr marL="342900" marR="0" lvl="1" indent="0" algn="just" defTabSz="914400" rtl="0" eaLnBrk="1" fontAlgn="auto" latinLnBrk="0" hangingPunct="1">
              <a:lnSpc>
                <a:spcPct val="110000"/>
              </a:lnSpc>
              <a:spcBef>
                <a:spcPts val="300"/>
              </a:spcBef>
              <a:spcAft>
                <a:spcPts val="0"/>
              </a:spcAft>
              <a:buClrTx/>
              <a:buSzTx/>
              <a:buFontTx/>
              <a:buNone/>
              <a:tabLst>
                <a:tab pos="-20116800" algn="l"/>
                <a:tab pos="457200" algn="l"/>
              </a:tabLst>
              <a:defRPr/>
            </a:pPr>
            <a:endPar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1" indent="0" algn="just" defTabSz="914400" rtl="0" eaLnBrk="1" fontAlgn="auto" latinLnBrk="0" hangingPunct="1">
              <a:lnSpc>
                <a:spcPct val="110000"/>
              </a:lnSpc>
              <a:spcBef>
                <a:spcPts val="300"/>
              </a:spcBef>
              <a:spcAft>
                <a:spcPts val="0"/>
              </a:spcAft>
              <a:buClrTx/>
              <a:buSzTx/>
              <a:buFontTx/>
              <a:buNone/>
              <a:tabLst>
                <a:tab pos="-20116800" algn="l"/>
                <a:tab pos="118745" algn="l"/>
                <a:tab pos="182880" algn="l"/>
              </a:tabLst>
              <a:defRPr/>
            </a:pPr>
            <a:r>
              <a:rPr kumimoji="0" lang="en-ZA" sz="900" b="1" i="0" u="none" strike="noStrike" kern="14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8. 	     Labour Market Performance</a:t>
            </a:r>
          </a:p>
          <a:p>
            <a:pPr marL="514350" marR="0" lvl="1" indent="-17145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Wage distribution: </a:t>
            </a:r>
            <a:r>
              <a:rPr kumimoji="0" lang="en-US"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Nell, A. Visagie, J. Spatial Tax Panel 2014-202</a:t>
            </a:r>
            <a:r>
              <a:rPr lang="en-US" sz="900" i="1" dirty="0">
                <a:solidFill>
                  <a:prstClr val="black"/>
                </a:solidFill>
                <a:latin typeface="Century Gothic" panose="020B0502020202020204" pitchFamily="34" charset="0"/>
              </a:rPr>
              <a:t>3</a:t>
            </a:r>
            <a:r>
              <a:rPr kumimoji="0" lang="en-US"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[dataset]. Version 3. National   Treasury - Cities Support Programme and Human Sciences Research Council [producer and distributor], 2024.</a:t>
            </a:r>
            <a:endPar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514350" marR="0" lvl="1" indent="-17145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Formal Employment: </a:t>
            </a:r>
            <a:r>
              <a:rPr kumimoji="0" lang="en-US"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Nell, A. Visagie, J. Spatial Tax Panel 2014-202</a:t>
            </a:r>
            <a:r>
              <a:rPr lang="en-US" sz="900" i="1" dirty="0">
                <a:solidFill>
                  <a:prstClr val="black"/>
                </a:solidFill>
                <a:latin typeface="Century Gothic" panose="020B0502020202020204" pitchFamily="34" charset="0"/>
              </a:rPr>
              <a:t>3</a:t>
            </a:r>
            <a:r>
              <a:rPr kumimoji="0" lang="en-US"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[dataset]. Version 3. National   Treasury - Cities Support Programme and Human Sciences Research Council [producer and distributor], 2024.</a:t>
            </a:r>
          </a:p>
          <a:p>
            <a:pPr marL="514350" marR="0" lvl="1" indent="-17145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Trends in labour force skills: </a:t>
            </a:r>
            <a:r>
              <a:rPr kumimoji="0" lang="en-ZA" sz="900" b="0" i="1"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Quantec</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Research, 2024</a:t>
            </a:r>
          </a:p>
          <a:p>
            <a:pPr marL="514350" marR="0" lvl="1" indent="-171450"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tab pos="-20116800" algn="l"/>
                <a:tab pos="457200" algn="l"/>
              </a:tabLst>
              <a:defRPr/>
            </a:pPr>
            <a:r>
              <a:rPr kumimoji="0" lang="en-ZA"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Unemployment rates:</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ZA" sz="900" b="0" i="1"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Quantec</a:t>
            </a:r>
            <a:r>
              <a:rPr kumimoji="0" lang="en-ZA"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Research, 2024</a:t>
            </a:r>
          </a:p>
        </p:txBody>
      </p:sp>
      <p:sp>
        <p:nvSpPr>
          <p:cNvPr id="3" name="Footer Placeholder 2">
            <a:extLst>
              <a:ext uri="{FF2B5EF4-FFF2-40B4-BE49-F238E27FC236}">
                <a16:creationId xmlns:a16="http://schemas.microsoft.com/office/drawing/2014/main" id="{4C2EEDD9-CFA5-4447-36F1-08167309410D}"/>
              </a:ext>
            </a:extLst>
          </p:cNvPr>
          <p:cNvSpPr>
            <a:spLocks noGrp="1"/>
          </p:cNvSpPr>
          <p:nvPr>
            <p:ph type="ftr" sz="quarter" idx="11"/>
          </p:nvPr>
        </p:nvSpPr>
        <p:spPr>
          <a:xfrm>
            <a:off x="471487" y="9073220"/>
            <a:ext cx="3402013" cy="527403"/>
          </a:xfrm>
        </p:spPr>
        <p:txBody>
          <a:bodyPr/>
          <a:lstStyle/>
          <a:p>
            <a:pPr algn="l"/>
            <a:r>
              <a:rPr lang="it-IT" dirty="0">
                <a:latin typeface="Century Gothic" panose="020B0502020202020204" pitchFamily="34" charset="0"/>
              </a:rPr>
              <a:t>2023 Socio-Economic Profile:  Oudtshoorn Municipality</a:t>
            </a: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1EB05381-3B55-386F-3B7B-0EDF2CD73100}"/>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25</a:t>
            </a:fld>
            <a:endParaRPr lang="en-US" dirty="0">
              <a:latin typeface="Century Gothic" panose="020B0502020202020204" pitchFamily="34" charset="0"/>
            </a:endParaRPr>
          </a:p>
        </p:txBody>
      </p:sp>
      <p:sp>
        <p:nvSpPr>
          <p:cNvPr id="2" name="Rectangle 1">
            <a:extLst>
              <a:ext uri="{FF2B5EF4-FFF2-40B4-BE49-F238E27FC236}">
                <a16:creationId xmlns:a16="http://schemas.microsoft.com/office/drawing/2014/main" id="{B3EE6ED7-CD0E-C7C4-1FE7-2B382987A4D9}"/>
              </a:ext>
            </a:extLst>
          </p:cNvPr>
          <p:cNvSpPr/>
          <p:nvPr/>
        </p:nvSpPr>
        <p:spPr>
          <a:xfrm>
            <a:off x="91440" y="436254"/>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Top Corners Rounded 3">
            <a:extLst>
              <a:ext uri="{FF2B5EF4-FFF2-40B4-BE49-F238E27FC236}">
                <a16:creationId xmlns:a16="http://schemas.microsoft.com/office/drawing/2014/main" id="{C55A9380-6F0A-0050-DFA5-4492CE33FC43}"/>
              </a:ext>
            </a:extLst>
          </p:cNvPr>
          <p:cNvSpPr/>
          <p:nvPr/>
        </p:nvSpPr>
        <p:spPr>
          <a:xfrm rot="16200000">
            <a:off x="3200400" y="-3218418"/>
            <a:ext cx="457200" cy="6858000"/>
          </a:xfrm>
          <a:prstGeom prst="round2SameRect">
            <a:avLst>
              <a:gd name="adj1" fmla="val 7001"/>
              <a:gd name="adj2" fmla="val 0"/>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12753FC-6086-98DC-2DDE-8C3D80A29C2D}"/>
              </a:ext>
            </a:extLst>
          </p:cNvPr>
          <p:cNvSpPr txBox="1"/>
          <p:nvPr/>
        </p:nvSpPr>
        <p:spPr>
          <a:xfrm>
            <a:off x="-13616" y="-72327"/>
            <a:ext cx="6858000" cy="548640"/>
          </a:xfrm>
          <a:prstGeom prst="rect">
            <a:avLst/>
          </a:prstGeom>
          <a:noFill/>
          <a:ln>
            <a:noFill/>
          </a:ln>
        </p:spPr>
        <p:txBody>
          <a:bodyPr wrap="square" lIns="81000" tIns="0" rIns="8100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rPr>
              <a:t>SOURCES</a:t>
            </a:r>
          </a:p>
        </p:txBody>
      </p:sp>
    </p:spTree>
    <p:extLst>
      <p:ext uri="{BB962C8B-B14F-4D97-AF65-F5344CB8AC3E}">
        <p14:creationId xmlns:p14="http://schemas.microsoft.com/office/powerpoint/2010/main" val="273366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2310493-AB13-F0ED-98E1-D509E5EB9C75}"/>
              </a:ext>
            </a:extLst>
          </p:cNvPr>
          <p:cNvSpPr/>
          <p:nvPr/>
        </p:nvSpPr>
        <p:spPr>
          <a:xfrm>
            <a:off x="288235" y="278296"/>
            <a:ext cx="6172200" cy="596347"/>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4" name="TextBox 3">
            <a:extLst>
              <a:ext uri="{FF2B5EF4-FFF2-40B4-BE49-F238E27FC236}">
                <a16:creationId xmlns:a16="http://schemas.microsoft.com/office/drawing/2014/main" id="{B9242F4C-F4C1-84C2-B309-6D306DC65A95}"/>
              </a:ext>
            </a:extLst>
          </p:cNvPr>
          <p:cNvSpPr txBox="1"/>
          <p:nvPr/>
        </p:nvSpPr>
        <p:spPr>
          <a:xfrm>
            <a:off x="665921" y="381511"/>
            <a:ext cx="5526157" cy="38991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Oudtshoorn Municipality: At a Glance</a:t>
            </a:r>
            <a:endParaRPr kumimoji="0" lang="en-ZA" sz="1000" b="0"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2" name="Text Box 23">
            <a:extLst>
              <a:ext uri="{FF2B5EF4-FFF2-40B4-BE49-F238E27FC236}">
                <a16:creationId xmlns:a16="http://schemas.microsoft.com/office/drawing/2014/main" id="{3DD02F62-6489-DA3A-58F4-48B03AB60FF4}"/>
              </a:ext>
            </a:extLst>
          </p:cNvPr>
          <p:cNvSpPr txBox="1">
            <a:spLocks noChangeArrowheads="1"/>
          </p:cNvSpPr>
          <p:nvPr/>
        </p:nvSpPr>
        <p:spPr bwMode="auto">
          <a:xfrm>
            <a:off x="2533436" y="2648187"/>
            <a:ext cx="796925" cy="296545"/>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80.7%</a:t>
            </a:r>
            <a:endParaRPr kumimoji="0" lang="en-ZA" sz="11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98" name="Group 97">
            <a:extLst>
              <a:ext uri="{FF2B5EF4-FFF2-40B4-BE49-F238E27FC236}">
                <a16:creationId xmlns:a16="http://schemas.microsoft.com/office/drawing/2014/main" id="{B617CB83-875C-1835-6E1A-B94CF05B2870}"/>
              </a:ext>
            </a:extLst>
          </p:cNvPr>
          <p:cNvGrpSpPr/>
          <p:nvPr/>
        </p:nvGrpSpPr>
        <p:grpSpPr>
          <a:xfrm>
            <a:off x="188843" y="2259890"/>
            <a:ext cx="6807094" cy="1189927"/>
            <a:chOff x="188843" y="2639274"/>
            <a:chExt cx="6807094" cy="1189927"/>
          </a:xfrm>
        </p:grpSpPr>
        <p:sp>
          <p:nvSpPr>
            <p:cNvPr id="20" name="TextBox 19">
              <a:extLst>
                <a:ext uri="{FF2B5EF4-FFF2-40B4-BE49-F238E27FC236}">
                  <a16:creationId xmlns:a16="http://schemas.microsoft.com/office/drawing/2014/main" id="{39A10BEE-15F5-79FE-47FE-A2F1B4C825C5}"/>
                </a:ext>
              </a:extLst>
            </p:cNvPr>
            <p:cNvSpPr txBox="1"/>
            <p:nvPr/>
          </p:nvSpPr>
          <p:spPr>
            <a:xfrm>
              <a:off x="188843" y="2639274"/>
              <a:ext cx="17194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207EBE"/>
                  </a:solidFill>
                  <a:effectLst/>
                  <a:uLnTx/>
                  <a:uFillTx/>
                  <a:latin typeface="Century Gothic" panose="020B0502020202020204" pitchFamily="34" charset="0"/>
                </a:rPr>
                <a:t>Education</a:t>
              </a:r>
              <a:endParaRPr kumimoji="0" lang="en-ZA" sz="1800" b="1" i="0" u="none" strike="noStrike" kern="1200" cap="none" spc="0" normalizeH="0" baseline="0" noProof="0" dirty="0">
                <a:ln>
                  <a:noFill/>
                </a:ln>
                <a:solidFill>
                  <a:srgbClr val="207EBE"/>
                </a:solidFill>
                <a:effectLst/>
                <a:uLnTx/>
                <a:uFillTx/>
                <a:latin typeface="Century Gothic" panose="020B0502020202020204" pitchFamily="34" charset="0"/>
              </a:endParaRPr>
            </a:p>
          </p:txBody>
        </p:sp>
        <p:cxnSp>
          <p:nvCxnSpPr>
            <p:cNvPr id="23" name="Straight Connector 22">
              <a:extLst>
                <a:ext uri="{FF2B5EF4-FFF2-40B4-BE49-F238E27FC236}">
                  <a16:creationId xmlns:a16="http://schemas.microsoft.com/office/drawing/2014/main" id="{8B586FA8-0E4A-1A98-56F5-D67AF00F49B3}"/>
                </a:ext>
              </a:extLst>
            </p:cNvPr>
            <p:cNvCxnSpPr>
              <a:cxnSpLocks/>
            </p:cNvCxnSpPr>
            <p:nvPr/>
          </p:nvCxnSpPr>
          <p:spPr>
            <a:xfrm>
              <a:off x="288235" y="2916273"/>
              <a:ext cx="3033255"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27" name="Graphic 26" descr="Books with solid fill">
              <a:extLst>
                <a:ext uri="{FF2B5EF4-FFF2-40B4-BE49-F238E27FC236}">
                  <a16:creationId xmlns:a16="http://schemas.microsoft.com/office/drawing/2014/main" id="{84AAE89A-5F96-30D3-AF9E-FA7069EBCE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978" y="3061003"/>
              <a:ext cx="687600" cy="687600"/>
            </a:xfrm>
            <a:prstGeom prst="rect">
              <a:avLst/>
            </a:prstGeom>
          </p:spPr>
        </p:pic>
        <p:sp>
          <p:nvSpPr>
            <p:cNvPr id="30" name="Text Box 2">
              <a:extLst>
                <a:ext uri="{FF2B5EF4-FFF2-40B4-BE49-F238E27FC236}">
                  <a16:creationId xmlns:a16="http://schemas.microsoft.com/office/drawing/2014/main" id="{175CAF9A-F20E-F03A-5F1D-F77B3FBABDE6}"/>
                </a:ext>
              </a:extLst>
            </p:cNvPr>
            <p:cNvSpPr txBox="1">
              <a:spLocks noChangeArrowheads="1"/>
            </p:cNvSpPr>
            <p:nvPr/>
          </p:nvSpPr>
          <p:spPr bwMode="auto">
            <a:xfrm>
              <a:off x="1199019" y="3047338"/>
              <a:ext cx="1507490" cy="210185"/>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Matric Pass Rate</a:t>
              </a:r>
              <a:endParaRPr kumimoji="0" lang="en-ZA" sz="1100" b="0"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C4391D91-698D-D350-466C-4BA009E37FA8}"/>
                </a:ext>
              </a:extLst>
            </p:cNvPr>
            <p:cNvSpPr txBox="1">
              <a:spLocks noChangeArrowheads="1"/>
            </p:cNvSpPr>
            <p:nvPr/>
          </p:nvSpPr>
          <p:spPr bwMode="auto">
            <a:xfrm>
              <a:off x="1177339" y="3585958"/>
              <a:ext cx="1574165" cy="210185"/>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Learner-Teacher Ratio</a:t>
              </a:r>
              <a:endParaRPr kumimoji="0" lang="en-ZA" sz="1100" b="0"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73D727B5-C4A7-F1B5-EAAB-5575D39E9D95}"/>
                </a:ext>
              </a:extLst>
            </p:cNvPr>
            <p:cNvSpPr txBox="1">
              <a:spLocks noChangeArrowheads="1"/>
            </p:cNvSpPr>
            <p:nvPr/>
          </p:nvSpPr>
          <p:spPr bwMode="auto">
            <a:xfrm>
              <a:off x="2539600" y="3300285"/>
              <a:ext cx="796925" cy="296545"/>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71.7%</a:t>
              </a:r>
              <a:endParaRPr kumimoji="0" lang="en-ZA" sz="11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AD51A770-729E-C647-6699-A1242691A8DF}"/>
                </a:ext>
              </a:extLst>
            </p:cNvPr>
            <p:cNvSpPr txBox="1">
              <a:spLocks noChangeArrowheads="1"/>
            </p:cNvSpPr>
            <p:nvPr/>
          </p:nvSpPr>
          <p:spPr bwMode="auto">
            <a:xfrm>
              <a:off x="1177339" y="3297280"/>
              <a:ext cx="1524204" cy="248920"/>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Learner Retention Rate</a:t>
              </a:r>
              <a:endParaRPr kumimoji="0" lang="en-ZA" sz="1100" b="0"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5" name="Text Box 47">
              <a:extLst>
                <a:ext uri="{FF2B5EF4-FFF2-40B4-BE49-F238E27FC236}">
                  <a16:creationId xmlns:a16="http://schemas.microsoft.com/office/drawing/2014/main" id="{B9CDE87E-8048-D5E3-E2A7-AA610F9B077F}"/>
                </a:ext>
              </a:extLst>
            </p:cNvPr>
            <p:cNvSpPr txBox="1">
              <a:spLocks noChangeArrowheads="1"/>
            </p:cNvSpPr>
            <p:nvPr/>
          </p:nvSpPr>
          <p:spPr bwMode="auto">
            <a:xfrm>
              <a:off x="2416633" y="3532656"/>
              <a:ext cx="796925" cy="296545"/>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29.2</a:t>
              </a:r>
              <a:endParaRPr kumimoji="0" lang="en-ZA" sz="1100" b="1" i="0" u="none" strike="noStrike" kern="1200" cap="none" spc="0" normalizeH="0" baseline="0" noProof="0" dirty="0">
                <a:ln>
                  <a:noFill/>
                </a:ln>
                <a:solidFill>
                  <a:prstClr val="black"/>
                </a:solidFill>
                <a:effectLst/>
                <a:highlight>
                  <a:srgbClr val="FFFF00"/>
                </a:highligh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ED90B2F5-B91F-804B-8788-756BEE28E337}"/>
                </a:ext>
              </a:extLst>
            </p:cNvPr>
            <p:cNvCxnSpPr>
              <a:cxnSpLocks/>
            </p:cNvCxnSpPr>
            <p:nvPr/>
          </p:nvCxnSpPr>
          <p:spPr>
            <a:xfrm>
              <a:off x="3448877" y="2950847"/>
              <a:ext cx="0" cy="845296"/>
            </a:xfrm>
            <a:prstGeom prst="line">
              <a:avLst/>
            </a:prstGeom>
            <a:ln>
              <a:gradFill flip="none" rotWithShape="1">
                <a:gsLst>
                  <a:gs pos="0">
                    <a:schemeClr val="accent1">
                      <a:lumMod val="5000"/>
                      <a:lumOff val="95000"/>
                    </a:schemeClr>
                  </a:gs>
                  <a:gs pos="0">
                    <a:srgbClr val="92D050"/>
                  </a:gs>
                  <a:gs pos="83000">
                    <a:schemeClr val="accent1">
                      <a:lumMod val="45000"/>
                      <a:lumOff val="55000"/>
                    </a:schemeClr>
                  </a:gs>
                  <a:gs pos="100000">
                    <a:schemeClr val="accent1">
                      <a:lumMod val="30000"/>
                      <a:lumOff val="70000"/>
                    </a:scheme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1E503746-F2DF-6370-5155-652AA745BCB2}"/>
                </a:ext>
              </a:extLst>
            </p:cNvPr>
            <p:cNvSpPr txBox="1"/>
            <p:nvPr/>
          </p:nvSpPr>
          <p:spPr>
            <a:xfrm>
              <a:off x="3579000" y="2639274"/>
              <a:ext cx="17194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92D050"/>
                  </a:solidFill>
                  <a:effectLst/>
                  <a:uLnTx/>
                  <a:uFillTx/>
                  <a:latin typeface="Century Gothic" panose="020B0502020202020204" pitchFamily="34" charset="0"/>
                </a:rPr>
                <a:t>Poverty</a:t>
              </a:r>
              <a:endParaRPr kumimoji="0" lang="en-ZA" sz="1800" b="1" i="0" u="none" strike="noStrike" kern="1200" cap="none" spc="0" normalizeH="0" baseline="0" noProof="0" dirty="0">
                <a:ln>
                  <a:noFill/>
                </a:ln>
                <a:solidFill>
                  <a:srgbClr val="92D050"/>
                </a:solidFill>
                <a:effectLst/>
                <a:uLnTx/>
                <a:uFillTx/>
                <a:latin typeface="Century Gothic" panose="020B0502020202020204" pitchFamily="34" charset="0"/>
              </a:endParaRPr>
            </a:p>
          </p:txBody>
        </p:sp>
        <p:cxnSp>
          <p:nvCxnSpPr>
            <p:cNvPr id="40" name="Straight Connector 39">
              <a:extLst>
                <a:ext uri="{FF2B5EF4-FFF2-40B4-BE49-F238E27FC236}">
                  <a16:creationId xmlns:a16="http://schemas.microsoft.com/office/drawing/2014/main" id="{3DB3DD51-5547-FBE4-8183-397D80933156}"/>
                </a:ext>
              </a:extLst>
            </p:cNvPr>
            <p:cNvCxnSpPr>
              <a:cxnSpLocks/>
            </p:cNvCxnSpPr>
            <p:nvPr/>
          </p:nvCxnSpPr>
          <p:spPr>
            <a:xfrm>
              <a:off x="3579000" y="2916273"/>
              <a:ext cx="3033255"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4" name="Text Box 2">
              <a:extLst>
                <a:ext uri="{FF2B5EF4-FFF2-40B4-BE49-F238E27FC236}">
                  <a16:creationId xmlns:a16="http://schemas.microsoft.com/office/drawing/2014/main" id="{4596E789-2AD3-EB03-2188-9B650918B9A2}"/>
                </a:ext>
              </a:extLst>
            </p:cNvPr>
            <p:cNvSpPr txBox="1">
              <a:spLocks noChangeArrowheads="1"/>
            </p:cNvSpPr>
            <p:nvPr/>
          </p:nvSpPr>
          <p:spPr bwMode="auto">
            <a:xfrm>
              <a:off x="4325762" y="3158402"/>
              <a:ext cx="2670175" cy="210185"/>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Gini Coefficient</a:t>
              </a:r>
              <a:endParaRPr kumimoji="0" lang="en-ZA" sz="11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5" name="Text Box 2">
              <a:extLst>
                <a:ext uri="{FF2B5EF4-FFF2-40B4-BE49-F238E27FC236}">
                  <a16:creationId xmlns:a16="http://schemas.microsoft.com/office/drawing/2014/main" id="{093E85A7-7393-95A0-04BC-24EB4E0D3BB1}"/>
                </a:ext>
              </a:extLst>
            </p:cNvPr>
            <p:cNvSpPr txBox="1">
              <a:spLocks noChangeArrowheads="1"/>
            </p:cNvSpPr>
            <p:nvPr/>
          </p:nvSpPr>
          <p:spPr bwMode="auto">
            <a:xfrm>
              <a:off x="4320726" y="3381360"/>
              <a:ext cx="2059940" cy="361315"/>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Poverty Head Count Ratio (UBPL)</a:t>
              </a:r>
              <a:endParaRPr kumimoji="0" lang="en-ZA" sz="11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6" name="Text Box 55">
              <a:extLst>
                <a:ext uri="{FF2B5EF4-FFF2-40B4-BE49-F238E27FC236}">
                  <a16:creationId xmlns:a16="http://schemas.microsoft.com/office/drawing/2014/main" id="{983889FB-2349-09A3-B920-DC82B6A66CB9}"/>
                </a:ext>
              </a:extLst>
            </p:cNvPr>
            <p:cNvSpPr txBox="1">
              <a:spLocks noChangeArrowheads="1"/>
            </p:cNvSpPr>
            <p:nvPr/>
          </p:nvSpPr>
          <p:spPr bwMode="auto">
            <a:xfrm>
              <a:off x="5890522" y="3125195"/>
              <a:ext cx="796925" cy="296545"/>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0.57</a:t>
              </a:r>
              <a:endParaRPr kumimoji="0" lang="en-ZA" sz="11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7" name="Text Box 14">
              <a:extLst>
                <a:ext uri="{FF2B5EF4-FFF2-40B4-BE49-F238E27FC236}">
                  <a16:creationId xmlns:a16="http://schemas.microsoft.com/office/drawing/2014/main" id="{5DCE3BB8-D71B-C433-8666-51BEC81B899C}"/>
                </a:ext>
              </a:extLst>
            </p:cNvPr>
            <p:cNvSpPr txBox="1">
              <a:spLocks noChangeArrowheads="1"/>
            </p:cNvSpPr>
            <p:nvPr/>
          </p:nvSpPr>
          <p:spPr bwMode="auto">
            <a:xfrm>
              <a:off x="5414468" y="3367324"/>
              <a:ext cx="1419225" cy="296545"/>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76.6%</a:t>
              </a:r>
              <a:endParaRPr kumimoji="0" lang="en-ZA" sz="11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49" name="Graphic 48" descr="Coins with solid fill">
              <a:extLst>
                <a:ext uri="{FF2B5EF4-FFF2-40B4-BE49-F238E27FC236}">
                  <a16:creationId xmlns:a16="http://schemas.microsoft.com/office/drawing/2014/main" id="{5C7CE3E8-5531-FBAB-6D93-E43E93A278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62043" y="3086597"/>
              <a:ext cx="687600" cy="687600"/>
            </a:xfrm>
            <a:prstGeom prst="rect">
              <a:avLst/>
            </a:prstGeom>
          </p:spPr>
        </p:pic>
        <p:sp>
          <p:nvSpPr>
            <p:cNvPr id="77" name="Text Box 2">
              <a:extLst>
                <a:ext uri="{FF2B5EF4-FFF2-40B4-BE49-F238E27FC236}">
                  <a16:creationId xmlns:a16="http://schemas.microsoft.com/office/drawing/2014/main" id="{B215E84B-416C-1376-6B92-5A04264E3FA4}"/>
                </a:ext>
              </a:extLst>
            </p:cNvPr>
            <p:cNvSpPr txBox="1">
              <a:spLocks noChangeArrowheads="1"/>
            </p:cNvSpPr>
            <p:nvPr/>
          </p:nvSpPr>
          <p:spPr bwMode="auto">
            <a:xfrm>
              <a:off x="1955734" y="2654004"/>
              <a:ext cx="1280942" cy="258690"/>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985" b="1" i="0" u="none" strike="noStrike" kern="1200" cap="none" spc="0" normalizeH="0" baseline="0" noProof="0" dirty="0">
                  <a:ln>
                    <a:noFill/>
                  </a:ln>
                  <a:solidFill>
                    <a:srgbClr val="207EBE"/>
                  </a:solidFill>
                  <a:effectLst/>
                  <a:uLnTx/>
                  <a:uFillTx/>
                  <a:latin typeface="Century Gothic" panose="020B0502020202020204" pitchFamily="34" charset="0"/>
                  <a:ea typeface="Calibri" panose="020F0502020204030204" pitchFamily="34" charset="0"/>
                  <a:cs typeface="Times New Roman" panose="02020603050405020304" pitchFamily="18" charset="0"/>
                </a:rPr>
                <a:t>2023</a:t>
              </a:r>
              <a:endParaRPr kumimoji="0" lang="en-ZA" sz="1355" b="0" i="0" u="none" strike="noStrike" kern="1200" cap="none" spc="0" normalizeH="0" baseline="0" noProof="0" dirty="0">
                <a:ln>
                  <a:noFill/>
                </a:ln>
                <a:solidFill>
                  <a:srgbClr val="207EB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78" name="Text Box 2">
              <a:extLst>
                <a:ext uri="{FF2B5EF4-FFF2-40B4-BE49-F238E27FC236}">
                  <a16:creationId xmlns:a16="http://schemas.microsoft.com/office/drawing/2014/main" id="{0F679E1A-8B1C-9663-A2F4-026FF28B83EA}"/>
                </a:ext>
              </a:extLst>
            </p:cNvPr>
            <p:cNvSpPr txBox="1">
              <a:spLocks noChangeArrowheads="1"/>
            </p:cNvSpPr>
            <p:nvPr/>
          </p:nvSpPr>
          <p:spPr bwMode="auto">
            <a:xfrm>
              <a:off x="5298471" y="2668509"/>
              <a:ext cx="1280942" cy="258690"/>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985" b="1" i="0" u="none" strike="noStrike" kern="1200" cap="none" spc="0" normalizeH="0" baseline="0" noProof="0" dirty="0">
                  <a:ln>
                    <a:noFill/>
                  </a:ln>
                  <a:solidFill>
                    <a:srgbClr val="92D050"/>
                  </a:solidFill>
                  <a:effectLst/>
                  <a:uLnTx/>
                  <a:uFillTx/>
                  <a:latin typeface="Century Gothic" panose="020B0502020202020204" pitchFamily="34" charset="0"/>
                  <a:ea typeface="Calibri" panose="020F0502020204030204" pitchFamily="34" charset="0"/>
                  <a:cs typeface="Times New Roman" panose="02020603050405020304" pitchFamily="18" charset="0"/>
                </a:rPr>
                <a:t>2023</a:t>
              </a:r>
              <a:endParaRPr kumimoji="0" lang="en-ZA" sz="1355" b="0" i="0" u="none" strike="noStrike" kern="1200" cap="none" spc="0" normalizeH="0" baseline="0" noProof="0" dirty="0">
                <a:ln>
                  <a:noFill/>
                </a:ln>
                <a:solidFill>
                  <a:srgbClr val="92D05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102" name="Group 101">
            <a:extLst>
              <a:ext uri="{FF2B5EF4-FFF2-40B4-BE49-F238E27FC236}">
                <a16:creationId xmlns:a16="http://schemas.microsoft.com/office/drawing/2014/main" id="{75AC7879-4F67-273F-434A-9058B86D43AB}"/>
              </a:ext>
            </a:extLst>
          </p:cNvPr>
          <p:cNvGrpSpPr/>
          <p:nvPr/>
        </p:nvGrpSpPr>
        <p:grpSpPr>
          <a:xfrm>
            <a:off x="196401" y="3427928"/>
            <a:ext cx="6765198" cy="1193300"/>
            <a:chOff x="213181" y="3427242"/>
            <a:chExt cx="6765198" cy="1193300"/>
          </a:xfrm>
        </p:grpSpPr>
        <p:sp>
          <p:nvSpPr>
            <p:cNvPr id="60" name="Text Box 2">
              <a:extLst>
                <a:ext uri="{FF2B5EF4-FFF2-40B4-BE49-F238E27FC236}">
                  <a16:creationId xmlns:a16="http://schemas.microsoft.com/office/drawing/2014/main" id="{19299375-9B01-93C6-F832-2AB7502FFB18}"/>
                </a:ext>
              </a:extLst>
            </p:cNvPr>
            <p:cNvSpPr txBox="1">
              <a:spLocks noChangeArrowheads="1"/>
            </p:cNvSpPr>
            <p:nvPr/>
          </p:nvSpPr>
          <p:spPr bwMode="auto">
            <a:xfrm>
              <a:off x="2439886" y="3886601"/>
              <a:ext cx="1081941"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Immunisation Rate</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99" name="Group 98">
              <a:extLst>
                <a:ext uri="{FF2B5EF4-FFF2-40B4-BE49-F238E27FC236}">
                  <a16:creationId xmlns:a16="http://schemas.microsoft.com/office/drawing/2014/main" id="{26BCDA10-782B-D37B-22D5-7B6AFEAB742B}"/>
                </a:ext>
              </a:extLst>
            </p:cNvPr>
            <p:cNvGrpSpPr/>
            <p:nvPr/>
          </p:nvGrpSpPr>
          <p:grpSpPr>
            <a:xfrm>
              <a:off x="213181" y="3427242"/>
              <a:ext cx="6765198" cy="1193300"/>
              <a:chOff x="218152" y="4013628"/>
              <a:chExt cx="6765198" cy="1193300"/>
            </a:xfrm>
          </p:grpSpPr>
          <p:sp>
            <p:nvSpPr>
              <p:cNvPr id="51" name="TextBox 50">
                <a:extLst>
                  <a:ext uri="{FF2B5EF4-FFF2-40B4-BE49-F238E27FC236}">
                    <a16:creationId xmlns:a16="http://schemas.microsoft.com/office/drawing/2014/main" id="{752AAADB-0409-FEF4-12E7-C66B8B959657}"/>
                  </a:ext>
                </a:extLst>
              </p:cNvPr>
              <p:cNvSpPr txBox="1"/>
              <p:nvPr/>
            </p:nvSpPr>
            <p:spPr>
              <a:xfrm>
                <a:off x="218152" y="4013628"/>
                <a:ext cx="17194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C000"/>
                    </a:solidFill>
                    <a:effectLst/>
                    <a:uLnTx/>
                    <a:uFillTx/>
                    <a:latin typeface="Century Gothic" panose="020B0502020202020204" pitchFamily="34" charset="0"/>
                  </a:rPr>
                  <a:t>Health</a:t>
                </a:r>
                <a:endParaRPr kumimoji="0" lang="en-ZA" sz="1800" b="1" i="0" u="none" strike="noStrike" kern="1200" cap="none" spc="0" normalizeH="0" baseline="0" noProof="0" dirty="0">
                  <a:ln>
                    <a:noFill/>
                  </a:ln>
                  <a:solidFill>
                    <a:srgbClr val="FFC000"/>
                  </a:solidFill>
                  <a:effectLst/>
                  <a:uLnTx/>
                  <a:uFillTx/>
                  <a:latin typeface="Century Gothic" panose="020B0502020202020204" pitchFamily="34" charset="0"/>
                </a:endParaRPr>
              </a:p>
            </p:txBody>
          </p:sp>
          <p:cxnSp>
            <p:nvCxnSpPr>
              <p:cNvPr id="52" name="Straight Connector 51">
                <a:extLst>
                  <a:ext uri="{FF2B5EF4-FFF2-40B4-BE49-F238E27FC236}">
                    <a16:creationId xmlns:a16="http://schemas.microsoft.com/office/drawing/2014/main" id="{10662AD8-25D3-C6F8-9A70-1CD0A43F85FD}"/>
                  </a:ext>
                </a:extLst>
              </p:cNvPr>
              <p:cNvCxnSpPr>
                <a:cxnSpLocks/>
              </p:cNvCxnSpPr>
              <p:nvPr/>
            </p:nvCxnSpPr>
            <p:spPr>
              <a:xfrm>
                <a:off x="288235" y="4290627"/>
                <a:ext cx="6244943" cy="0"/>
              </a:xfrm>
              <a:prstGeom prst="line">
                <a:avLst/>
              </a:prstGeom>
              <a:ln>
                <a:solidFill>
                  <a:srgbClr val="D2A000"/>
                </a:solidFill>
              </a:ln>
            </p:spPr>
            <p:style>
              <a:lnRef idx="2">
                <a:schemeClr val="accent1"/>
              </a:lnRef>
              <a:fillRef idx="0">
                <a:schemeClr val="accent1"/>
              </a:fillRef>
              <a:effectRef idx="1">
                <a:schemeClr val="accent1"/>
              </a:effectRef>
              <a:fontRef idx="minor">
                <a:schemeClr val="tx1"/>
              </a:fontRef>
            </p:style>
          </p:cxnSp>
          <p:pic>
            <p:nvPicPr>
              <p:cNvPr id="55" name="Graphic 54" descr="Medical with solid fill">
                <a:extLst>
                  <a:ext uri="{FF2B5EF4-FFF2-40B4-BE49-F238E27FC236}">
                    <a16:creationId xmlns:a16="http://schemas.microsoft.com/office/drawing/2014/main" id="{F344BDFA-23F9-4634-E092-3DC1DF9E3F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8235" y="4519328"/>
                <a:ext cx="687600" cy="687600"/>
              </a:xfrm>
              <a:prstGeom prst="rect">
                <a:avLst/>
              </a:prstGeom>
            </p:spPr>
          </p:pic>
          <p:sp>
            <p:nvSpPr>
              <p:cNvPr id="56" name="Text Box 2">
                <a:extLst>
                  <a:ext uri="{FF2B5EF4-FFF2-40B4-BE49-F238E27FC236}">
                    <a16:creationId xmlns:a16="http://schemas.microsoft.com/office/drawing/2014/main" id="{25525B6B-D3C7-3801-43ED-14CE3FE7D81C}"/>
                  </a:ext>
                </a:extLst>
              </p:cNvPr>
              <p:cNvSpPr txBox="1">
                <a:spLocks noChangeArrowheads="1"/>
              </p:cNvSpPr>
              <p:nvPr/>
            </p:nvSpPr>
            <p:spPr bwMode="auto">
              <a:xfrm>
                <a:off x="1226322" y="4472987"/>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Primary Health Care Facilities</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0AACBC73-8F1B-B84F-D53F-30C49822093D}"/>
                  </a:ext>
                </a:extLst>
              </p:cNvPr>
              <p:cNvCxnSpPr/>
              <p:nvPr/>
            </p:nvCxnSpPr>
            <p:spPr>
              <a:xfrm>
                <a:off x="1101078" y="4471127"/>
                <a:ext cx="0" cy="725556"/>
              </a:xfrm>
              <a:prstGeom prst="line">
                <a:avLst/>
              </a:prstGeom>
              <a:ln>
                <a:solidFill>
                  <a:srgbClr val="D2A000"/>
                </a:solidFill>
              </a:ln>
            </p:spPr>
            <p:style>
              <a:lnRef idx="2">
                <a:schemeClr val="accent1"/>
              </a:lnRef>
              <a:fillRef idx="0">
                <a:schemeClr val="accent1"/>
              </a:fillRef>
              <a:effectRef idx="1">
                <a:schemeClr val="accent1"/>
              </a:effectRef>
              <a:fontRef idx="minor">
                <a:schemeClr val="tx1"/>
              </a:fontRef>
            </p:style>
          </p:cxnSp>
          <p:sp>
            <p:nvSpPr>
              <p:cNvPr id="58" name="Text Box 512">
                <a:extLst>
                  <a:ext uri="{FF2B5EF4-FFF2-40B4-BE49-F238E27FC236}">
                    <a16:creationId xmlns:a16="http://schemas.microsoft.com/office/drawing/2014/main" id="{2D5F1557-C7D0-769A-B881-F6086B05DDC5}"/>
                  </a:ext>
                </a:extLst>
              </p:cNvPr>
              <p:cNvSpPr txBox="1">
                <a:spLocks noChangeArrowheads="1"/>
              </p:cNvSpPr>
              <p:nvPr/>
            </p:nvSpPr>
            <p:spPr bwMode="auto">
              <a:xfrm>
                <a:off x="1121744" y="4833905"/>
                <a:ext cx="1316892"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6</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738"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(excl. mobile/satellite clinics)</a:t>
                </a:r>
                <a:endParaRPr kumimoji="0" lang="en-ZA" sz="492"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383F2225-EE64-E0ED-2FDD-A88CC81BDF00}"/>
                  </a:ext>
                </a:extLst>
              </p:cNvPr>
              <p:cNvCxnSpPr/>
              <p:nvPr/>
            </p:nvCxnSpPr>
            <p:spPr>
              <a:xfrm>
                <a:off x="2416633" y="4481372"/>
                <a:ext cx="0" cy="725556"/>
              </a:xfrm>
              <a:prstGeom prst="line">
                <a:avLst/>
              </a:prstGeom>
              <a:ln>
                <a:solidFill>
                  <a:srgbClr val="D2A000"/>
                </a:solidFill>
              </a:ln>
            </p:spPr>
            <p:style>
              <a:lnRef idx="2">
                <a:schemeClr val="accent1"/>
              </a:lnRef>
              <a:fillRef idx="0">
                <a:schemeClr val="accent1"/>
              </a:fillRef>
              <a:effectRef idx="1">
                <a:schemeClr val="accent1"/>
              </a:effectRef>
              <a:fontRef idx="minor">
                <a:schemeClr val="tx1"/>
              </a:fontRef>
            </p:style>
          </p:cxnSp>
          <p:sp>
            <p:nvSpPr>
              <p:cNvPr id="61" name="Text Box 61">
                <a:extLst>
                  <a:ext uri="{FF2B5EF4-FFF2-40B4-BE49-F238E27FC236}">
                    <a16:creationId xmlns:a16="http://schemas.microsoft.com/office/drawing/2014/main" id="{3C2C65BB-FA45-E2C8-C737-742B7D6AB377}"/>
                  </a:ext>
                </a:extLst>
              </p:cNvPr>
              <p:cNvSpPr txBox="1">
                <a:spLocks noChangeArrowheads="1"/>
              </p:cNvSpPr>
              <p:nvPr/>
            </p:nvSpPr>
            <p:spPr bwMode="auto">
              <a:xfrm>
                <a:off x="2358725" y="4814761"/>
                <a:ext cx="1274690"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723"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100.2</a:t>
                </a: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ZA" sz="1355"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5EC445B0-0AC6-8EB6-FD63-ADF122ACBF99}"/>
                  </a:ext>
                </a:extLst>
              </p:cNvPr>
              <p:cNvCxnSpPr>
                <a:cxnSpLocks/>
              </p:cNvCxnSpPr>
              <p:nvPr/>
            </p:nvCxnSpPr>
            <p:spPr>
              <a:xfrm flipH="1">
                <a:off x="3498574" y="4471127"/>
                <a:ext cx="11087" cy="735801"/>
              </a:xfrm>
              <a:prstGeom prst="line">
                <a:avLst/>
              </a:prstGeom>
              <a:ln>
                <a:solidFill>
                  <a:srgbClr val="D2A000"/>
                </a:solidFill>
              </a:ln>
            </p:spPr>
            <p:style>
              <a:lnRef idx="2">
                <a:schemeClr val="accent1"/>
              </a:lnRef>
              <a:fillRef idx="0">
                <a:schemeClr val="accent1"/>
              </a:fillRef>
              <a:effectRef idx="1">
                <a:schemeClr val="accent1"/>
              </a:effectRef>
              <a:fontRef idx="minor">
                <a:schemeClr val="tx1"/>
              </a:fontRef>
            </p:style>
          </p:cxnSp>
          <p:sp>
            <p:nvSpPr>
              <p:cNvPr id="63" name="Text Box 2">
                <a:extLst>
                  <a:ext uri="{FF2B5EF4-FFF2-40B4-BE49-F238E27FC236}">
                    <a16:creationId xmlns:a16="http://schemas.microsoft.com/office/drawing/2014/main" id="{CAFFC59D-3EB4-AB4B-11CA-71F03ADC4FE9}"/>
                  </a:ext>
                </a:extLst>
              </p:cNvPr>
              <p:cNvSpPr txBox="1">
                <a:spLocks noChangeArrowheads="1"/>
              </p:cNvSpPr>
              <p:nvPr/>
            </p:nvSpPr>
            <p:spPr bwMode="auto">
              <a:xfrm>
                <a:off x="3593798" y="4456523"/>
                <a:ext cx="1345604"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Maternal Mortality Ratio (per 100 000 live births)</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64" name="Text Box 59">
                <a:extLst>
                  <a:ext uri="{FF2B5EF4-FFF2-40B4-BE49-F238E27FC236}">
                    <a16:creationId xmlns:a16="http://schemas.microsoft.com/office/drawing/2014/main" id="{262623F7-B86F-5E5D-526F-B6B2C7D3DBF5}"/>
                  </a:ext>
                </a:extLst>
              </p:cNvPr>
              <p:cNvSpPr txBox="1">
                <a:spLocks noChangeArrowheads="1"/>
              </p:cNvSpPr>
              <p:nvPr/>
            </p:nvSpPr>
            <p:spPr bwMode="auto">
              <a:xfrm>
                <a:off x="3241068" y="4826337"/>
                <a:ext cx="2017150"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a:t>
                </a:r>
                <a:endParaRPr kumimoji="0" lang="en-ZA" sz="1355"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2A102C4F-1AFE-A78B-547C-6F291160CF5F}"/>
                  </a:ext>
                </a:extLst>
              </p:cNvPr>
              <p:cNvCxnSpPr>
                <a:cxnSpLocks/>
              </p:cNvCxnSpPr>
              <p:nvPr/>
            </p:nvCxnSpPr>
            <p:spPr>
              <a:xfrm>
                <a:off x="5132650" y="4494551"/>
                <a:ext cx="0" cy="712377"/>
              </a:xfrm>
              <a:prstGeom prst="line">
                <a:avLst/>
              </a:prstGeom>
              <a:ln>
                <a:solidFill>
                  <a:srgbClr val="D2A000"/>
                </a:solidFill>
              </a:ln>
            </p:spPr>
            <p:style>
              <a:lnRef idx="2">
                <a:schemeClr val="accent1"/>
              </a:lnRef>
              <a:fillRef idx="0">
                <a:schemeClr val="accent1"/>
              </a:fillRef>
              <a:effectRef idx="1">
                <a:schemeClr val="accent1"/>
              </a:effectRef>
              <a:fontRef idx="minor">
                <a:schemeClr val="tx1"/>
              </a:fontRef>
            </p:style>
          </p:cxnSp>
          <p:sp>
            <p:nvSpPr>
              <p:cNvPr id="70" name="Text Box 543">
                <a:extLst>
                  <a:ext uri="{FF2B5EF4-FFF2-40B4-BE49-F238E27FC236}">
                    <a16:creationId xmlns:a16="http://schemas.microsoft.com/office/drawing/2014/main" id="{25A449EE-D345-5842-7185-47EE6FF95F04}"/>
                  </a:ext>
                </a:extLst>
              </p:cNvPr>
              <p:cNvSpPr txBox="1">
                <a:spLocks noChangeArrowheads="1"/>
              </p:cNvSpPr>
              <p:nvPr/>
            </p:nvSpPr>
            <p:spPr bwMode="auto">
              <a:xfrm>
                <a:off x="4966200" y="4826337"/>
                <a:ext cx="2017150"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20.3%</a:t>
                </a:r>
                <a:endParaRPr kumimoji="0" lang="en-ZA" sz="1355"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71" name="Text Box 2">
                <a:extLst>
                  <a:ext uri="{FF2B5EF4-FFF2-40B4-BE49-F238E27FC236}">
                    <a16:creationId xmlns:a16="http://schemas.microsoft.com/office/drawing/2014/main" id="{198ED7D7-51DC-28E6-CCF3-4873905E5BE2}"/>
                  </a:ext>
                </a:extLst>
              </p:cNvPr>
              <p:cNvSpPr txBox="1">
                <a:spLocks noChangeArrowheads="1"/>
              </p:cNvSpPr>
              <p:nvPr/>
            </p:nvSpPr>
            <p:spPr bwMode="auto">
              <a:xfrm>
                <a:off x="5266651" y="4523706"/>
                <a:ext cx="1345604"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Teenage Pregnancies – Delivery rate to women U/19</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sp>
          <p:nvSpPr>
            <p:cNvPr id="79" name="Text Box 2">
              <a:extLst>
                <a:ext uri="{FF2B5EF4-FFF2-40B4-BE49-F238E27FC236}">
                  <a16:creationId xmlns:a16="http://schemas.microsoft.com/office/drawing/2014/main" id="{84F8202E-C4CC-CF83-D053-B2EBCFF20C83}"/>
                </a:ext>
              </a:extLst>
            </p:cNvPr>
            <p:cNvSpPr txBox="1">
              <a:spLocks noChangeArrowheads="1"/>
            </p:cNvSpPr>
            <p:nvPr/>
          </p:nvSpPr>
          <p:spPr bwMode="auto">
            <a:xfrm>
              <a:off x="5210440" y="3448720"/>
              <a:ext cx="1280942" cy="258690"/>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985" b="1" i="0" u="none" strike="noStrike" kern="1200" cap="none" spc="0" normalizeH="0" baseline="0" noProof="0" dirty="0">
                  <a:ln>
                    <a:noFill/>
                  </a:ln>
                  <a:solidFill>
                    <a:srgbClr val="FFC000"/>
                  </a:solidFill>
                  <a:effectLst/>
                  <a:uLnTx/>
                  <a:uFillTx/>
                  <a:latin typeface="Century Gothic" panose="020B0502020202020204" pitchFamily="34" charset="0"/>
                  <a:ea typeface="Calibri" panose="020F0502020204030204" pitchFamily="34" charset="0"/>
                  <a:cs typeface="Times New Roman" panose="02020603050405020304" pitchFamily="18" charset="0"/>
                </a:rPr>
                <a:t>2023/24</a:t>
              </a:r>
              <a:endParaRPr kumimoji="0" lang="en-ZA" sz="1355" b="0" i="0" u="none" strike="noStrike" kern="1200" cap="none" spc="0" normalizeH="0" baseline="0" noProof="0" dirty="0">
                <a:ln>
                  <a:noFill/>
                </a:ln>
                <a:solidFill>
                  <a:srgbClr val="FFC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104" name="Group 103">
            <a:extLst>
              <a:ext uri="{FF2B5EF4-FFF2-40B4-BE49-F238E27FC236}">
                <a16:creationId xmlns:a16="http://schemas.microsoft.com/office/drawing/2014/main" id="{0325A130-8F50-3056-A704-F1AEADACD92F}"/>
              </a:ext>
            </a:extLst>
          </p:cNvPr>
          <p:cNvGrpSpPr/>
          <p:nvPr/>
        </p:nvGrpSpPr>
        <p:grpSpPr>
          <a:xfrm>
            <a:off x="186992" y="4733256"/>
            <a:ext cx="6353442" cy="1185780"/>
            <a:chOff x="186992" y="4733256"/>
            <a:chExt cx="6353442" cy="1185780"/>
          </a:xfrm>
        </p:grpSpPr>
        <p:sp>
          <p:nvSpPr>
            <p:cNvPr id="80" name="Text Box 2">
              <a:extLst>
                <a:ext uri="{FF2B5EF4-FFF2-40B4-BE49-F238E27FC236}">
                  <a16:creationId xmlns:a16="http://schemas.microsoft.com/office/drawing/2014/main" id="{543EDE04-DE8D-3362-6FBE-9E3C6A1DBFB9}"/>
                </a:ext>
              </a:extLst>
            </p:cNvPr>
            <p:cNvSpPr txBox="1">
              <a:spLocks noChangeArrowheads="1"/>
            </p:cNvSpPr>
            <p:nvPr/>
          </p:nvSpPr>
          <p:spPr bwMode="auto">
            <a:xfrm>
              <a:off x="372060" y="4812283"/>
              <a:ext cx="6162430" cy="258690"/>
            </a:xfrm>
            <a:prstGeom prst="rect">
              <a:avLst/>
            </a:prstGeom>
            <a:noFill/>
            <a:ln w="9525">
              <a:noFill/>
              <a:miter lim="800000"/>
              <a:headEnd/>
              <a:tailEnd/>
            </a:ln>
          </p:spPr>
          <p:txBody>
            <a:bodyPr rot="0" vert="horz" wrap="square" lIns="112542" tIns="56270" rIns="112542" bIns="56270" anchor="ctr" anchorCtr="0">
              <a:noAutofit/>
            </a:bodyPr>
            <a:lstStyle/>
            <a:p>
              <a:pPr marL="562709" marR="0" lvl="0" indent="0" algn="r" defTabSz="9144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rPr>
                <a:t>Actual number of reported cases in 2023/24</a:t>
              </a:r>
              <a:endParaRPr kumimoji="0" lang="en-ZA" sz="900" b="0"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562709" marR="0" lvl="0" indent="0" algn="r" defTabSz="914400" rtl="0" eaLnBrk="1" fontAlgn="auto" latinLnBrk="0" hangingPunct="1">
                <a:lnSpc>
                  <a:spcPct val="115000"/>
                </a:lnSpc>
                <a:spcBef>
                  <a:spcPts val="0"/>
                </a:spcBef>
                <a:spcAft>
                  <a:spcPts val="0"/>
                </a:spcAft>
                <a:buClrTx/>
                <a:buSzTx/>
                <a:buFontTx/>
                <a:buNone/>
                <a:tabLst/>
                <a:defRPr/>
              </a:pPr>
              <a:r>
                <a:rPr kumimoji="0" lang="en-ZA" sz="985" b="1" i="0" u="none" strike="noStrike" kern="120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endParaRPr kumimoji="0" lang="en-ZA" sz="1355"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100" name="Group 99">
              <a:extLst>
                <a:ext uri="{FF2B5EF4-FFF2-40B4-BE49-F238E27FC236}">
                  <a16:creationId xmlns:a16="http://schemas.microsoft.com/office/drawing/2014/main" id="{85016D36-F717-163D-5621-356785BBB1DD}"/>
                </a:ext>
              </a:extLst>
            </p:cNvPr>
            <p:cNvGrpSpPr/>
            <p:nvPr/>
          </p:nvGrpSpPr>
          <p:grpSpPr>
            <a:xfrm>
              <a:off x="186992" y="4733256"/>
              <a:ext cx="6353442" cy="1185780"/>
              <a:chOff x="213181" y="5489486"/>
              <a:chExt cx="6353442" cy="1185780"/>
            </a:xfrm>
          </p:grpSpPr>
          <p:sp>
            <p:nvSpPr>
              <p:cNvPr id="72" name="TextBox 71">
                <a:extLst>
                  <a:ext uri="{FF2B5EF4-FFF2-40B4-BE49-F238E27FC236}">
                    <a16:creationId xmlns:a16="http://schemas.microsoft.com/office/drawing/2014/main" id="{BAF593D9-B764-3C1D-C5F7-BA87D0057DB3}"/>
                  </a:ext>
                </a:extLst>
              </p:cNvPr>
              <p:cNvSpPr txBox="1"/>
              <p:nvPr/>
            </p:nvSpPr>
            <p:spPr>
              <a:xfrm>
                <a:off x="213181" y="5489486"/>
                <a:ext cx="17194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0000"/>
                    </a:solidFill>
                    <a:effectLst/>
                    <a:uLnTx/>
                    <a:uFillTx/>
                    <a:latin typeface="Century Gothic" panose="020B0502020202020204" pitchFamily="34" charset="0"/>
                  </a:rPr>
                  <a:t>Safety and Security</a:t>
                </a:r>
                <a:endParaRPr kumimoji="0" lang="en-ZA" sz="1800" b="1" i="0" u="none" strike="noStrike" kern="1200" cap="none" spc="0" normalizeH="0" baseline="0" noProof="0" dirty="0">
                  <a:ln>
                    <a:noFill/>
                  </a:ln>
                  <a:solidFill>
                    <a:srgbClr val="FF0000"/>
                  </a:solidFill>
                  <a:effectLst/>
                  <a:uLnTx/>
                  <a:uFillTx/>
                  <a:latin typeface="Century Gothic" panose="020B0502020202020204" pitchFamily="34" charset="0"/>
                </a:endParaRPr>
              </a:p>
            </p:txBody>
          </p:sp>
          <p:cxnSp>
            <p:nvCxnSpPr>
              <p:cNvPr id="73" name="Straight Connector 72">
                <a:extLst>
                  <a:ext uri="{FF2B5EF4-FFF2-40B4-BE49-F238E27FC236}">
                    <a16:creationId xmlns:a16="http://schemas.microsoft.com/office/drawing/2014/main" id="{26AE48F9-EE2E-61CD-8808-8A8A698AA219}"/>
                  </a:ext>
                </a:extLst>
              </p:cNvPr>
              <p:cNvCxnSpPr>
                <a:cxnSpLocks/>
              </p:cNvCxnSpPr>
              <p:nvPr/>
            </p:nvCxnSpPr>
            <p:spPr>
              <a:xfrm>
                <a:off x="321680" y="5766485"/>
                <a:ext cx="6244943" cy="0"/>
              </a:xfrm>
              <a:prstGeom prst="line">
                <a:avLst/>
              </a:prstGeom>
              <a:ln>
                <a:solidFill>
                  <a:srgbClr val="C80000"/>
                </a:solidFill>
              </a:ln>
            </p:spPr>
            <p:style>
              <a:lnRef idx="2">
                <a:schemeClr val="accent1"/>
              </a:lnRef>
              <a:fillRef idx="0">
                <a:schemeClr val="accent1"/>
              </a:fillRef>
              <a:effectRef idx="1">
                <a:schemeClr val="accent1"/>
              </a:effectRef>
              <a:fontRef idx="minor">
                <a:schemeClr val="tx1"/>
              </a:fontRef>
            </p:style>
          </p:cxnSp>
          <p:pic>
            <p:nvPicPr>
              <p:cNvPr id="75" name="Graphic 74" descr="Handcuffs with solid fill">
                <a:extLst>
                  <a:ext uri="{FF2B5EF4-FFF2-40B4-BE49-F238E27FC236}">
                    <a16:creationId xmlns:a16="http://schemas.microsoft.com/office/drawing/2014/main" id="{D7467F0A-D27C-FA75-C076-1D8995B1E2A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1220" y="5987666"/>
                <a:ext cx="687600" cy="687600"/>
              </a:xfrm>
              <a:prstGeom prst="rect">
                <a:avLst/>
              </a:prstGeom>
            </p:spPr>
          </p:pic>
          <p:sp>
            <p:nvSpPr>
              <p:cNvPr id="81" name="Text Box 2">
                <a:extLst>
                  <a:ext uri="{FF2B5EF4-FFF2-40B4-BE49-F238E27FC236}">
                    <a16:creationId xmlns:a16="http://schemas.microsoft.com/office/drawing/2014/main" id="{B5D9CB81-DB7E-CC70-1E64-3439600C796B}"/>
                  </a:ext>
                </a:extLst>
              </p:cNvPr>
              <p:cNvSpPr txBox="1">
                <a:spLocks noChangeArrowheads="1"/>
              </p:cNvSpPr>
              <p:nvPr/>
            </p:nvSpPr>
            <p:spPr bwMode="auto">
              <a:xfrm>
                <a:off x="1232465" y="5907690"/>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Residential Burglaries</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83859161-7E4A-7D67-16D8-65F2665472F2}"/>
                  </a:ext>
                </a:extLst>
              </p:cNvPr>
              <p:cNvCxnSpPr/>
              <p:nvPr/>
            </p:nvCxnSpPr>
            <p:spPr>
              <a:xfrm>
                <a:off x="1145611" y="5949710"/>
                <a:ext cx="0" cy="725556"/>
              </a:xfrm>
              <a:prstGeom prst="line">
                <a:avLst/>
              </a:prstGeom>
              <a:ln>
                <a:solidFill>
                  <a:srgbClr val="C80000"/>
                </a:solidFill>
              </a:ln>
            </p:spPr>
            <p:style>
              <a:lnRef idx="2">
                <a:schemeClr val="accent1"/>
              </a:lnRef>
              <a:fillRef idx="0">
                <a:schemeClr val="accent1"/>
              </a:fillRef>
              <a:effectRef idx="1">
                <a:schemeClr val="accent1"/>
              </a:effectRef>
              <a:fontRef idx="minor">
                <a:schemeClr val="tx1"/>
              </a:fontRef>
            </p:style>
          </p:cxnSp>
          <p:sp>
            <p:nvSpPr>
              <p:cNvPr id="83" name="Text Box 17">
                <a:extLst>
                  <a:ext uri="{FF2B5EF4-FFF2-40B4-BE49-F238E27FC236}">
                    <a16:creationId xmlns:a16="http://schemas.microsoft.com/office/drawing/2014/main" id="{6E050735-0B6F-3276-EE42-2434847A59E0}"/>
                  </a:ext>
                </a:extLst>
              </p:cNvPr>
              <p:cNvSpPr txBox="1">
                <a:spLocks noChangeArrowheads="1"/>
              </p:cNvSpPr>
              <p:nvPr/>
            </p:nvSpPr>
            <p:spPr bwMode="auto">
              <a:xfrm>
                <a:off x="1303687" y="6253920"/>
                <a:ext cx="969108"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450</a:t>
                </a:r>
                <a:endParaRPr kumimoji="0" lang="en-ZA" sz="1355"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84" name="Straight Connector 83">
                <a:extLst>
                  <a:ext uri="{FF2B5EF4-FFF2-40B4-BE49-F238E27FC236}">
                    <a16:creationId xmlns:a16="http://schemas.microsoft.com/office/drawing/2014/main" id="{5D9D1500-01E4-C50F-31CF-31012E8F4D4D}"/>
                  </a:ext>
                </a:extLst>
              </p:cNvPr>
              <p:cNvCxnSpPr/>
              <p:nvPr/>
            </p:nvCxnSpPr>
            <p:spPr>
              <a:xfrm>
                <a:off x="2403534" y="5949710"/>
                <a:ext cx="0" cy="725556"/>
              </a:xfrm>
              <a:prstGeom prst="line">
                <a:avLst/>
              </a:prstGeom>
              <a:ln>
                <a:solidFill>
                  <a:srgbClr val="C80000"/>
                </a:solidFill>
              </a:ln>
            </p:spPr>
            <p:style>
              <a:lnRef idx="2">
                <a:schemeClr val="accent1"/>
              </a:lnRef>
              <a:fillRef idx="0">
                <a:schemeClr val="accent1"/>
              </a:fillRef>
              <a:effectRef idx="1">
                <a:schemeClr val="accent1"/>
              </a:effectRef>
              <a:fontRef idx="minor">
                <a:schemeClr val="tx1"/>
              </a:fontRef>
            </p:style>
          </p:cxnSp>
          <p:sp>
            <p:nvSpPr>
              <p:cNvPr id="85" name="Text Box 2">
                <a:extLst>
                  <a:ext uri="{FF2B5EF4-FFF2-40B4-BE49-F238E27FC236}">
                    <a16:creationId xmlns:a16="http://schemas.microsoft.com/office/drawing/2014/main" id="{3E56D31E-3981-00BA-60F1-E1C647A33F74}"/>
                  </a:ext>
                </a:extLst>
              </p:cNvPr>
              <p:cNvSpPr txBox="1">
                <a:spLocks noChangeArrowheads="1"/>
              </p:cNvSpPr>
              <p:nvPr/>
            </p:nvSpPr>
            <p:spPr bwMode="auto">
              <a:xfrm>
                <a:off x="2257308" y="5899154"/>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DUI</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86" name="Text Box 17">
                <a:extLst>
                  <a:ext uri="{FF2B5EF4-FFF2-40B4-BE49-F238E27FC236}">
                    <a16:creationId xmlns:a16="http://schemas.microsoft.com/office/drawing/2014/main" id="{481D0F3C-6EA6-9214-2825-2E2E2D65AE99}"/>
                  </a:ext>
                </a:extLst>
              </p:cNvPr>
              <p:cNvSpPr txBox="1">
                <a:spLocks noChangeArrowheads="1"/>
              </p:cNvSpPr>
              <p:nvPr/>
            </p:nvSpPr>
            <p:spPr bwMode="auto">
              <a:xfrm>
                <a:off x="2344018" y="6252827"/>
                <a:ext cx="969108"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105</a:t>
                </a:r>
                <a:endParaRPr kumimoji="0" lang="en-ZA" sz="1355"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87" name="Straight Connector 86">
                <a:extLst>
                  <a:ext uri="{FF2B5EF4-FFF2-40B4-BE49-F238E27FC236}">
                    <a16:creationId xmlns:a16="http://schemas.microsoft.com/office/drawing/2014/main" id="{22E03510-CABB-3D83-0162-06DDC2F664F6}"/>
                  </a:ext>
                </a:extLst>
              </p:cNvPr>
              <p:cNvCxnSpPr/>
              <p:nvPr/>
            </p:nvCxnSpPr>
            <p:spPr>
              <a:xfrm>
                <a:off x="3235014" y="5939231"/>
                <a:ext cx="0" cy="725556"/>
              </a:xfrm>
              <a:prstGeom prst="line">
                <a:avLst/>
              </a:prstGeom>
              <a:ln>
                <a:solidFill>
                  <a:srgbClr val="C80000"/>
                </a:solidFill>
              </a:ln>
            </p:spPr>
            <p:style>
              <a:lnRef idx="2">
                <a:schemeClr val="accent1"/>
              </a:lnRef>
              <a:fillRef idx="0">
                <a:schemeClr val="accent1"/>
              </a:fillRef>
              <a:effectRef idx="1">
                <a:schemeClr val="accent1"/>
              </a:effectRef>
              <a:fontRef idx="minor">
                <a:schemeClr val="tx1"/>
              </a:fontRef>
            </p:style>
          </p:cxnSp>
          <p:sp>
            <p:nvSpPr>
              <p:cNvPr id="88" name="Text Box 2">
                <a:extLst>
                  <a:ext uri="{FF2B5EF4-FFF2-40B4-BE49-F238E27FC236}">
                    <a16:creationId xmlns:a16="http://schemas.microsoft.com/office/drawing/2014/main" id="{9C2E48E8-A0DB-F55B-C11A-D145EC354839}"/>
                  </a:ext>
                </a:extLst>
              </p:cNvPr>
              <p:cNvSpPr txBox="1">
                <a:spLocks noChangeArrowheads="1"/>
              </p:cNvSpPr>
              <p:nvPr/>
            </p:nvSpPr>
            <p:spPr bwMode="auto">
              <a:xfrm>
                <a:off x="3325948" y="5913863"/>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Drug-related Crimes</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89" name="Text Box 19">
                <a:extLst>
                  <a:ext uri="{FF2B5EF4-FFF2-40B4-BE49-F238E27FC236}">
                    <a16:creationId xmlns:a16="http://schemas.microsoft.com/office/drawing/2014/main" id="{E921AB0B-4249-FD87-E46C-791F0E726978}"/>
                  </a:ext>
                </a:extLst>
              </p:cNvPr>
              <p:cNvSpPr txBox="1">
                <a:spLocks noChangeArrowheads="1"/>
              </p:cNvSpPr>
              <p:nvPr/>
            </p:nvSpPr>
            <p:spPr bwMode="auto">
              <a:xfrm>
                <a:off x="3384349" y="6253941"/>
                <a:ext cx="969108"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1 365</a:t>
                </a:r>
                <a:endParaRPr kumimoji="0" lang="en-ZA" sz="1355"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90" name="Straight Connector 89">
                <a:extLst>
                  <a:ext uri="{FF2B5EF4-FFF2-40B4-BE49-F238E27FC236}">
                    <a16:creationId xmlns:a16="http://schemas.microsoft.com/office/drawing/2014/main" id="{F4771D64-8C13-017C-6EAE-CF710A3F9663}"/>
                  </a:ext>
                </a:extLst>
              </p:cNvPr>
              <p:cNvCxnSpPr/>
              <p:nvPr/>
            </p:nvCxnSpPr>
            <p:spPr>
              <a:xfrm>
                <a:off x="4443002" y="5939231"/>
                <a:ext cx="0" cy="725556"/>
              </a:xfrm>
              <a:prstGeom prst="line">
                <a:avLst/>
              </a:prstGeom>
              <a:ln>
                <a:solidFill>
                  <a:srgbClr val="C80000"/>
                </a:solidFill>
              </a:ln>
            </p:spPr>
            <p:style>
              <a:lnRef idx="2">
                <a:schemeClr val="accent1"/>
              </a:lnRef>
              <a:fillRef idx="0">
                <a:schemeClr val="accent1"/>
              </a:fillRef>
              <a:effectRef idx="1">
                <a:schemeClr val="accent1"/>
              </a:effectRef>
              <a:fontRef idx="minor">
                <a:schemeClr val="tx1"/>
              </a:fontRef>
            </p:style>
          </p:cxnSp>
          <p:sp>
            <p:nvSpPr>
              <p:cNvPr id="91" name="Text Box 2">
                <a:extLst>
                  <a:ext uri="{FF2B5EF4-FFF2-40B4-BE49-F238E27FC236}">
                    <a16:creationId xmlns:a16="http://schemas.microsoft.com/office/drawing/2014/main" id="{24BD0EBA-8723-728E-4F90-1A4804C66674}"/>
                  </a:ext>
                </a:extLst>
              </p:cNvPr>
              <p:cNvSpPr txBox="1">
                <a:spLocks noChangeArrowheads="1"/>
              </p:cNvSpPr>
              <p:nvPr/>
            </p:nvSpPr>
            <p:spPr bwMode="auto">
              <a:xfrm>
                <a:off x="4353457" y="5952359"/>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Murder</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92" name="Text Box 20">
                <a:extLst>
                  <a:ext uri="{FF2B5EF4-FFF2-40B4-BE49-F238E27FC236}">
                    <a16:creationId xmlns:a16="http://schemas.microsoft.com/office/drawing/2014/main" id="{9D522D37-CE7D-124A-D2F1-500B1CADCF24}"/>
                  </a:ext>
                </a:extLst>
              </p:cNvPr>
              <p:cNvSpPr txBox="1">
                <a:spLocks noChangeArrowheads="1"/>
              </p:cNvSpPr>
              <p:nvPr/>
            </p:nvSpPr>
            <p:spPr bwMode="auto">
              <a:xfrm>
                <a:off x="4407590" y="6215977"/>
                <a:ext cx="969108"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26</a:t>
                </a:r>
                <a:endParaRPr kumimoji="0" lang="en-ZA" sz="1355"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93" name="Straight Connector 92">
                <a:extLst>
                  <a:ext uri="{FF2B5EF4-FFF2-40B4-BE49-F238E27FC236}">
                    <a16:creationId xmlns:a16="http://schemas.microsoft.com/office/drawing/2014/main" id="{994A5AC2-386E-F158-3F3D-01BECFA92470}"/>
                  </a:ext>
                </a:extLst>
              </p:cNvPr>
              <p:cNvCxnSpPr/>
              <p:nvPr/>
            </p:nvCxnSpPr>
            <p:spPr>
              <a:xfrm>
                <a:off x="5384142" y="5949710"/>
                <a:ext cx="0" cy="725556"/>
              </a:xfrm>
              <a:prstGeom prst="line">
                <a:avLst/>
              </a:prstGeom>
              <a:ln>
                <a:solidFill>
                  <a:srgbClr val="C80000"/>
                </a:solidFill>
              </a:ln>
            </p:spPr>
            <p:style>
              <a:lnRef idx="2">
                <a:schemeClr val="accent1"/>
              </a:lnRef>
              <a:fillRef idx="0">
                <a:schemeClr val="accent1"/>
              </a:fillRef>
              <a:effectRef idx="1">
                <a:schemeClr val="accent1"/>
              </a:effectRef>
              <a:fontRef idx="minor">
                <a:schemeClr val="tx1"/>
              </a:fontRef>
            </p:style>
          </p:cxnSp>
          <p:sp>
            <p:nvSpPr>
              <p:cNvPr id="94" name="Text Box 2">
                <a:extLst>
                  <a:ext uri="{FF2B5EF4-FFF2-40B4-BE49-F238E27FC236}">
                    <a16:creationId xmlns:a16="http://schemas.microsoft.com/office/drawing/2014/main" id="{5D1345F1-3B84-5CA9-5DE4-998EB71A0BFA}"/>
                  </a:ext>
                </a:extLst>
              </p:cNvPr>
              <p:cNvSpPr txBox="1">
                <a:spLocks noChangeArrowheads="1"/>
              </p:cNvSpPr>
              <p:nvPr/>
            </p:nvSpPr>
            <p:spPr bwMode="auto">
              <a:xfrm>
                <a:off x="5386870" y="5936614"/>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Sexual Offences</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95" name="Text Box 24">
                <a:extLst>
                  <a:ext uri="{FF2B5EF4-FFF2-40B4-BE49-F238E27FC236}">
                    <a16:creationId xmlns:a16="http://schemas.microsoft.com/office/drawing/2014/main" id="{6664EAE2-CC04-A98A-BB38-5C275C850460}"/>
                  </a:ext>
                </a:extLst>
              </p:cNvPr>
              <p:cNvSpPr txBox="1">
                <a:spLocks noChangeArrowheads="1"/>
              </p:cNvSpPr>
              <p:nvPr/>
            </p:nvSpPr>
            <p:spPr bwMode="auto">
              <a:xfrm>
                <a:off x="5462664" y="6206000"/>
                <a:ext cx="969108"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147</a:t>
                </a:r>
                <a:endParaRPr kumimoji="0" lang="en-ZA" sz="1355"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grpSp>
      <p:grpSp>
        <p:nvGrpSpPr>
          <p:cNvPr id="127" name="Group 126">
            <a:extLst>
              <a:ext uri="{FF2B5EF4-FFF2-40B4-BE49-F238E27FC236}">
                <a16:creationId xmlns:a16="http://schemas.microsoft.com/office/drawing/2014/main" id="{5EE3CABB-CC75-D35E-9CB3-AAEA47C33D46}"/>
              </a:ext>
            </a:extLst>
          </p:cNvPr>
          <p:cNvGrpSpPr/>
          <p:nvPr/>
        </p:nvGrpSpPr>
        <p:grpSpPr>
          <a:xfrm>
            <a:off x="188843" y="984054"/>
            <a:ext cx="6344334" cy="1188164"/>
            <a:chOff x="188843" y="984054"/>
            <a:chExt cx="6344334" cy="1188164"/>
          </a:xfrm>
        </p:grpSpPr>
        <p:grpSp>
          <p:nvGrpSpPr>
            <p:cNvPr id="97" name="Group 96">
              <a:extLst>
                <a:ext uri="{FF2B5EF4-FFF2-40B4-BE49-F238E27FC236}">
                  <a16:creationId xmlns:a16="http://schemas.microsoft.com/office/drawing/2014/main" id="{049F3B44-E669-627E-D897-1C9F8FAB0AAC}"/>
                </a:ext>
              </a:extLst>
            </p:cNvPr>
            <p:cNvGrpSpPr/>
            <p:nvPr/>
          </p:nvGrpSpPr>
          <p:grpSpPr>
            <a:xfrm>
              <a:off x="188843" y="984054"/>
              <a:ext cx="6344334" cy="1188164"/>
              <a:chOff x="188843" y="1222514"/>
              <a:chExt cx="6344334" cy="1188164"/>
            </a:xfrm>
          </p:grpSpPr>
          <p:cxnSp>
            <p:nvCxnSpPr>
              <p:cNvPr id="15" name="Straight Connector 14">
                <a:extLst>
                  <a:ext uri="{FF2B5EF4-FFF2-40B4-BE49-F238E27FC236}">
                    <a16:creationId xmlns:a16="http://schemas.microsoft.com/office/drawing/2014/main" id="{C6383EA0-0AF2-67CB-81B4-81B7A55DE3F4}"/>
                  </a:ext>
                </a:extLst>
              </p:cNvPr>
              <p:cNvCxnSpPr/>
              <p:nvPr/>
            </p:nvCxnSpPr>
            <p:spPr>
              <a:xfrm>
                <a:off x="3419061" y="1592314"/>
                <a:ext cx="0" cy="725556"/>
              </a:xfrm>
              <a:prstGeom prst="line">
                <a:avLst/>
              </a:prstGeom>
              <a:ln>
                <a:solidFill>
                  <a:srgbClr val="8D6E97"/>
                </a:solidFill>
              </a:ln>
            </p:spPr>
            <p:style>
              <a:lnRef idx="2">
                <a:schemeClr val="accent1"/>
              </a:lnRef>
              <a:fillRef idx="0">
                <a:schemeClr val="accent1"/>
              </a:fillRef>
              <a:effectRef idx="1">
                <a:schemeClr val="accent1"/>
              </a:effectRef>
              <a:fontRef idx="minor">
                <a:schemeClr val="tx1"/>
              </a:fontRef>
            </p:style>
          </p:cxnSp>
          <p:grpSp>
            <p:nvGrpSpPr>
              <p:cNvPr id="96" name="Group 95">
                <a:extLst>
                  <a:ext uri="{FF2B5EF4-FFF2-40B4-BE49-F238E27FC236}">
                    <a16:creationId xmlns:a16="http://schemas.microsoft.com/office/drawing/2014/main" id="{214B2DB0-E848-F86C-0B0D-9948F75087FD}"/>
                  </a:ext>
                </a:extLst>
              </p:cNvPr>
              <p:cNvGrpSpPr/>
              <p:nvPr/>
            </p:nvGrpSpPr>
            <p:grpSpPr>
              <a:xfrm>
                <a:off x="188843" y="1222514"/>
                <a:ext cx="6344334" cy="1188164"/>
                <a:chOff x="188843" y="1222514"/>
                <a:chExt cx="6344334" cy="1188164"/>
              </a:xfrm>
            </p:grpSpPr>
            <p:sp>
              <p:nvSpPr>
                <p:cNvPr id="5" name="TextBox 4">
                  <a:extLst>
                    <a:ext uri="{FF2B5EF4-FFF2-40B4-BE49-F238E27FC236}">
                      <a16:creationId xmlns:a16="http://schemas.microsoft.com/office/drawing/2014/main" id="{60AF08D7-E9EF-6FCD-16B8-D5F2D29DDE9F}"/>
                    </a:ext>
                  </a:extLst>
                </p:cNvPr>
                <p:cNvSpPr txBox="1"/>
                <p:nvPr/>
              </p:nvSpPr>
              <p:spPr>
                <a:xfrm>
                  <a:off x="188843" y="1222514"/>
                  <a:ext cx="17194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90C58"/>
                      </a:solidFill>
                      <a:effectLst/>
                      <a:uLnTx/>
                      <a:uFillTx/>
                      <a:latin typeface="Century Gothic" panose="020B0502020202020204" pitchFamily="34" charset="0"/>
                    </a:rPr>
                    <a:t>Demographics</a:t>
                  </a:r>
                  <a:endParaRPr kumimoji="0" lang="en-ZA" sz="1800" b="1" i="0" u="none" strike="noStrike" kern="1200" cap="none" spc="0" normalizeH="0" baseline="0" noProof="0" dirty="0">
                    <a:ln>
                      <a:noFill/>
                    </a:ln>
                    <a:solidFill>
                      <a:srgbClr val="890C58"/>
                    </a:solidFill>
                    <a:effectLst/>
                    <a:uLnTx/>
                    <a:uFillTx/>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A7C5E004-C659-5A92-850C-EA2A62E0AE1A}"/>
                    </a:ext>
                  </a:extLst>
                </p:cNvPr>
                <p:cNvCxnSpPr>
                  <a:cxnSpLocks/>
                </p:cNvCxnSpPr>
                <p:nvPr/>
              </p:nvCxnSpPr>
              <p:spPr>
                <a:xfrm>
                  <a:off x="288235" y="1499513"/>
                  <a:ext cx="6172200" cy="0"/>
                </a:xfrm>
                <a:prstGeom prst="line">
                  <a:avLst/>
                </a:prstGeom>
                <a:ln>
                  <a:solidFill>
                    <a:srgbClr val="8D6E97"/>
                  </a:solidFill>
                </a:ln>
              </p:spPr>
              <p:style>
                <a:lnRef idx="2">
                  <a:schemeClr val="accent1"/>
                </a:lnRef>
                <a:fillRef idx="0">
                  <a:schemeClr val="accent1"/>
                </a:fillRef>
                <a:effectRef idx="1">
                  <a:schemeClr val="accent1"/>
                </a:effectRef>
                <a:fontRef idx="minor">
                  <a:schemeClr val="tx1"/>
                </a:fontRef>
              </p:style>
            </p:cxnSp>
            <p:pic>
              <p:nvPicPr>
                <p:cNvPr id="11" name="Graphic 10" descr="Group of people with solid fill">
                  <a:extLst>
                    <a:ext uri="{FF2B5EF4-FFF2-40B4-BE49-F238E27FC236}">
                      <a16:creationId xmlns:a16="http://schemas.microsoft.com/office/drawing/2014/main" id="{352BDFBB-B4B2-5577-25DC-85D0A460AE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3019" y="1632069"/>
                  <a:ext cx="685801" cy="685801"/>
                </a:xfrm>
                <a:prstGeom prst="rect">
                  <a:avLst/>
                </a:prstGeom>
              </p:spPr>
            </p:pic>
            <p:sp>
              <p:nvSpPr>
                <p:cNvPr id="12" name="Text Box 514">
                  <a:extLst>
                    <a:ext uri="{FF2B5EF4-FFF2-40B4-BE49-F238E27FC236}">
                      <a16:creationId xmlns:a16="http://schemas.microsoft.com/office/drawing/2014/main" id="{5DB9542D-47DD-9EBA-D9DB-FD1B60C98DC8}"/>
                    </a:ext>
                  </a:extLst>
                </p:cNvPr>
                <p:cNvSpPr txBox="1">
                  <a:spLocks noChangeArrowheads="1"/>
                </p:cNvSpPr>
                <p:nvPr/>
              </p:nvSpPr>
              <p:spPr bwMode="auto">
                <a:xfrm>
                  <a:off x="665920" y="1728110"/>
                  <a:ext cx="2655570" cy="682568"/>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93 138</a:t>
                  </a:r>
                  <a:endParaRPr kumimoji="0" lang="en-ZA" sz="2800" b="1" i="0" u="none" strike="noStrike" kern="1200" cap="none" spc="0" normalizeH="0" baseline="0" noProof="0" dirty="0">
                    <a:ln>
                      <a:noFill/>
                    </a:ln>
                    <a:solidFill>
                      <a:prstClr val="black"/>
                    </a:solidFill>
                    <a:effectLst/>
                    <a:uLnTx/>
                    <a:uFillTx/>
                    <a:latin typeface="Century Gothic" panose="020B0502020202020204" pitchFamily="34" charset="0"/>
                    <a:cs typeface="Times New Roman" panose="02020603050405020304" pitchFamily="18" charset="0"/>
                  </a:endParaRPr>
                </a:p>
              </p:txBody>
            </p:sp>
            <p:sp>
              <p:nvSpPr>
                <p:cNvPr id="13" name="Text Box 514">
                  <a:extLst>
                    <a:ext uri="{FF2B5EF4-FFF2-40B4-BE49-F238E27FC236}">
                      <a16:creationId xmlns:a16="http://schemas.microsoft.com/office/drawing/2014/main" id="{D8A57B49-737E-44AA-D38C-B6524BAB6D93}"/>
                    </a:ext>
                  </a:extLst>
                </p:cNvPr>
                <p:cNvSpPr txBox="1">
                  <a:spLocks noChangeArrowheads="1"/>
                </p:cNvSpPr>
                <p:nvPr/>
              </p:nvSpPr>
              <p:spPr bwMode="auto">
                <a:xfrm>
                  <a:off x="580529" y="1272524"/>
                  <a:ext cx="2655570" cy="682568"/>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cs typeface="Times New Roman" panose="02020603050405020304" pitchFamily="18" charset="0"/>
                    </a:rPr>
                    <a:t>Population</a:t>
                  </a:r>
                  <a:endParaRPr kumimoji="0" lang="en-ZA" sz="2800" b="1" i="0" u="none" strike="noStrike" kern="1200" cap="none" spc="0" normalizeH="0" baseline="0" noProof="0" dirty="0">
                    <a:ln>
                      <a:noFill/>
                    </a:ln>
                    <a:solidFill>
                      <a:srgbClr val="003399"/>
                    </a:solidFill>
                    <a:effectLst/>
                    <a:uLnTx/>
                    <a:uFillTx/>
                    <a:latin typeface="Century Gothic" panose="020B0502020202020204" pitchFamily="34" charset="0"/>
                    <a:cs typeface="Times New Roman" panose="02020603050405020304" pitchFamily="18" charset="0"/>
                  </a:endParaRPr>
                </a:p>
              </p:txBody>
            </p:sp>
            <p:sp>
              <p:nvSpPr>
                <p:cNvPr id="18" name="Text Box 513">
                  <a:extLst>
                    <a:ext uri="{FF2B5EF4-FFF2-40B4-BE49-F238E27FC236}">
                      <a16:creationId xmlns:a16="http://schemas.microsoft.com/office/drawing/2014/main" id="{5729A91B-1D0F-4171-D05D-D37816E21829}"/>
                    </a:ext>
                  </a:extLst>
                </p:cNvPr>
                <p:cNvSpPr txBox="1">
                  <a:spLocks noChangeArrowheads="1"/>
                </p:cNvSpPr>
                <p:nvPr/>
              </p:nvSpPr>
              <p:spPr bwMode="auto">
                <a:xfrm>
                  <a:off x="3804865" y="1805260"/>
                  <a:ext cx="2655570" cy="560070"/>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Century Gothic" panose="020B0502020202020204" pitchFamily="34" charset="0"/>
                      <a:cs typeface="Times New Roman" panose="02020603050405020304" pitchFamily="18" charset="0"/>
                    </a:rPr>
                    <a:t>20 669 </a:t>
                  </a:r>
                </a:p>
                <a:p>
                  <a:pPr marL="0" marR="0" lvl="0" indent="0" algn="r" defTabSz="914400" rtl="0" eaLnBrk="1" fontAlgn="auto" latinLnBrk="0" hangingPunct="1">
                    <a:lnSpc>
                      <a:spcPct val="115000"/>
                    </a:lnSpc>
                    <a:spcBef>
                      <a:spcPts val="0"/>
                    </a:spcBef>
                    <a:spcAft>
                      <a:spcPts val="0"/>
                    </a:spcAft>
                    <a:buClrTx/>
                    <a:buSzTx/>
                    <a:buFontTx/>
                    <a:buNone/>
                    <a:tabLst/>
                    <a:defRPr/>
                  </a:pPr>
                  <a:endParaRPr kumimoji="0" lang="en-ZA" sz="400" b="1" i="0" u="none" strike="noStrike" kern="1200" cap="none" spc="0" normalizeH="0" baseline="0" noProof="0" dirty="0">
                    <a:ln>
                      <a:noFill/>
                    </a:ln>
                    <a:solidFill>
                      <a:srgbClr val="003399"/>
                    </a:solidFill>
                    <a:effectLst/>
                    <a:uLnTx/>
                    <a:uFillTx/>
                    <a:latin typeface="Century Gothic" panose="020B0502020202020204" pitchFamily="34" charset="0"/>
                    <a:cs typeface="Times New Roman" panose="02020603050405020304" pitchFamily="18" charset="0"/>
                  </a:endParaRPr>
                </a:p>
              </p:txBody>
            </p:sp>
            <p:sp>
              <p:nvSpPr>
                <p:cNvPr id="19" name="Text Box 514">
                  <a:extLst>
                    <a:ext uri="{FF2B5EF4-FFF2-40B4-BE49-F238E27FC236}">
                      <a16:creationId xmlns:a16="http://schemas.microsoft.com/office/drawing/2014/main" id="{E552DF4D-2937-25AC-B981-642E9D22E663}"/>
                    </a:ext>
                  </a:extLst>
                </p:cNvPr>
                <p:cNvSpPr txBox="1">
                  <a:spLocks noChangeArrowheads="1"/>
                </p:cNvSpPr>
                <p:nvPr/>
              </p:nvSpPr>
              <p:spPr bwMode="auto">
                <a:xfrm>
                  <a:off x="3633415" y="1272524"/>
                  <a:ext cx="2655570" cy="682568"/>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cs typeface="Times New Roman" panose="02020603050405020304" pitchFamily="18" charset="0"/>
                    </a:rPr>
                    <a:t>Households</a:t>
                  </a:r>
                  <a:endParaRPr kumimoji="0" lang="en-ZA" sz="2800" b="1" i="0" u="none" strike="noStrike" kern="1200" cap="none" spc="0" normalizeH="0" baseline="0" noProof="0" dirty="0">
                    <a:ln>
                      <a:noFill/>
                    </a:ln>
                    <a:solidFill>
                      <a:srgbClr val="003399"/>
                    </a:solidFill>
                    <a:effectLst/>
                    <a:uLnTx/>
                    <a:uFillTx/>
                    <a:latin typeface="Century Gothic" panose="020B0502020202020204" pitchFamily="34" charset="0"/>
                    <a:cs typeface="Times New Roman" panose="02020603050405020304" pitchFamily="18" charset="0"/>
                  </a:endParaRPr>
                </a:p>
              </p:txBody>
            </p:sp>
            <p:sp>
              <p:nvSpPr>
                <p:cNvPr id="76" name="Text Box 2">
                  <a:extLst>
                    <a:ext uri="{FF2B5EF4-FFF2-40B4-BE49-F238E27FC236}">
                      <a16:creationId xmlns:a16="http://schemas.microsoft.com/office/drawing/2014/main" id="{B1EA0BE7-BDF7-08F5-B3B0-242CDA4A9C42}"/>
                    </a:ext>
                  </a:extLst>
                </p:cNvPr>
                <p:cNvSpPr txBox="1">
                  <a:spLocks noChangeArrowheads="1"/>
                </p:cNvSpPr>
                <p:nvPr/>
              </p:nvSpPr>
              <p:spPr bwMode="auto">
                <a:xfrm>
                  <a:off x="2609072" y="1254818"/>
                  <a:ext cx="3924105" cy="258690"/>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890C58"/>
                      </a:solidFill>
                      <a:effectLst/>
                      <a:uLnTx/>
                      <a:uFillTx/>
                      <a:latin typeface="Century Gothic" panose="020B0502020202020204" pitchFamily="34" charset="0"/>
                      <a:ea typeface="Calibri" panose="020F0502020204030204" pitchFamily="34" charset="0"/>
                      <a:cs typeface="Times New Roman" panose="02020603050405020304" pitchFamily="18" charset="0"/>
                    </a:rPr>
                    <a:t>Population, 2024; Actual households, 2024</a:t>
                  </a:r>
                  <a:endParaRPr kumimoji="0" lang="en-ZA" sz="900" b="0" i="0" u="none" strike="noStrike" kern="1200" cap="none" spc="0" normalizeH="0" baseline="0" noProof="0" dirty="0">
                    <a:ln>
                      <a:noFill/>
                    </a:ln>
                    <a:solidFill>
                      <a:srgbClr val="890C58"/>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grpSp>
        <p:pic>
          <p:nvPicPr>
            <p:cNvPr id="126" name="Graphic 125" descr="House with solid fill">
              <a:extLst>
                <a:ext uri="{FF2B5EF4-FFF2-40B4-BE49-F238E27FC236}">
                  <a16:creationId xmlns:a16="http://schemas.microsoft.com/office/drawing/2014/main" id="{CE8AF1BC-DD15-FCE2-F31A-F58D1B84B4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46885" y="1368852"/>
              <a:ext cx="687600" cy="687600"/>
            </a:xfrm>
            <a:prstGeom prst="rect">
              <a:avLst/>
            </a:prstGeom>
          </p:spPr>
        </p:pic>
      </p:grpSp>
      <p:grpSp>
        <p:nvGrpSpPr>
          <p:cNvPr id="134" name="Group 133">
            <a:extLst>
              <a:ext uri="{FF2B5EF4-FFF2-40B4-BE49-F238E27FC236}">
                <a16:creationId xmlns:a16="http://schemas.microsoft.com/office/drawing/2014/main" id="{21053213-614F-1095-E9B9-9BFDF3B4BFB7}"/>
              </a:ext>
            </a:extLst>
          </p:cNvPr>
          <p:cNvGrpSpPr/>
          <p:nvPr/>
        </p:nvGrpSpPr>
        <p:grpSpPr>
          <a:xfrm>
            <a:off x="58389" y="6073343"/>
            <a:ext cx="6703080" cy="1309640"/>
            <a:chOff x="58389" y="6073343"/>
            <a:chExt cx="6703080" cy="1309640"/>
          </a:xfrm>
        </p:grpSpPr>
        <p:cxnSp>
          <p:nvCxnSpPr>
            <p:cNvPr id="106" name="Straight Connector 105">
              <a:extLst>
                <a:ext uri="{FF2B5EF4-FFF2-40B4-BE49-F238E27FC236}">
                  <a16:creationId xmlns:a16="http://schemas.microsoft.com/office/drawing/2014/main" id="{28549FF2-C1C5-D3AA-DDB4-4D9B20BC0C06}"/>
                </a:ext>
              </a:extLst>
            </p:cNvPr>
            <p:cNvCxnSpPr>
              <a:cxnSpLocks/>
            </p:cNvCxnSpPr>
            <p:nvPr/>
          </p:nvCxnSpPr>
          <p:spPr>
            <a:xfrm>
              <a:off x="306527" y="6350342"/>
              <a:ext cx="6244943" cy="0"/>
            </a:xfrm>
            <a:prstGeom prst="line">
              <a:avLst/>
            </a:prstGeom>
            <a:ln>
              <a:solidFill>
                <a:srgbClr val="8D6E97"/>
              </a:solidFill>
            </a:ln>
          </p:spPr>
          <p:style>
            <a:lnRef idx="2">
              <a:schemeClr val="accent1"/>
            </a:lnRef>
            <a:fillRef idx="0">
              <a:schemeClr val="accent1"/>
            </a:fillRef>
            <a:effectRef idx="1">
              <a:schemeClr val="accent1"/>
            </a:effectRef>
            <a:fontRef idx="minor">
              <a:schemeClr val="tx1"/>
            </a:fontRef>
          </p:style>
        </p:cxnSp>
        <p:grpSp>
          <p:nvGrpSpPr>
            <p:cNvPr id="133" name="Group 132">
              <a:extLst>
                <a:ext uri="{FF2B5EF4-FFF2-40B4-BE49-F238E27FC236}">
                  <a16:creationId xmlns:a16="http://schemas.microsoft.com/office/drawing/2014/main" id="{A0D4889D-FE0C-BCDB-D342-3AE0C04DBF5B}"/>
                </a:ext>
              </a:extLst>
            </p:cNvPr>
            <p:cNvGrpSpPr/>
            <p:nvPr/>
          </p:nvGrpSpPr>
          <p:grpSpPr>
            <a:xfrm>
              <a:off x="58389" y="6073343"/>
              <a:ext cx="6703080" cy="1309640"/>
              <a:chOff x="58389" y="6073343"/>
              <a:chExt cx="6703080" cy="1309640"/>
            </a:xfrm>
          </p:grpSpPr>
          <p:sp>
            <p:nvSpPr>
              <p:cNvPr id="105" name="TextBox 104">
                <a:extLst>
                  <a:ext uri="{FF2B5EF4-FFF2-40B4-BE49-F238E27FC236}">
                    <a16:creationId xmlns:a16="http://schemas.microsoft.com/office/drawing/2014/main" id="{80EDDCC6-B7D0-8057-C510-F5D198977306}"/>
                  </a:ext>
                </a:extLst>
              </p:cNvPr>
              <p:cNvSpPr txBox="1"/>
              <p:nvPr/>
            </p:nvSpPr>
            <p:spPr>
              <a:xfrm>
                <a:off x="186992" y="6073343"/>
                <a:ext cx="28386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90C58"/>
                    </a:solidFill>
                    <a:effectLst/>
                    <a:uLnTx/>
                    <a:uFillTx/>
                    <a:latin typeface="Century Gothic" panose="020B0502020202020204" pitchFamily="34" charset="0"/>
                  </a:rPr>
                  <a:t>Access to Basic Service Delivery</a:t>
                </a:r>
                <a:endParaRPr kumimoji="0" lang="en-ZA" sz="1800" b="1" i="0" u="none" strike="noStrike" kern="1200" cap="none" spc="0" normalizeH="0" baseline="0" noProof="0" dirty="0">
                  <a:ln>
                    <a:noFill/>
                  </a:ln>
                  <a:solidFill>
                    <a:srgbClr val="890C58"/>
                  </a:solidFill>
                  <a:effectLst/>
                  <a:uLnTx/>
                  <a:uFillTx/>
                  <a:latin typeface="Century Gothic" panose="020B0502020202020204" pitchFamily="34" charset="0"/>
                </a:endParaRPr>
              </a:p>
            </p:txBody>
          </p:sp>
          <p:sp>
            <p:nvSpPr>
              <p:cNvPr id="107" name="Text Box 2">
                <a:extLst>
                  <a:ext uri="{FF2B5EF4-FFF2-40B4-BE49-F238E27FC236}">
                    <a16:creationId xmlns:a16="http://schemas.microsoft.com/office/drawing/2014/main" id="{E5B58EB6-84E0-6A35-F635-02D8D88029BC}"/>
                  </a:ext>
                </a:extLst>
              </p:cNvPr>
              <p:cNvSpPr txBox="1">
                <a:spLocks noChangeArrowheads="1"/>
              </p:cNvSpPr>
              <p:nvPr/>
            </p:nvSpPr>
            <p:spPr bwMode="auto">
              <a:xfrm>
                <a:off x="1197185" y="6075907"/>
                <a:ext cx="5451230" cy="258690"/>
              </a:xfrm>
              <a:prstGeom prst="rect">
                <a:avLst/>
              </a:prstGeom>
              <a:noFill/>
              <a:ln w="9525">
                <a:noFill/>
                <a:miter lim="800000"/>
                <a:headEnd/>
                <a:tailEnd/>
              </a:ln>
            </p:spPr>
            <p:txBody>
              <a:bodyPr rot="0" vert="horz" wrap="square" lIns="112542" tIns="56270" rIns="112542" bIns="56270" anchor="ctr" anchorCtr="0">
                <a:noAutofit/>
              </a:bodyPr>
              <a:lstStyle/>
              <a:p>
                <a:pPr marL="562709" marR="0" lvl="0" indent="0" algn="r" defTabSz="9144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890C58"/>
                    </a:solidFill>
                    <a:effectLst/>
                    <a:uLnTx/>
                    <a:uFillTx/>
                    <a:latin typeface="Century Gothic" panose="020B0502020202020204" pitchFamily="34" charset="0"/>
                    <a:ea typeface="Calibri" panose="020F0502020204030204" pitchFamily="34" charset="0"/>
                    <a:cs typeface="Times New Roman" panose="02020603050405020304" pitchFamily="18" charset="0"/>
                  </a:rPr>
                  <a:t>Percentage of households with access to basic services, 2023</a:t>
                </a:r>
                <a:endParaRPr kumimoji="0" lang="en-ZA" sz="900" b="0" i="0" u="none" strike="noStrike" kern="1200" cap="none" spc="0" normalizeH="0" baseline="0" noProof="0" dirty="0">
                  <a:ln>
                    <a:noFill/>
                  </a:ln>
                  <a:solidFill>
                    <a:srgbClr val="890C58"/>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9" name="Graphic 108" descr="Water with solid fill">
                <a:extLst>
                  <a:ext uri="{FF2B5EF4-FFF2-40B4-BE49-F238E27FC236}">
                    <a16:creationId xmlns:a16="http://schemas.microsoft.com/office/drawing/2014/main" id="{4B3C1B53-811C-7E5C-ECE9-17CBD3461E3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13643" y="6871783"/>
                <a:ext cx="511200" cy="511200"/>
              </a:xfrm>
              <a:prstGeom prst="rect">
                <a:avLst/>
              </a:prstGeom>
            </p:spPr>
          </p:pic>
          <p:sp>
            <p:nvSpPr>
              <p:cNvPr id="110" name="Text Box 2">
                <a:extLst>
                  <a:ext uri="{FF2B5EF4-FFF2-40B4-BE49-F238E27FC236}">
                    <a16:creationId xmlns:a16="http://schemas.microsoft.com/office/drawing/2014/main" id="{48387F48-7FFF-1C73-1D62-075E5121BF2A}"/>
                  </a:ext>
                </a:extLst>
              </p:cNvPr>
              <p:cNvSpPr txBox="1">
                <a:spLocks noChangeArrowheads="1"/>
              </p:cNvSpPr>
              <p:nvPr/>
            </p:nvSpPr>
            <p:spPr bwMode="auto">
              <a:xfrm>
                <a:off x="58389" y="6463572"/>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Water</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11" name="Text Box 537">
                <a:extLst>
                  <a:ext uri="{FF2B5EF4-FFF2-40B4-BE49-F238E27FC236}">
                    <a16:creationId xmlns:a16="http://schemas.microsoft.com/office/drawing/2014/main" id="{6F459056-9AD9-27D1-8BBA-A5DCA05EA329}"/>
                  </a:ext>
                </a:extLst>
              </p:cNvPr>
              <p:cNvSpPr txBox="1">
                <a:spLocks noChangeArrowheads="1"/>
              </p:cNvSpPr>
              <p:nvPr/>
            </p:nvSpPr>
            <p:spPr bwMode="auto">
              <a:xfrm>
                <a:off x="178637" y="6713693"/>
                <a:ext cx="969108"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cs typeface="Times New Roman" panose="02020603050405020304" pitchFamily="18" charset="0"/>
                  </a:rPr>
                  <a:t>99.5%</a:t>
                </a:r>
              </a:p>
            </p:txBody>
          </p:sp>
          <p:sp>
            <p:nvSpPr>
              <p:cNvPr id="113" name="Text Box 2">
                <a:extLst>
                  <a:ext uri="{FF2B5EF4-FFF2-40B4-BE49-F238E27FC236}">
                    <a16:creationId xmlns:a16="http://schemas.microsoft.com/office/drawing/2014/main" id="{D4545032-2229-A801-192F-3348C772EE75}"/>
                  </a:ext>
                </a:extLst>
              </p:cNvPr>
              <p:cNvSpPr txBox="1">
                <a:spLocks noChangeArrowheads="1"/>
              </p:cNvSpPr>
              <p:nvPr/>
            </p:nvSpPr>
            <p:spPr bwMode="auto">
              <a:xfrm>
                <a:off x="1238836" y="6475531"/>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Refuse Removal</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14" name="Text Box 544">
                <a:extLst>
                  <a:ext uri="{FF2B5EF4-FFF2-40B4-BE49-F238E27FC236}">
                    <a16:creationId xmlns:a16="http://schemas.microsoft.com/office/drawing/2014/main" id="{95120074-4314-06F0-96F1-863CA5AB1E59}"/>
                  </a:ext>
                </a:extLst>
              </p:cNvPr>
              <p:cNvSpPr txBox="1">
                <a:spLocks noChangeArrowheads="1"/>
              </p:cNvSpPr>
              <p:nvPr/>
            </p:nvSpPr>
            <p:spPr bwMode="auto">
              <a:xfrm>
                <a:off x="1316577" y="6713693"/>
                <a:ext cx="969108"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cs typeface="Times New Roman" panose="02020603050405020304" pitchFamily="18" charset="0"/>
                  </a:rPr>
                  <a:t>89.0%</a:t>
                </a:r>
              </a:p>
            </p:txBody>
          </p:sp>
          <p:sp>
            <p:nvSpPr>
              <p:cNvPr id="116" name="Text Box 2">
                <a:extLst>
                  <a:ext uri="{FF2B5EF4-FFF2-40B4-BE49-F238E27FC236}">
                    <a16:creationId xmlns:a16="http://schemas.microsoft.com/office/drawing/2014/main" id="{D7B1105E-0082-62A6-9CE4-807E0A0F180F}"/>
                  </a:ext>
                </a:extLst>
              </p:cNvPr>
              <p:cNvSpPr txBox="1">
                <a:spLocks noChangeArrowheads="1"/>
              </p:cNvSpPr>
              <p:nvPr/>
            </p:nvSpPr>
            <p:spPr bwMode="auto">
              <a:xfrm>
                <a:off x="2569056" y="6482343"/>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Electricity</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17" name="Text Box 2">
                <a:extLst>
                  <a:ext uri="{FF2B5EF4-FFF2-40B4-BE49-F238E27FC236}">
                    <a16:creationId xmlns:a16="http://schemas.microsoft.com/office/drawing/2014/main" id="{A9ECC7BA-2DD7-3CFC-2E65-85FCE9429D65}"/>
                  </a:ext>
                </a:extLst>
              </p:cNvPr>
              <p:cNvSpPr txBox="1">
                <a:spLocks noChangeArrowheads="1"/>
              </p:cNvSpPr>
              <p:nvPr/>
            </p:nvSpPr>
            <p:spPr bwMode="auto">
              <a:xfrm>
                <a:off x="3869242" y="6482343"/>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Sanitation</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18" name="Text Box 2">
                <a:extLst>
                  <a:ext uri="{FF2B5EF4-FFF2-40B4-BE49-F238E27FC236}">
                    <a16:creationId xmlns:a16="http://schemas.microsoft.com/office/drawing/2014/main" id="{85937227-AFE7-D029-2D44-C004C6C19E61}"/>
                  </a:ext>
                </a:extLst>
              </p:cNvPr>
              <p:cNvSpPr txBox="1">
                <a:spLocks noChangeArrowheads="1"/>
              </p:cNvSpPr>
              <p:nvPr/>
            </p:nvSpPr>
            <p:spPr bwMode="auto">
              <a:xfrm>
                <a:off x="5278354" y="6482343"/>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Formal Housing</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20" name="Graphic 119" descr="No Littering with solid fill">
                <a:extLst>
                  <a:ext uri="{FF2B5EF4-FFF2-40B4-BE49-F238E27FC236}">
                    <a16:creationId xmlns:a16="http://schemas.microsoft.com/office/drawing/2014/main" id="{905C6903-6AA6-138C-DAEF-6C778B2B36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126607" y="6816106"/>
                <a:ext cx="511200" cy="511200"/>
              </a:xfrm>
              <a:prstGeom prst="rect">
                <a:avLst/>
              </a:prstGeom>
            </p:spPr>
          </p:pic>
          <p:pic>
            <p:nvPicPr>
              <p:cNvPr id="122" name="Graphic 121" descr="Streetlight with solid fill">
                <a:extLst>
                  <a:ext uri="{FF2B5EF4-FFF2-40B4-BE49-F238E27FC236}">
                    <a16:creationId xmlns:a16="http://schemas.microsoft.com/office/drawing/2014/main" id="{53CD7595-3DEC-187E-B58E-D271758E881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526052" y="6849208"/>
                <a:ext cx="511200" cy="511200"/>
              </a:xfrm>
              <a:prstGeom prst="rect">
                <a:avLst/>
              </a:prstGeom>
            </p:spPr>
          </p:pic>
          <p:pic>
            <p:nvPicPr>
              <p:cNvPr id="124" name="Graphic 123" descr="Toilet Paper with solid fill">
                <a:extLst>
                  <a:ext uri="{FF2B5EF4-FFF2-40B4-BE49-F238E27FC236}">
                    <a16:creationId xmlns:a16="http://schemas.microsoft.com/office/drawing/2014/main" id="{44AC1806-B039-3839-FDC3-EFA786E7AAE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804919" y="6862669"/>
                <a:ext cx="509758" cy="509758"/>
              </a:xfrm>
              <a:prstGeom prst="rect">
                <a:avLst/>
              </a:prstGeom>
            </p:spPr>
          </p:pic>
          <p:pic>
            <p:nvPicPr>
              <p:cNvPr id="129" name="Graphic 128" descr="Home with solid fill">
                <a:extLst>
                  <a:ext uri="{FF2B5EF4-FFF2-40B4-BE49-F238E27FC236}">
                    <a16:creationId xmlns:a16="http://schemas.microsoft.com/office/drawing/2014/main" id="{0EF92DC1-F6E5-3BD5-296A-003029CE824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251711" y="6778972"/>
                <a:ext cx="509758" cy="509758"/>
              </a:xfrm>
              <a:prstGeom prst="rect">
                <a:avLst/>
              </a:prstGeom>
            </p:spPr>
          </p:pic>
          <p:sp>
            <p:nvSpPr>
              <p:cNvPr id="130" name="Text Box 535">
                <a:extLst>
                  <a:ext uri="{FF2B5EF4-FFF2-40B4-BE49-F238E27FC236}">
                    <a16:creationId xmlns:a16="http://schemas.microsoft.com/office/drawing/2014/main" id="{A4A19094-5496-5762-1D4D-D020C6CE5928}"/>
                  </a:ext>
                </a:extLst>
              </p:cNvPr>
              <p:cNvSpPr txBox="1">
                <a:spLocks noChangeArrowheads="1"/>
              </p:cNvSpPr>
              <p:nvPr/>
            </p:nvSpPr>
            <p:spPr bwMode="auto">
              <a:xfrm>
                <a:off x="2679063" y="6727573"/>
                <a:ext cx="969108"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cs typeface="Times New Roman" panose="02020603050405020304" pitchFamily="18" charset="0"/>
                  </a:rPr>
                  <a:t>91.7%</a:t>
                </a:r>
              </a:p>
            </p:txBody>
          </p:sp>
          <p:sp>
            <p:nvSpPr>
              <p:cNvPr id="131" name="Text Box 536">
                <a:extLst>
                  <a:ext uri="{FF2B5EF4-FFF2-40B4-BE49-F238E27FC236}">
                    <a16:creationId xmlns:a16="http://schemas.microsoft.com/office/drawing/2014/main" id="{1E4C4968-8741-38EB-5F41-93C2FD5AFC3E}"/>
                  </a:ext>
                </a:extLst>
              </p:cNvPr>
              <p:cNvSpPr txBox="1">
                <a:spLocks noChangeArrowheads="1"/>
              </p:cNvSpPr>
              <p:nvPr/>
            </p:nvSpPr>
            <p:spPr bwMode="auto">
              <a:xfrm>
                <a:off x="3979966" y="6707887"/>
                <a:ext cx="969108"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cs typeface="Times New Roman" panose="02020603050405020304" pitchFamily="18" charset="0"/>
                  </a:rPr>
                  <a:t>90.2%</a:t>
                </a:r>
              </a:p>
            </p:txBody>
          </p:sp>
          <p:sp>
            <p:nvSpPr>
              <p:cNvPr id="132" name="Text Box 51">
                <a:extLst>
                  <a:ext uri="{FF2B5EF4-FFF2-40B4-BE49-F238E27FC236}">
                    <a16:creationId xmlns:a16="http://schemas.microsoft.com/office/drawing/2014/main" id="{1E8E4572-C81C-0D51-87D6-158E245A9FA1}"/>
                  </a:ext>
                </a:extLst>
              </p:cNvPr>
              <p:cNvSpPr txBox="1">
                <a:spLocks noChangeArrowheads="1"/>
              </p:cNvSpPr>
              <p:nvPr/>
            </p:nvSpPr>
            <p:spPr bwMode="auto">
              <a:xfrm>
                <a:off x="5374206" y="6751777"/>
                <a:ext cx="969108"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723"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91.3%</a:t>
                </a:r>
                <a:endParaRPr kumimoji="0" lang="en-ZA" sz="1355"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grpSp>
      <p:grpSp>
        <p:nvGrpSpPr>
          <p:cNvPr id="177" name="Group 176">
            <a:extLst>
              <a:ext uri="{FF2B5EF4-FFF2-40B4-BE49-F238E27FC236}">
                <a16:creationId xmlns:a16="http://schemas.microsoft.com/office/drawing/2014/main" id="{C453BA1C-260A-67BC-AD7D-1168C8DF5F38}"/>
              </a:ext>
            </a:extLst>
          </p:cNvPr>
          <p:cNvGrpSpPr/>
          <p:nvPr/>
        </p:nvGrpSpPr>
        <p:grpSpPr>
          <a:xfrm>
            <a:off x="148181" y="7504476"/>
            <a:ext cx="2869150" cy="930621"/>
            <a:chOff x="251212" y="7436083"/>
            <a:chExt cx="2869150" cy="930621"/>
          </a:xfrm>
        </p:grpSpPr>
        <p:grpSp>
          <p:nvGrpSpPr>
            <p:cNvPr id="144" name="Group 143">
              <a:extLst>
                <a:ext uri="{FF2B5EF4-FFF2-40B4-BE49-F238E27FC236}">
                  <a16:creationId xmlns:a16="http://schemas.microsoft.com/office/drawing/2014/main" id="{F5B69198-54E0-0CB0-DEB7-48269D504E5B}"/>
                </a:ext>
              </a:extLst>
            </p:cNvPr>
            <p:cNvGrpSpPr/>
            <p:nvPr/>
          </p:nvGrpSpPr>
          <p:grpSpPr>
            <a:xfrm>
              <a:off x="251212" y="7436083"/>
              <a:ext cx="2869150" cy="892802"/>
              <a:chOff x="165945" y="7350698"/>
              <a:chExt cx="2869150" cy="892802"/>
            </a:xfrm>
          </p:grpSpPr>
          <p:sp>
            <p:nvSpPr>
              <p:cNvPr id="135" name="TextBox 134">
                <a:extLst>
                  <a:ext uri="{FF2B5EF4-FFF2-40B4-BE49-F238E27FC236}">
                    <a16:creationId xmlns:a16="http://schemas.microsoft.com/office/drawing/2014/main" id="{13E92270-916F-A491-4B3B-7DF6F1CF7E9D}"/>
                  </a:ext>
                </a:extLst>
              </p:cNvPr>
              <p:cNvSpPr txBox="1"/>
              <p:nvPr/>
            </p:nvSpPr>
            <p:spPr>
              <a:xfrm>
                <a:off x="196401" y="7350698"/>
                <a:ext cx="28386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anose="020B0502020202020204" pitchFamily="34" charset="0"/>
                  </a:rPr>
                  <a:t>Road Safety</a:t>
                </a:r>
                <a:endParaRPr kumimoji="0" lang="en-ZA" sz="1800" b="1" i="0" u="none" strike="noStrike" kern="1200" cap="none" spc="0" normalizeH="0" baseline="0" noProof="0" dirty="0">
                  <a:ln>
                    <a:noFill/>
                  </a:ln>
                  <a:solidFill>
                    <a:prstClr val="black"/>
                  </a:solidFill>
                  <a:effectLst/>
                  <a:uLnTx/>
                  <a:uFillTx/>
                  <a:latin typeface="Century Gothic" panose="020B0502020202020204" pitchFamily="34" charset="0"/>
                </a:endParaRPr>
              </a:p>
            </p:txBody>
          </p:sp>
          <p:cxnSp>
            <p:nvCxnSpPr>
              <p:cNvPr id="136" name="Straight Connector 135">
                <a:extLst>
                  <a:ext uri="{FF2B5EF4-FFF2-40B4-BE49-F238E27FC236}">
                    <a16:creationId xmlns:a16="http://schemas.microsoft.com/office/drawing/2014/main" id="{1EE1CF0C-4E18-04AD-7712-5A2C44DF4DAF}"/>
                  </a:ext>
                </a:extLst>
              </p:cNvPr>
              <p:cNvCxnSpPr>
                <a:cxnSpLocks/>
              </p:cNvCxnSpPr>
              <p:nvPr/>
            </p:nvCxnSpPr>
            <p:spPr>
              <a:xfrm>
                <a:off x="261647" y="7627697"/>
                <a:ext cx="1729458" cy="0"/>
              </a:xfrm>
              <a:prstGeom prst="line">
                <a:avLst/>
              </a:prstGeom>
              <a:ln>
                <a:solidFill>
                  <a:srgbClr val="4784A1"/>
                </a:solidFill>
              </a:ln>
            </p:spPr>
            <p:style>
              <a:lnRef idx="2">
                <a:schemeClr val="accent1"/>
              </a:lnRef>
              <a:fillRef idx="0">
                <a:schemeClr val="accent1"/>
              </a:fillRef>
              <a:effectRef idx="1">
                <a:schemeClr val="accent1"/>
              </a:effectRef>
              <a:fontRef idx="minor">
                <a:schemeClr val="tx1"/>
              </a:fontRef>
            </p:style>
          </p:cxnSp>
          <p:sp>
            <p:nvSpPr>
              <p:cNvPr id="139" name="Text Box 2">
                <a:extLst>
                  <a:ext uri="{FF2B5EF4-FFF2-40B4-BE49-F238E27FC236}">
                    <a16:creationId xmlns:a16="http://schemas.microsoft.com/office/drawing/2014/main" id="{78D20858-0A70-3F09-ABB2-3173880DD1A3}"/>
                  </a:ext>
                </a:extLst>
              </p:cNvPr>
              <p:cNvSpPr txBox="1">
                <a:spLocks noChangeArrowheads="1"/>
              </p:cNvSpPr>
              <p:nvPr/>
            </p:nvSpPr>
            <p:spPr bwMode="auto">
              <a:xfrm>
                <a:off x="1244806" y="7396241"/>
                <a:ext cx="831161" cy="23465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985"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2021/22</a:t>
                </a:r>
                <a:endParaRPr kumimoji="0" lang="en-ZA" sz="1355"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40" name="Text Box 2">
                <a:extLst>
                  <a:ext uri="{FF2B5EF4-FFF2-40B4-BE49-F238E27FC236}">
                    <a16:creationId xmlns:a16="http://schemas.microsoft.com/office/drawing/2014/main" id="{B525296F-A8F6-F866-BBC4-C144CB77F09B}"/>
                  </a:ext>
                </a:extLst>
              </p:cNvPr>
              <p:cNvSpPr txBox="1">
                <a:spLocks noChangeArrowheads="1"/>
              </p:cNvSpPr>
              <p:nvPr/>
            </p:nvSpPr>
            <p:spPr bwMode="auto">
              <a:xfrm>
                <a:off x="165945" y="7769058"/>
                <a:ext cx="1111553"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Fatal Crashes</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41" name="Text Box 2">
                <a:extLst>
                  <a:ext uri="{FF2B5EF4-FFF2-40B4-BE49-F238E27FC236}">
                    <a16:creationId xmlns:a16="http://schemas.microsoft.com/office/drawing/2014/main" id="{02858BF5-3DB4-6613-8E22-8E29D35EBCFD}"/>
                  </a:ext>
                </a:extLst>
              </p:cNvPr>
              <p:cNvSpPr txBox="1">
                <a:spLocks noChangeArrowheads="1"/>
              </p:cNvSpPr>
              <p:nvPr/>
            </p:nvSpPr>
            <p:spPr bwMode="auto">
              <a:xfrm>
                <a:off x="261647" y="7991458"/>
                <a:ext cx="1238928" cy="252042"/>
              </a:xfrm>
              <a:prstGeom prst="rect">
                <a:avLst/>
              </a:prstGeom>
              <a:noFill/>
              <a:ln w="9525">
                <a:no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Road User Fatalities</a:t>
                </a:r>
                <a:endParaRPr kumimoji="0" lang="en-ZA" sz="11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42" name="Text Box 545">
                <a:extLst>
                  <a:ext uri="{FF2B5EF4-FFF2-40B4-BE49-F238E27FC236}">
                    <a16:creationId xmlns:a16="http://schemas.microsoft.com/office/drawing/2014/main" id="{53734429-9099-BA3B-FD8B-C54AC9FB00D4}"/>
                  </a:ext>
                </a:extLst>
              </p:cNvPr>
              <p:cNvSpPr txBox="1">
                <a:spLocks noChangeArrowheads="1"/>
              </p:cNvSpPr>
              <p:nvPr/>
            </p:nvSpPr>
            <p:spPr bwMode="auto">
              <a:xfrm>
                <a:off x="1391743" y="7671226"/>
                <a:ext cx="826237" cy="393241"/>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10</a:t>
                </a:r>
              </a:p>
            </p:txBody>
          </p:sp>
        </p:grpSp>
        <p:sp>
          <p:nvSpPr>
            <p:cNvPr id="143" name="Text Box 545">
              <a:extLst>
                <a:ext uri="{FF2B5EF4-FFF2-40B4-BE49-F238E27FC236}">
                  <a16:creationId xmlns:a16="http://schemas.microsoft.com/office/drawing/2014/main" id="{6EDA1B70-C20D-4D5A-4505-D8FDB04A02FD}"/>
                </a:ext>
              </a:extLst>
            </p:cNvPr>
            <p:cNvSpPr txBox="1">
              <a:spLocks noChangeArrowheads="1"/>
            </p:cNvSpPr>
            <p:nvPr/>
          </p:nvSpPr>
          <p:spPr bwMode="auto">
            <a:xfrm>
              <a:off x="1477010" y="7973463"/>
              <a:ext cx="826237" cy="393241"/>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12</a:t>
              </a:r>
            </a:p>
          </p:txBody>
        </p:sp>
      </p:grpSp>
      <p:grpSp>
        <p:nvGrpSpPr>
          <p:cNvPr id="152" name="Group 151">
            <a:extLst>
              <a:ext uri="{FF2B5EF4-FFF2-40B4-BE49-F238E27FC236}">
                <a16:creationId xmlns:a16="http://schemas.microsoft.com/office/drawing/2014/main" id="{9362A8F8-4E87-914E-91AB-B27192A4F330}"/>
              </a:ext>
            </a:extLst>
          </p:cNvPr>
          <p:cNvGrpSpPr/>
          <p:nvPr/>
        </p:nvGrpSpPr>
        <p:grpSpPr>
          <a:xfrm>
            <a:off x="2165786" y="7494293"/>
            <a:ext cx="2988991" cy="1074342"/>
            <a:chOff x="2082929" y="7359851"/>
            <a:chExt cx="2988991" cy="1074342"/>
          </a:xfrm>
        </p:grpSpPr>
        <p:sp>
          <p:nvSpPr>
            <p:cNvPr id="145" name="TextBox 144">
              <a:extLst>
                <a:ext uri="{FF2B5EF4-FFF2-40B4-BE49-F238E27FC236}">
                  <a16:creationId xmlns:a16="http://schemas.microsoft.com/office/drawing/2014/main" id="{C3F727B7-2202-0A5E-723B-93D599CF2933}"/>
                </a:ext>
              </a:extLst>
            </p:cNvPr>
            <p:cNvSpPr txBox="1"/>
            <p:nvPr/>
          </p:nvSpPr>
          <p:spPr>
            <a:xfrm>
              <a:off x="2233226" y="7359851"/>
              <a:ext cx="28386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92D050"/>
                  </a:solidFill>
                  <a:effectLst/>
                  <a:uLnTx/>
                  <a:uFillTx/>
                  <a:latin typeface="Century Gothic" panose="020B0502020202020204" pitchFamily="34" charset="0"/>
                </a:rPr>
                <a:t>Labour</a:t>
              </a:r>
              <a:endParaRPr kumimoji="0" lang="en-ZA" sz="1800" b="1"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148" name="Text Box 2">
              <a:extLst>
                <a:ext uri="{FF2B5EF4-FFF2-40B4-BE49-F238E27FC236}">
                  <a16:creationId xmlns:a16="http://schemas.microsoft.com/office/drawing/2014/main" id="{AD187917-2B11-404A-527C-AA0464BE4E92}"/>
                </a:ext>
              </a:extLst>
            </p:cNvPr>
            <p:cNvSpPr txBox="1">
              <a:spLocks noChangeArrowheads="1"/>
            </p:cNvSpPr>
            <p:nvPr/>
          </p:nvSpPr>
          <p:spPr bwMode="auto">
            <a:xfrm>
              <a:off x="3194392" y="7394228"/>
              <a:ext cx="831161" cy="23465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985" b="1" i="0" u="none" strike="noStrike" kern="1200" cap="none" spc="0" normalizeH="0" baseline="0" noProof="0" dirty="0">
                  <a:ln>
                    <a:noFill/>
                  </a:ln>
                  <a:solidFill>
                    <a:srgbClr val="92D050"/>
                  </a:solidFill>
                  <a:effectLst/>
                  <a:uLnTx/>
                  <a:uFillTx/>
                  <a:latin typeface="Century Gothic" panose="020B0502020202020204" pitchFamily="34" charset="0"/>
                  <a:ea typeface="Calibri" panose="020F0502020204030204" pitchFamily="34" charset="0"/>
                  <a:cs typeface="Times New Roman" panose="02020603050405020304" pitchFamily="18" charset="0"/>
                </a:rPr>
                <a:t>2023</a:t>
              </a:r>
              <a:endParaRPr kumimoji="0" lang="en-ZA" sz="1355" b="0" i="0" u="none" strike="noStrike" kern="1200" cap="none" spc="0" normalizeH="0" baseline="0" noProof="0" dirty="0">
                <a:ln>
                  <a:noFill/>
                </a:ln>
                <a:solidFill>
                  <a:srgbClr val="92D05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149" name="Straight Connector 148">
              <a:extLst>
                <a:ext uri="{FF2B5EF4-FFF2-40B4-BE49-F238E27FC236}">
                  <a16:creationId xmlns:a16="http://schemas.microsoft.com/office/drawing/2014/main" id="{77DD7B33-B82C-934B-4905-2857C641B08F}"/>
                </a:ext>
              </a:extLst>
            </p:cNvPr>
            <p:cNvCxnSpPr>
              <a:cxnSpLocks/>
            </p:cNvCxnSpPr>
            <p:nvPr/>
          </p:nvCxnSpPr>
          <p:spPr>
            <a:xfrm>
              <a:off x="2293874" y="7639269"/>
              <a:ext cx="1729458"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50" name="Text Box 2">
              <a:extLst>
                <a:ext uri="{FF2B5EF4-FFF2-40B4-BE49-F238E27FC236}">
                  <a16:creationId xmlns:a16="http://schemas.microsoft.com/office/drawing/2014/main" id="{0AC5C7E1-3818-555E-F8D0-377771A4FD9A}"/>
                </a:ext>
              </a:extLst>
            </p:cNvPr>
            <p:cNvSpPr txBox="1">
              <a:spLocks noChangeArrowheads="1"/>
            </p:cNvSpPr>
            <p:nvPr/>
          </p:nvSpPr>
          <p:spPr bwMode="auto">
            <a:xfrm>
              <a:off x="2082929" y="7673146"/>
              <a:ext cx="1855372" cy="442350"/>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Unemployment Rate</a:t>
              </a:r>
              <a:b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(narrow definition)</a:t>
              </a:r>
              <a:endParaRPr kumimoji="0" lang="en-ZA" sz="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51" name="Text Box 533">
              <a:extLst>
                <a:ext uri="{FF2B5EF4-FFF2-40B4-BE49-F238E27FC236}">
                  <a16:creationId xmlns:a16="http://schemas.microsoft.com/office/drawing/2014/main" id="{DC32EA90-3437-D66D-8B9B-2AF5E1E48B54}"/>
                </a:ext>
              </a:extLst>
            </p:cNvPr>
            <p:cNvSpPr txBox="1">
              <a:spLocks noChangeArrowheads="1"/>
            </p:cNvSpPr>
            <p:nvPr/>
          </p:nvSpPr>
          <p:spPr bwMode="auto">
            <a:xfrm>
              <a:off x="2616429" y="8069215"/>
              <a:ext cx="851095"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32.4</a:t>
              </a:r>
              <a:r>
                <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p:txBody>
        </p:sp>
      </p:grpSp>
      <p:cxnSp>
        <p:nvCxnSpPr>
          <p:cNvPr id="153" name="Straight Connector 152">
            <a:extLst>
              <a:ext uri="{FF2B5EF4-FFF2-40B4-BE49-F238E27FC236}">
                <a16:creationId xmlns:a16="http://schemas.microsoft.com/office/drawing/2014/main" id="{9A8A9B3D-2CAB-3C63-5FD0-99C174162CC8}"/>
              </a:ext>
            </a:extLst>
          </p:cNvPr>
          <p:cNvCxnSpPr>
            <a:cxnSpLocks/>
          </p:cNvCxnSpPr>
          <p:nvPr/>
        </p:nvCxnSpPr>
        <p:spPr>
          <a:xfrm>
            <a:off x="2190785" y="7712001"/>
            <a:ext cx="0" cy="520828"/>
          </a:xfrm>
          <a:prstGeom prst="line">
            <a:avLst/>
          </a:prstGeom>
          <a:ln>
            <a:gradFill flip="none" rotWithShape="1">
              <a:gsLst>
                <a:gs pos="0">
                  <a:schemeClr val="accent1">
                    <a:lumMod val="5000"/>
                    <a:lumOff val="95000"/>
                  </a:schemeClr>
                </a:gs>
                <a:gs pos="0">
                  <a:srgbClr val="92D050"/>
                </a:gs>
                <a:gs pos="83000">
                  <a:schemeClr val="accent1">
                    <a:lumMod val="45000"/>
                    <a:lumOff val="55000"/>
                  </a:schemeClr>
                </a:gs>
                <a:gs pos="100000">
                  <a:schemeClr val="accent1">
                    <a:lumMod val="30000"/>
                    <a:lumOff val="70000"/>
                  </a:scheme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0337249B-5479-5032-0EA5-8CD80450E666}"/>
              </a:ext>
            </a:extLst>
          </p:cNvPr>
          <p:cNvCxnSpPr>
            <a:cxnSpLocks/>
          </p:cNvCxnSpPr>
          <p:nvPr/>
        </p:nvCxnSpPr>
        <p:spPr>
          <a:xfrm>
            <a:off x="4411312" y="7691825"/>
            <a:ext cx="0" cy="520828"/>
          </a:xfrm>
          <a:prstGeom prst="line">
            <a:avLst/>
          </a:prstGeom>
          <a:ln>
            <a:gradFill flip="none" rotWithShape="1">
              <a:gsLst>
                <a:gs pos="86000">
                  <a:srgbClr val="92D050"/>
                </a:gs>
                <a:gs pos="24000">
                  <a:srgbClr val="FFC000">
                    <a:lumMod val="96000"/>
                    <a:lumOff val="4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grpSp>
        <p:nvGrpSpPr>
          <p:cNvPr id="163" name="Group 162">
            <a:extLst>
              <a:ext uri="{FF2B5EF4-FFF2-40B4-BE49-F238E27FC236}">
                <a16:creationId xmlns:a16="http://schemas.microsoft.com/office/drawing/2014/main" id="{B16E8F76-AC8A-122B-F5AB-2FF99C7115DC}"/>
              </a:ext>
            </a:extLst>
          </p:cNvPr>
          <p:cNvGrpSpPr/>
          <p:nvPr/>
        </p:nvGrpSpPr>
        <p:grpSpPr>
          <a:xfrm>
            <a:off x="4108352" y="7512914"/>
            <a:ext cx="3956963" cy="965889"/>
            <a:chOff x="3996780" y="7381019"/>
            <a:chExt cx="3956963" cy="965889"/>
          </a:xfrm>
        </p:grpSpPr>
        <p:sp>
          <p:nvSpPr>
            <p:cNvPr id="156" name="TextBox 155">
              <a:extLst>
                <a:ext uri="{FF2B5EF4-FFF2-40B4-BE49-F238E27FC236}">
                  <a16:creationId xmlns:a16="http://schemas.microsoft.com/office/drawing/2014/main" id="{DCBBFE9F-61FE-D1AA-0E75-443CD5224FA1}"/>
                </a:ext>
              </a:extLst>
            </p:cNvPr>
            <p:cNvSpPr txBox="1"/>
            <p:nvPr/>
          </p:nvSpPr>
          <p:spPr>
            <a:xfrm>
              <a:off x="4507886" y="7381019"/>
              <a:ext cx="19987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C000"/>
                  </a:solidFill>
                  <a:effectLst/>
                  <a:uLnTx/>
                  <a:uFillTx/>
                  <a:latin typeface="Century Gothic" panose="020B0502020202020204" pitchFamily="34" charset="0"/>
                </a:rPr>
                <a:t>Socio-economic Risks</a:t>
              </a:r>
              <a:endParaRPr kumimoji="0" lang="en-ZA" sz="1800" b="1" i="0" u="none" strike="noStrike" kern="1200" cap="none" spc="0" normalizeH="0" baseline="0" noProof="0" dirty="0">
                <a:ln>
                  <a:noFill/>
                </a:ln>
                <a:solidFill>
                  <a:srgbClr val="FFC000"/>
                </a:solidFill>
                <a:effectLst/>
                <a:uLnTx/>
                <a:uFillTx/>
                <a:latin typeface="Century Gothic" panose="020B0502020202020204" pitchFamily="34" charset="0"/>
              </a:endParaRPr>
            </a:p>
          </p:txBody>
        </p:sp>
        <p:cxnSp>
          <p:nvCxnSpPr>
            <p:cNvPr id="157" name="Straight Connector 156">
              <a:extLst>
                <a:ext uri="{FF2B5EF4-FFF2-40B4-BE49-F238E27FC236}">
                  <a16:creationId xmlns:a16="http://schemas.microsoft.com/office/drawing/2014/main" id="{20B43C4E-482A-939E-752F-E9169ABC3A6C}"/>
                </a:ext>
              </a:extLst>
            </p:cNvPr>
            <p:cNvCxnSpPr>
              <a:cxnSpLocks/>
            </p:cNvCxnSpPr>
            <p:nvPr/>
          </p:nvCxnSpPr>
          <p:spPr>
            <a:xfrm>
              <a:off x="4600930" y="7658018"/>
              <a:ext cx="1905660" cy="13208"/>
            </a:xfrm>
            <a:prstGeom prst="line">
              <a:avLst/>
            </a:prstGeom>
            <a:ln>
              <a:solidFill>
                <a:srgbClr val="D2A000"/>
              </a:solidFill>
            </a:ln>
          </p:spPr>
          <p:style>
            <a:lnRef idx="2">
              <a:schemeClr val="accent1"/>
            </a:lnRef>
            <a:fillRef idx="0">
              <a:schemeClr val="accent1"/>
            </a:fillRef>
            <a:effectRef idx="1">
              <a:schemeClr val="accent1"/>
            </a:effectRef>
            <a:fontRef idx="minor">
              <a:schemeClr val="tx1"/>
            </a:fontRef>
          </p:style>
        </p:cxnSp>
        <p:sp>
          <p:nvSpPr>
            <p:cNvPr id="159" name="Text Box 2">
              <a:extLst>
                <a:ext uri="{FF2B5EF4-FFF2-40B4-BE49-F238E27FC236}">
                  <a16:creationId xmlns:a16="http://schemas.microsoft.com/office/drawing/2014/main" id="{060B1312-8143-830B-BB8C-0129EC7B5365}"/>
                </a:ext>
              </a:extLst>
            </p:cNvPr>
            <p:cNvSpPr txBox="1">
              <a:spLocks noChangeArrowheads="1"/>
            </p:cNvSpPr>
            <p:nvPr/>
          </p:nvSpPr>
          <p:spPr bwMode="auto">
            <a:xfrm>
              <a:off x="3996780" y="7770303"/>
              <a:ext cx="1855372" cy="442350"/>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Risk 1</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Risk 2</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Risk 3</a:t>
              </a:r>
              <a:endParaRPr kumimoji="0" lang="en-ZA" sz="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60" name="Text Box 533">
              <a:extLst>
                <a:ext uri="{FF2B5EF4-FFF2-40B4-BE49-F238E27FC236}">
                  <a16:creationId xmlns:a16="http://schemas.microsoft.com/office/drawing/2014/main" id="{65D86E51-AC14-FF6E-1FC8-716B751C7F5B}"/>
                </a:ext>
              </a:extLst>
            </p:cNvPr>
            <p:cNvSpPr txBox="1">
              <a:spLocks noChangeArrowheads="1"/>
            </p:cNvSpPr>
            <p:nvPr/>
          </p:nvSpPr>
          <p:spPr bwMode="auto">
            <a:xfrm>
              <a:off x="5191400" y="7981930"/>
              <a:ext cx="2762343" cy="364978"/>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Unemployment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Poverty</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solidFill>
                  <a:effectLst/>
                  <a:uLnTx/>
                  <a:uFillTx/>
                  <a:latin typeface="Century Gothic" panose="020B0502020202020204" pitchFamily="34" charset="0"/>
                  <a:cs typeface="Times New Roman" panose="02020603050405020304" pitchFamily="18" charset="0"/>
                </a:rPr>
                <a:t>Safety and security</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985"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985"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176" name="Group 175">
            <a:extLst>
              <a:ext uri="{FF2B5EF4-FFF2-40B4-BE49-F238E27FC236}">
                <a16:creationId xmlns:a16="http://schemas.microsoft.com/office/drawing/2014/main" id="{E67A65CB-C9B5-6F65-5C19-AC8A5E9A6CFC}"/>
              </a:ext>
            </a:extLst>
          </p:cNvPr>
          <p:cNvGrpSpPr/>
          <p:nvPr/>
        </p:nvGrpSpPr>
        <p:grpSpPr>
          <a:xfrm>
            <a:off x="57272" y="8469306"/>
            <a:ext cx="6950301" cy="1280570"/>
            <a:chOff x="57272" y="8469306"/>
            <a:chExt cx="6950301" cy="1280570"/>
          </a:xfrm>
        </p:grpSpPr>
        <p:grpSp>
          <p:nvGrpSpPr>
            <p:cNvPr id="175" name="Group 174">
              <a:extLst>
                <a:ext uri="{FF2B5EF4-FFF2-40B4-BE49-F238E27FC236}">
                  <a16:creationId xmlns:a16="http://schemas.microsoft.com/office/drawing/2014/main" id="{7120C447-E584-DAD8-C1F6-AC28680B1470}"/>
                </a:ext>
              </a:extLst>
            </p:cNvPr>
            <p:cNvGrpSpPr/>
            <p:nvPr/>
          </p:nvGrpSpPr>
          <p:grpSpPr>
            <a:xfrm>
              <a:off x="57272" y="8469306"/>
              <a:ext cx="6950301" cy="1280570"/>
              <a:chOff x="57272" y="8469306"/>
              <a:chExt cx="6950301" cy="1280570"/>
            </a:xfrm>
          </p:grpSpPr>
          <p:sp>
            <p:nvSpPr>
              <p:cNvPr id="164" name="TextBox 163">
                <a:extLst>
                  <a:ext uri="{FF2B5EF4-FFF2-40B4-BE49-F238E27FC236}">
                    <a16:creationId xmlns:a16="http://schemas.microsoft.com/office/drawing/2014/main" id="{D565F1E4-103E-A6A5-A756-6DF624B10810}"/>
                  </a:ext>
                </a:extLst>
              </p:cNvPr>
              <p:cNvSpPr txBox="1"/>
              <p:nvPr/>
            </p:nvSpPr>
            <p:spPr>
              <a:xfrm>
                <a:off x="186992" y="8469306"/>
                <a:ext cx="28386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90C58"/>
                    </a:solidFill>
                    <a:effectLst/>
                    <a:uLnTx/>
                    <a:uFillTx/>
                    <a:latin typeface="Century Gothic" panose="020B0502020202020204" pitchFamily="34" charset="0"/>
                  </a:rPr>
                  <a:t>Largest 3 Sectors</a:t>
                </a:r>
                <a:endParaRPr kumimoji="0" lang="en-ZA" sz="1800" b="1" i="0" u="none" strike="noStrike" kern="1200" cap="none" spc="0" normalizeH="0" baseline="0" noProof="0" dirty="0">
                  <a:ln>
                    <a:noFill/>
                  </a:ln>
                  <a:solidFill>
                    <a:srgbClr val="890C58"/>
                  </a:solidFill>
                  <a:effectLst/>
                  <a:uLnTx/>
                  <a:uFillTx/>
                  <a:latin typeface="Century Gothic" panose="020B0502020202020204" pitchFamily="34" charset="0"/>
                </a:endParaRPr>
              </a:p>
            </p:txBody>
          </p:sp>
          <p:sp>
            <p:nvSpPr>
              <p:cNvPr id="165" name="Text Box 2">
                <a:extLst>
                  <a:ext uri="{FF2B5EF4-FFF2-40B4-BE49-F238E27FC236}">
                    <a16:creationId xmlns:a16="http://schemas.microsoft.com/office/drawing/2014/main" id="{40331A49-4EB0-FA39-0245-059E9E3CE06F}"/>
                  </a:ext>
                </a:extLst>
              </p:cNvPr>
              <p:cNvSpPr txBox="1">
                <a:spLocks noChangeArrowheads="1"/>
              </p:cNvSpPr>
              <p:nvPr/>
            </p:nvSpPr>
            <p:spPr bwMode="auto">
              <a:xfrm>
                <a:off x="4704754" y="8507954"/>
                <a:ext cx="1801836" cy="220786"/>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890C58"/>
                    </a:solidFill>
                    <a:effectLst/>
                    <a:uLnTx/>
                    <a:uFillTx/>
                    <a:latin typeface="Century Gothic" panose="020B0502020202020204" pitchFamily="34" charset="0"/>
                    <a:ea typeface="Calibri" panose="020F0502020204030204" pitchFamily="34" charset="0"/>
                    <a:cs typeface="Times New Roman" panose="02020603050405020304" pitchFamily="18" charset="0"/>
                  </a:rPr>
                  <a:t>Contribution to GDP, 2023</a:t>
                </a:r>
                <a:endParaRPr kumimoji="0" lang="en-ZA" sz="900" b="0" i="0" u="none" strike="noStrike" kern="1200" cap="none" spc="0" normalizeH="0" baseline="0" noProof="0" dirty="0">
                  <a:ln>
                    <a:noFill/>
                  </a:ln>
                  <a:solidFill>
                    <a:srgbClr val="890C58"/>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166" name="Straight Connector 165">
                <a:extLst>
                  <a:ext uri="{FF2B5EF4-FFF2-40B4-BE49-F238E27FC236}">
                    <a16:creationId xmlns:a16="http://schemas.microsoft.com/office/drawing/2014/main" id="{535F697E-BFE8-3658-1701-9C8ECA5D6FEB}"/>
                  </a:ext>
                </a:extLst>
              </p:cNvPr>
              <p:cNvCxnSpPr>
                <a:cxnSpLocks/>
              </p:cNvCxnSpPr>
              <p:nvPr/>
            </p:nvCxnSpPr>
            <p:spPr>
              <a:xfrm>
                <a:off x="235688" y="8755935"/>
                <a:ext cx="6244943" cy="0"/>
              </a:xfrm>
              <a:prstGeom prst="line">
                <a:avLst/>
              </a:prstGeom>
              <a:ln>
                <a:solidFill>
                  <a:srgbClr val="890C58"/>
                </a:solidFill>
              </a:ln>
            </p:spPr>
            <p:style>
              <a:lnRef idx="2">
                <a:schemeClr val="accent1"/>
              </a:lnRef>
              <a:fillRef idx="0">
                <a:schemeClr val="accent1"/>
              </a:fillRef>
              <a:effectRef idx="1">
                <a:schemeClr val="accent1"/>
              </a:effectRef>
              <a:fontRef idx="minor">
                <a:schemeClr val="tx1"/>
              </a:fontRef>
            </p:style>
          </p:cxnSp>
          <p:sp>
            <p:nvSpPr>
              <p:cNvPr id="167" name="Text Box 2">
                <a:extLst>
                  <a:ext uri="{FF2B5EF4-FFF2-40B4-BE49-F238E27FC236}">
                    <a16:creationId xmlns:a16="http://schemas.microsoft.com/office/drawing/2014/main" id="{158F7B03-59D7-BFB1-3957-D3FE8ADEBB87}"/>
                  </a:ext>
                </a:extLst>
              </p:cNvPr>
              <p:cNvSpPr txBox="1">
                <a:spLocks noChangeArrowheads="1"/>
              </p:cNvSpPr>
              <p:nvPr/>
            </p:nvSpPr>
            <p:spPr bwMode="auto">
              <a:xfrm>
                <a:off x="57272" y="8795017"/>
                <a:ext cx="2294597" cy="442350"/>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985"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Finance, insurance, real estate and business services</a:t>
                </a:r>
                <a:endParaRPr kumimoji="0" lang="en-ZA" sz="1355"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68" name="Text Box 2">
                <a:extLst>
                  <a:ext uri="{FF2B5EF4-FFF2-40B4-BE49-F238E27FC236}">
                    <a16:creationId xmlns:a16="http://schemas.microsoft.com/office/drawing/2014/main" id="{DC8C56D2-82DF-49AF-7F44-D02F8DB0866D}"/>
                  </a:ext>
                </a:extLst>
              </p:cNvPr>
              <p:cNvSpPr txBox="1">
                <a:spLocks noChangeArrowheads="1"/>
              </p:cNvSpPr>
              <p:nvPr/>
            </p:nvSpPr>
            <p:spPr bwMode="auto">
              <a:xfrm>
                <a:off x="4777063" y="8860613"/>
                <a:ext cx="2230510" cy="339970"/>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985" b="1" i="0" u="none" strike="noStrike" kern="1200" cap="none" spc="0" normalizeH="0" baseline="0" noProof="0" dirty="0">
                    <a:ln>
                      <a:noFill/>
                    </a:ln>
                    <a:solidFill>
                      <a:srgbClr val="003399"/>
                    </a:solidFill>
                    <a:effectLst/>
                    <a:uLnTx/>
                    <a:uFillTx/>
                    <a:latin typeface="Century Gothic" panose="020B0502020202020204" pitchFamily="34" charset="0"/>
                    <a:ea typeface="Calibri" panose="020F0502020204030204" pitchFamily="34" charset="0"/>
                    <a:cs typeface="Times New Roman" panose="02020603050405020304" pitchFamily="18" charset="0"/>
                  </a:rPr>
                  <a:t>Wholesale &amp; retail trade, catering and accommodation </a:t>
                </a:r>
                <a:endParaRPr kumimoji="0" lang="en-ZA" sz="1355"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69" name="Text Box 2">
                <a:extLst>
                  <a:ext uri="{FF2B5EF4-FFF2-40B4-BE49-F238E27FC236}">
                    <a16:creationId xmlns:a16="http://schemas.microsoft.com/office/drawing/2014/main" id="{DB371B4D-2FF8-0FB2-0CE0-AC06ADD866D4}"/>
                  </a:ext>
                </a:extLst>
              </p:cNvPr>
              <p:cNvSpPr txBox="1">
                <a:spLocks noChangeArrowheads="1"/>
              </p:cNvSpPr>
              <p:nvPr/>
            </p:nvSpPr>
            <p:spPr bwMode="auto">
              <a:xfrm>
                <a:off x="2499586" y="8755024"/>
                <a:ext cx="2294597" cy="442350"/>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985" b="1" i="0" u="none" strike="noStrike" kern="1200" cap="none" spc="0" normalizeH="0" baseline="0" noProof="0" dirty="0">
                    <a:ln>
                      <a:noFill/>
                    </a:ln>
                    <a:solidFill>
                      <a:srgbClr val="003399"/>
                    </a:solidFill>
                    <a:effectLst/>
                    <a:uLnTx/>
                    <a:uFillTx/>
                    <a:latin typeface="Century Gothic" panose="020B0502020202020204" pitchFamily="34" charset="0"/>
                    <a:cs typeface="Times New Roman" panose="02020603050405020304" pitchFamily="18" charset="0"/>
                  </a:rPr>
                  <a:t>Manufacturing</a:t>
                </a:r>
              </a:p>
            </p:txBody>
          </p:sp>
          <p:sp>
            <p:nvSpPr>
              <p:cNvPr id="170" name="Text Box 8">
                <a:extLst>
                  <a:ext uri="{FF2B5EF4-FFF2-40B4-BE49-F238E27FC236}">
                    <a16:creationId xmlns:a16="http://schemas.microsoft.com/office/drawing/2014/main" id="{06DBB460-CA74-E4A4-E297-7F04E0607A89}"/>
                  </a:ext>
                </a:extLst>
              </p:cNvPr>
              <p:cNvSpPr txBox="1">
                <a:spLocks noChangeArrowheads="1"/>
              </p:cNvSpPr>
              <p:nvPr/>
            </p:nvSpPr>
            <p:spPr bwMode="auto">
              <a:xfrm>
                <a:off x="195571" y="9121617"/>
                <a:ext cx="2004645" cy="586155"/>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25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28.3%</a:t>
                </a:r>
                <a:endParaRPr kumimoji="0" lang="en-ZA" sz="25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71" name="Text Box 11">
                <a:extLst>
                  <a:ext uri="{FF2B5EF4-FFF2-40B4-BE49-F238E27FC236}">
                    <a16:creationId xmlns:a16="http://schemas.microsoft.com/office/drawing/2014/main" id="{BCF4601B-E878-ADB4-F4C1-6D305A51983D}"/>
                  </a:ext>
                </a:extLst>
              </p:cNvPr>
              <p:cNvSpPr txBox="1">
                <a:spLocks noChangeArrowheads="1"/>
              </p:cNvSpPr>
              <p:nvPr/>
            </p:nvSpPr>
            <p:spPr bwMode="auto">
              <a:xfrm>
                <a:off x="2559720" y="9148482"/>
                <a:ext cx="2004645" cy="586155"/>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25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17.6</a:t>
                </a:r>
                <a:r>
                  <a:rPr kumimoji="0" lang="en-ZA" sz="25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ZA" sz="25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72" name="Text Box 13">
                <a:extLst>
                  <a:ext uri="{FF2B5EF4-FFF2-40B4-BE49-F238E27FC236}">
                    <a16:creationId xmlns:a16="http://schemas.microsoft.com/office/drawing/2014/main" id="{49F5D0A8-93AA-9515-8D9C-30C0837CEE78}"/>
                  </a:ext>
                </a:extLst>
              </p:cNvPr>
              <p:cNvSpPr txBox="1">
                <a:spLocks noChangeArrowheads="1"/>
              </p:cNvSpPr>
              <p:nvPr/>
            </p:nvSpPr>
            <p:spPr bwMode="auto">
              <a:xfrm>
                <a:off x="4853355" y="9163721"/>
                <a:ext cx="2004645" cy="586155"/>
              </a:xfrm>
              <a:prstGeom prst="rect">
                <a:avLst/>
              </a:prstGeom>
              <a:noFill/>
              <a:ln w="9525">
                <a:noFill/>
                <a:miter lim="800000"/>
                <a:headEnd/>
                <a:tailEnd/>
              </a:ln>
            </p:spPr>
            <p:txBody>
              <a:bodyPr rot="0" vert="horz" wrap="square" lIns="112542" tIns="56270" rIns="112542" bIns="5627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25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13.5</a:t>
                </a:r>
                <a:r>
                  <a:rPr kumimoji="0" lang="en-ZA" sz="25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ZA" sz="25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cxnSp>
          <p:nvCxnSpPr>
            <p:cNvPr id="173" name="Straight Connector 172">
              <a:extLst>
                <a:ext uri="{FF2B5EF4-FFF2-40B4-BE49-F238E27FC236}">
                  <a16:creationId xmlns:a16="http://schemas.microsoft.com/office/drawing/2014/main" id="{A024D60E-98CA-FD1A-FC64-46D3346F45A1}"/>
                </a:ext>
              </a:extLst>
            </p:cNvPr>
            <p:cNvCxnSpPr/>
            <p:nvPr/>
          </p:nvCxnSpPr>
          <p:spPr>
            <a:xfrm>
              <a:off x="2394882" y="9009081"/>
              <a:ext cx="0" cy="725556"/>
            </a:xfrm>
            <a:prstGeom prst="line">
              <a:avLst/>
            </a:prstGeom>
            <a:ln>
              <a:solidFill>
                <a:srgbClr val="C80000"/>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143413B5-648A-F269-49C3-15E56A286006}"/>
                </a:ext>
              </a:extLst>
            </p:cNvPr>
            <p:cNvCxnSpPr/>
            <p:nvPr/>
          </p:nvCxnSpPr>
          <p:spPr>
            <a:xfrm>
              <a:off x="4696873" y="9009081"/>
              <a:ext cx="0" cy="725556"/>
            </a:xfrm>
            <a:prstGeom prst="line">
              <a:avLst/>
            </a:prstGeom>
            <a:ln>
              <a:solidFill>
                <a:srgbClr val="C80000"/>
              </a:solidFill>
            </a:ln>
          </p:spPr>
          <p:style>
            <a:lnRef idx="2">
              <a:schemeClr val="accent1"/>
            </a:lnRef>
            <a:fillRef idx="0">
              <a:schemeClr val="accent1"/>
            </a:fillRef>
            <a:effectRef idx="1">
              <a:schemeClr val="accent1"/>
            </a:effectRef>
            <a:fontRef idx="minor">
              <a:schemeClr val="tx1"/>
            </a:fontRef>
          </p:style>
        </p:cxnSp>
      </p:grpSp>
      <p:pic>
        <p:nvPicPr>
          <p:cNvPr id="179" name="Graphic 178" descr="Construction worker male with solid fill">
            <a:extLst>
              <a:ext uri="{FF2B5EF4-FFF2-40B4-BE49-F238E27FC236}">
                <a16:creationId xmlns:a16="http://schemas.microsoft.com/office/drawing/2014/main" id="{EC0A3A0A-54F8-6FF3-6C0C-A11572A20E5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762161" y="7898113"/>
            <a:ext cx="511200" cy="511200"/>
          </a:xfrm>
          <a:prstGeom prst="rect">
            <a:avLst/>
          </a:prstGeom>
        </p:spPr>
      </p:pic>
      <p:pic>
        <p:nvPicPr>
          <p:cNvPr id="6" name="Graphic 5" descr="Money with solid fill">
            <a:extLst>
              <a:ext uri="{FF2B5EF4-FFF2-40B4-BE49-F238E27FC236}">
                <a16:creationId xmlns:a16="http://schemas.microsoft.com/office/drawing/2014/main" id="{8223B0FB-CFDD-6808-880A-5823AFA0587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899235" y="9371859"/>
            <a:ext cx="456939" cy="456939"/>
          </a:xfrm>
          <a:prstGeom prst="rect">
            <a:avLst/>
          </a:prstGeom>
        </p:spPr>
      </p:pic>
      <p:pic>
        <p:nvPicPr>
          <p:cNvPr id="9" name="Graphic 8" descr="Shopping cart with solid fill">
            <a:extLst>
              <a:ext uri="{FF2B5EF4-FFF2-40B4-BE49-F238E27FC236}">
                <a16:creationId xmlns:a16="http://schemas.microsoft.com/office/drawing/2014/main" id="{86E38E73-E33F-C826-B6FF-A2704597538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279471" y="9415185"/>
            <a:ext cx="390262" cy="390262"/>
          </a:xfrm>
          <a:prstGeom prst="rect">
            <a:avLst/>
          </a:prstGeom>
        </p:spPr>
      </p:pic>
      <p:pic>
        <p:nvPicPr>
          <p:cNvPr id="14" name="Graphic 13" descr="Factory with solid fill">
            <a:extLst>
              <a:ext uri="{FF2B5EF4-FFF2-40B4-BE49-F238E27FC236}">
                <a16:creationId xmlns:a16="http://schemas.microsoft.com/office/drawing/2014/main" id="{BF3530E1-D950-E22B-670B-5E2EE5FB3BC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4108258" y="9336244"/>
            <a:ext cx="511200" cy="511200"/>
          </a:xfrm>
          <a:prstGeom prst="rect">
            <a:avLst/>
          </a:prstGeom>
        </p:spPr>
      </p:pic>
    </p:spTree>
    <p:extLst>
      <p:ext uri="{BB962C8B-B14F-4D97-AF65-F5344CB8AC3E}">
        <p14:creationId xmlns:p14="http://schemas.microsoft.com/office/powerpoint/2010/main" val="175046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37C5BFB-935B-4D76-9DBF-383AA396A33B}"/>
              </a:ext>
            </a:extLst>
          </p:cNvPr>
          <p:cNvSpPr/>
          <p:nvPr/>
        </p:nvSpPr>
        <p:spPr>
          <a:xfrm>
            <a:off x="91440" y="436254"/>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utoShape 2">
            <a:extLst>
              <a:ext uri="{FF2B5EF4-FFF2-40B4-BE49-F238E27FC236}">
                <a16:creationId xmlns:a16="http://schemas.microsoft.com/office/drawing/2014/main" id="{73A3BB41-7767-4D85-B2CB-A7F236BC50AA}"/>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15E8CC6-917F-1007-FB06-1B41EE694A18}"/>
              </a:ext>
            </a:extLst>
          </p:cNvPr>
          <p:cNvSpPr txBox="1"/>
          <p:nvPr/>
        </p:nvSpPr>
        <p:spPr>
          <a:xfrm>
            <a:off x="442913" y="631019"/>
            <a:ext cx="5943600" cy="4592732"/>
          </a:xfrm>
          <a:prstGeom prst="rect">
            <a:avLst/>
          </a:prstGeom>
          <a:noFill/>
        </p:spPr>
        <p:txBody>
          <a:bodyPr wrap="square">
            <a:spAutoFit/>
          </a:bodyPr>
          <a:lstStyle/>
          <a:p>
            <a:pPr marL="0" marR="0" algn="just">
              <a:lnSpc>
                <a:spcPct val="120000"/>
              </a:lnSpc>
              <a:spcBef>
                <a:spcPts val="300"/>
              </a:spcBef>
              <a:spcAft>
                <a:spcPts val="900"/>
              </a:spcAft>
              <a:tabLst>
                <a:tab pos="182880" algn="l"/>
                <a:tab pos="365760" algn="l"/>
                <a:tab pos="548640" algn="l"/>
              </a:tabLst>
            </a:pPr>
            <a:r>
              <a:rPr lang="en-US" sz="900" dirty="0">
                <a:solidFill>
                  <a:srgbClr val="000000"/>
                </a:solidFill>
                <a:latin typeface="Century Gothic" panose="020B0502020202020204" pitchFamily="34" charset="0"/>
                <a:ea typeface="Arial Unicode MS"/>
                <a:cs typeface="Times New Roman" panose="02020603050405020304" pitchFamily="18" charset="0"/>
              </a:rPr>
              <a:t>This publication is produced by the Provincial Treasury for each of the Western Cape municipalities on an annual basis. These socio-economic profiles provide each municipality with up to date </a:t>
            </a:r>
            <a:br>
              <a:rPr lang="en-US" sz="900" dirty="0">
                <a:solidFill>
                  <a:srgbClr val="000000"/>
                </a:solidFill>
                <a:latin typeface="Century Gothic" panose="020B0502020202020204" pitchFamily="34" charset="0"/>
                <a:ea typeface="Arial Unicode MS"/>
                <a:cs typeface="Times New Roman" panose="02020603050405020304" pitchFamily="18" charset="0"/>
              </a:rPr>
            </a:br>
            <a:r>
              <a:rPr lang="en-US" sz="900" dirty="0">
                <a:solidFill>
                  <a:srgbClr val="000000"/>
                </a:solidFill>
                <a:latin typeface="Century Gothic" panose="020B0502020202020204" pitchFamily="34" charset="0"/>
                <a:ea typeface="Arial Unicode MS"/>
                <a:cs typeface="Times New Roman" panose="02020603050405020304" pitchFamily="18" charset="0"/>
              </a:rPr>
              <a:t>socio-economic data as well as analysis pertaining to the municipal area, to assist in planning, budgeting and the </a:t>
            </a:r>
            <a:r>
              <a:rPr lang="en-US" sz="900" dirty="0" err="1">
                <a:solidFill>
                  <a:srgbClr val="000000"/>
                </a:solidFill>
                <a:latin typeface="Century Gothic" panose="020B0502020202020204" pitchFamily="34" charset="0"/>
                <a:ea typeface="Arial Unicode MS"/>
                <a:cs typeface="Times New Roman" panose="02020603050405020304" pitchFamily="18" charset="0"/>
              </a:rPr>
              <a:t>prioritisation</a:t>
            </a:r>
            <a:r>
              <a:rPr lang="en-US" sz="900" dirty="0">
                <a:solidFill>
                  <a:srgbClr val="000000"/>
                </a:solidFill>
                <a:latin typeface="Century Gothic" panose="020B0502020202020204" pitchFamily="34" charset="0"/>
                <a:ea typeface="Arial Unicode MS"/>
                <a:cs typeface="Times New Roman" panose="02020603050405020304" pitchFamily="18" charset="0"/>
              </a:rPr>
              <a:t> of municipal services. </a:t>
            </a:r>
          </a:p>
          <a:p>
            <a:pPr marL="0" marR="0" algn="just">
              <a:lnSpc>
                <a:spcPct val="120000"/>
              </a:lnSpc>
              <a:spcBef>
                <a:spcPts val="300"/>
              </a:spcBef>
              <a:spcAft>
                <a:spcPts val="900"/>
              </a:spcAft>
              <a:tabLst>
                <a:tab pos="182880" algn="l"/>
                <a:tab pos="365760" algn="l"/>
                <a:tab pos="548640" algn="l"/>
              </a:tabLst>
            </a:pPr>
            <a:r>
              <a:rPr lang="en-US" sz="900" dirty="0">
                <a:solidFill>
                  <a:srgbClr val="000000"/>
                </a:solidFill>
                <a:latin typeface="Century Gothic" panose="020B0502020202020204" pitchFamily="34" charset="0"/>
                <a:ea typeface="Arial Unicode MS"/>
                <a:cs typeface="Times New Roman" panose="02020603050405020304" pitchFamily="18" charset="0"/>
              </a:rPr>
              <a:t>The profiles include information on recent trends in GDP and </a:t>
            </a:r>
            <a:r>
              <a:rPr lang="en-US" sz="900" dirty="0" err="1">
                <a:solidFill>
                  <a:srgbClr val="000000"/>
                </a:solidFill>
                <a:latin typeface="Century Gothic" panose="020B0502020202020204" pitchFamily="34" charset="0"/>
                <a:ea typeface="Arial Unicode MS"/>
                <a:cs typeface="Times New Roman" panose="02020603050405020304" pitchFamily="18" charset="0"/>
              </a:rPr>
              <a:t>labour</a:t>
            </a:r>
            <a:r>
              <a:rPr lang="en-US" sz="900" dirty="0">
                <a:solidFill>
                  <a:srgbClr val="000000"/>
                </a:solidFill>
                <a:latin typeface="Century Gothic" panose="020B0502020202020204" pitchFamily="34" charset="0"/>
                <a:ea typeface="Arial Unicode MS"/>
                <a:cs typeface="Times New Roman" panose="02020603050405020304" pitchFamily="18" charset="0"/>
              </a:rPr>
              <a:t> market performance, demographics, education and health outcomes. It further unpacks per capita income, inequality and poverty, access to housing and basic services as well as crime levels. A new addition to the profile is the inclusion of risk and vulnerability indicators related to climate change which is critical to development. </a:t>
            </a:r>
          </a:p>
          <a:p>
            <a:pPr marL="0" marR="0" algn="just">
              <a:lnSpc>
                <a:spcPct val="120000"/>
              </a:lnSpc>
              <a:spcBef>
                <a:spcPts val="300"/>
              </a:spcBef>
              <a:spcAft>
                <a:spcPts val="900"/>
              </a:spcAft>
              <a:tabLst>
                <a:tab pos="182880" algn="l"/>
                <a:tab pos="365760" algn="l"/>
                <a:tab pos="548640" algn="l"/>
              </a:tabLst>
            </a:pPr>
            <a:r>
              <a:rPr lang="en-US" sz="900" dirty="0">
                <a:solidFill>
                  <a:srgbClr val="000000"/>
                </a:solidFill>
                <a:latin typeface="Century Gothic" panose="020B0502020202020204" pitchFamily="34" charset="0"/>
                <a:ea typeface="Arial Unicode MS"/>
                <a:cs typeface="Times New Roman" panose="02020603050405020304" pitchFamily="18" charset="0"/>
              </a:rPr>
              <a:t>Valuable insight can be gained as to the developmental challenges faced by communities residing within a specific geographical area. While some developmental challenges are not within the municipality’s mandate to address, these profiles also provide spatial information for other spheres of Government in order to improve the quality of lives of people within each municipal area. </a:t>
            </a:r>
          </a:p>
          <a:p>
            <a:pPr marL="0" marR="0" algn="just">
              <a:lnSpc>
                <a:spcPct val="120000"/>
              </a:lnSpc>
              <a:spcBef>
                <a:spcPts val="300"/>
              </a:spcBef>
              <a:spcAft>
                <a:spcPts val="900"/>
              </a:spcAft>
              <a:tabLst>
                <a:tab pos="182880" algn="l"/>
                <a:tab pos="365760" algn="l"/>
                <a:tab pos="548640" algn="l"/>
              </a:tabLst>
            </a:pPr>
            <a:r>
              <a:rPr lang="en-ZA" sz="900" dirty="0">
                <a:solidFill>
                  <a:srgbClr val="000000"/>
                </a:solidFill>
                <a:effectLst/>
                <a:latin typeface="Century Gothic" panose="020B0502020202020204" pitchFamily="34" charset="0"/>
                <a:ea typeface="Arial Unicode MS"/>
                <a:cs typeface="Times New Roman" panose="02020603050405020304" pitchFamily="18" charset="0"/>
              </a:rPr>
              <a:t>This profile uses data primarily sourced from Statistics South Africa, administrative data from sector departments, the Municipal Economic Review and Outlook (MERO),</a:t>
            </a:r>
            <a:r>
              <a:rPr lang="en-ZA" sz="900" i="1" dirty="0">
                <a:solidFill>
                  <a:srgbClr val="000000"/>
                </a:solidFill>
                <a:effectLst/>
                <a:latin typeface="Century Gothic" panose="020B0502020202020204" pitchFamily="34" charset="0"/>
                <a:ea typeface="Arial Unicode MS"/>
                <a:cs typeface="Times New Roman" panose="02020603050405020304" pitchFamily="18" charset="0"/>
              </a:rPr>
              <a:t> S&amp;P Global Insight Regional Explorer</a:t>
            </a:r>
            <a:r>
              <a:rPr lang="en-ZA" sz="900" dirty="0">
                <a:solidFill>
                  <a:srgbClr val="000000"/>
                </a:solidFill>
                <a:effectLst/>
                <a:latin typeface="Century Gothic" panose="020B0502020202020204" pitchFamily="34" charset="0"/>
                <a:ea typeface="Arial Unicode MS"/>
                <a:cs typeface="Times New Roman" panose="02020603050405020304" pitchFamily="18" charset="0"/>
              </a:rPr>
              <a:t> and </a:t>
            </a:r>
            <a:r>
              <a:rPr lang="en-ZA" sz="900" dirty="0" err="1">
                <a:solidFill>
                  <a:srgbClr val="000000"/>
                </a:solidFill>
                <a:effectLst/>
                <a:latin typeface="Century Gothic" panose="020B0502020202020204" pitchFamily="34" charset="0"/>
                <a:ea typeface="Arial Unicode MS"/>
                <a:cs typeface="Times New Roman" panose="02020603050405020304" pitchFamily="18" charset="0"/>
              </a:rPr>
              <a:t>Quantec</a:t>
            </a:r>
            <a:r>
              <a:rPr lang="en-ZA" sz="900" dirty="0">
                <a:solidFill>
                  <a:srgbClr val="000000"/>
                </a:solidFill>
                <a:effectLst/>
                <a:latin typeface="Century Gothic" panose="020B0502020202020204" pitchFamily="34" charset="0"/>
                <a:ea typeface="Arial Unicode MS"/>
                <a:cs typeface="Times New Roman" panose="02020603050405020304" pitchFamily="18" charset="0"/>
              </a:rPr>
              <a:t>. The data sourced from sector departments are the most recent that is available. </a:t>
            </a:r>
          </a:p>
          <a:p>
            <a:pPr marL="0" marR="0" algn="just">
              <a:lnSpc>
                <a:spcPct val="120000"/>
              </a:lnSpc>
              <a:spcBef>
                <a:spcPts val="300"/>
              </a:spcBef>
              <a:spcAft>
                <a:spcPts val="900"/>
              </a:spcAft>
              <a:tabLst>
                <a:tab pos="182880" algn="l"/>
                <a:tab pos="365760" algn="l"/>
                <a:tab pos="548640" algn="l"/>
              </a:tabLst>
            </a:pPr>
            <a:r>
              <a:rPr lang="en-ZA" sz="900" dirty="0">
                <a:solidFill>
                  <a:srgbClr val="000000"/>
                </a:solidFill>
                <a:effectLst/>
                <a:latin typeface="Century Gothic" panose="020B0502020202020204" pitchFamily="34" charset="0"/>
                <a:ea typeface="Arial Unicode MS"/>
                <a:cs typeface="Times New Roman" panose="02020603050405020304" pitchFamily="18" charset="0"/>
              </a:rPr>
              <a:t>The format of the profile allows for easy readability with the data being displayed in </a:t>
            </a:r>
            <a:r>
              <a:rPr lang="en-ZA" sz="900" dirty="0">
                <a:solidFill>
                  <a:srgbClr val="000000"/>
                </a:solidFill>
                <a:latin typeface="Century Gothic" panose="020B0502020202020204" pitchFamily="34" charset="0"/>
                <a:ea typeface="Arial Unicode MS"/>
                <a:cs typeface="Times New Roman" panose="02020603050405020304" pitchFamily="18" charset="0"/>
              </a:rPr>
              <a:t>infographics,</a:t>
            </a:r>
            <a:r>
              <a:rPr lang="en-ZA" sz="900" dirty="0">
                <a:solidFill>
                  <a:srgbClr val="000000"/>
                </a:solidFill>
                <a:effectLst/>
                <a:latin typeface="Century Gothic" panose="020B0502020202020204" pitchFamily="34" charset="0"/>
                <a:ea typeface="Arial Unicode MS"/>
                <a:cs typeface="Times New Roman" panose="02020603050405020304" pitchFamily="18" charset="0"/>
              </a:rPr>
              <a:t>  followed by the relevant trend analyses. </a:t>
            </a:r>
            <a:endParaRPr lang="en-US" sz="900" dirty="0">
              <a:solidFill>
                <a:srgbClr val="000000"/>
              </a:solidFill>
              <a:effectLst/>
              <a:latin typeface="Century Gothic" panose="020B0502020202020204" pitchFamily="34" charset="0"/>
              <a:ea typeface="Arial Unicode MS"/>
              <a:cs typeface="Times New Roman" panose="02020603050405020304" pitchFamily="18" charset="0"/>
            </a:endParaRPr>
          </a:p>
          <a:p>
            <a:pPr marL="0" marR="0" algn="just">
              <a:lnSpc>
                <a:spcPct val="120000"/>
              </a:lnSpc>
              <a:spcBef>
                <a:spcPts val="300"/>
              </a:spcBef>
              <a:spcAft>
                <a:spcPts val="900"/>
              </a:spcAft>
              <a:tabLst>
                <a:tab pos="182880" algn="l"/>
                <a:tab pos="365760" algn="l"/>
                <a:tab pos="548640" algn="l"/>
              </a:tabLst>
            </a:pPr>
            <a:r>
              <a:rPr lang="en-ZA" sz="900" dirty="0">
                <a:solidFill>
                  <a:srgbClr val="000000"/>
                </a:solidFill>
                <a:effectLst/>
                <a:latin typeface="Century Gothic" panose="020B0502020202020204" pitchFamily="34" charset="0"/>
                <a:ea typeface="Arial Unicode MS"/>
                <a:cs typeface="Times New Roman" panose="02020603050405020304" pitchFamily="18" charset="0"/>
              </a:rPr>
              <a:t>The information contained in this profile highlights information for the Oudtshoorn </a:t>
            </a:r>
            <a:r>
              <a:rPr lang="en-ZA" sz="900" dirty="0">
                <a:solidFill>
                  <a:srgbClr val="000000"/>
                </a:solidFill>
                <a:latin typeface="Century Gothic" panose="020B0502020202020204" pitchFamily="34" charset="0"/>
                <a:ea typeface="Arial Unicode MS"/>
                <a:cs typeface="Times New Roman" panose="02020603050405020304" pitchFamily="18" charset="0"/>
              </a:rPr>
              <a:t>Municipality </a:t>
            </a:r>
            <a:r>
              <a:rPr lang="en-ZA" sz="900" dirty="0">
                <a:solidFill>
                  <a:srgbClr val="000000"/>
                </a:solidFill>
                <a:effectLst/>
                <a:latin typeface="Century Gothic" panose="020B0502020202020204" pitchFamily="34" charset="0"/>
                <a:ea typeface="Arial Unicode MS"/>
                <a:cs typeface="Times New Roman" panose="02020603050405020304" pitchFamily="18" charset="0"/>
              </a:rPr>
              <a:t>in relation to the broader Garden Route District.</a:t>
            </a:r>
          </a:p>
          <a:p>
            <a:pPr marL="0" marR="0" algn="just">
              <a:lnSpc>
                <a:spcPct val="120000"/>
              </a:lnSpc>
              <a:spcBef>
                <a:spcPts val="300"/>
              </a:spcBef>
              <a:spcAft>
                <a:spcPts val="900"/>
              </a:spcAft>
              <a:tabLst>
                <a:tab pos="182880" algn="l"/>
                <a:tab pos="365760" algn="l"/>
                <a:tab pos="548640" algn="l"/>
              </a:tabLst>
            </a:pPr>
            <a:endParaRPr lang="en-US" sz="400" dirty="0">
              <a:solidFill>
                <a:srgbClr val="000000"/>
              </a:solidFill>
              <a:effectLst/>
              <a:highlight>
                <a:srgbClr val="FFFF00"/>
              </a:highlight>
              <a:latin typeface="Century Gothic" panose="020B0502020202020204" pitchFamily="34" charset="0"/>
              <a:ea typeface="Arial Unicode MS"/>
              <a:cs typeface="Times New Roman" panose="02020603050405020304" pitchFamily="18" charset="0"/>
            </a:endParaRPr>
          </a:p>
          <a:p>
            <a:pPr marL="0" marR="0">
              <a:lnSpc>
                <a:spcPct val="107000"/>
              </a:lnSpc>
              <a:spcBef>
                <a:spcPts val="0"/>
              </a:spcBef>
              <a:spcAft>
                <a:spcPts val="800"/>
              </a:spcAft>
            </a:pPr>
            <a:r>
              <a:rPr lang="en-US" sz="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tabLst>
                <a:tab pos="182880" algn="l"/>
                <a:tab pos="274320" algn="l"/>
              </a:tabLst>
            </a:pPr>
            <a:r>
              <a:rPr lang="en-ZA" sz="400" dirty="0">
                <a:effectLst/>
                <a:latin typeface="Century Gothic" panose="020B0502020202020204" pitchFamily="34" charset="0"/>
                <a:ea typeface="Arial Unicode MS"/>
                <a:cs typeface="Times New Roman" panose="02020603050405020304" pitchFamily="18" charset="0"/>
              </a:rPr>
              <a:t> </a:t>
            </a:r>
            <a:endParaRPr lang="en-US" sz="900" dirty="0">
              <a:effectLst/>
              <a:latin typeface="Century Gothic" panose="020B0502020202020204" pitchFamily="34" charset="0"/>
              <a:ea typeface="Arial Unicode MS"/>
              <a:cs typeface="Times New Roman" panose="02020603050405020304" pitchFamily="18" charset="0"/>
            </a:endParaRPr>
          </a:p>
        </p:txBody>
      </p:sp>
      <p:sp>
        <p:nvSpPr>
          <p:cNvPr id="4" name="Footer Placeholder 3">
            <a:extLst>
              <a:ext uri="{FF2B5EF4-FFF2-40B4-BE49-F238E27FC236}">
                <a16:creationId xmlns:a16="http://schemas.microsoft.com/office/drawing/2014/main" id="{0FBD1105-B1C1-1476-99DD-7C633C87F5A5}"/>
              </a:ext>
            </a:extLst>
          </p:cNvPr>
          <p:cNvSpPr>
            <a:spLocks noGrp="1"/>
          </p:cNvSpPr>
          <p:nvPr>
            <p:ph type="ftr" sz="quarter" idx="11"/>
          </p:nvPr>
        </p:nvSpPr>
        <p:spPr>
          <a:xfrm>
            <a:off x="382772" y="9181397"/>
            <a:ext cx="3930968" cy="527403"/>
          </a:xfrm>
        </p:spPr>
        <p:txBody>
          <a:bodyPr/>
          <a:lstStyle/>
          <a:p>
            <a:pPr algn="l"/>
            <a:r>
              <a:rPr lang="it-IT" dirty="0">
                <a:latin typeface="Century Gothic" panose="020B0502020202020204" pitchFamily="34" charset="0"/>
              </a:rPr>
              <a:t>2024 Socio-Economic Profile:  Oudtshoorn Municipality</a:t>
            </a: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605AB0EC-7F51-822F-0AD5-7C0A773A2386}"/>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4</a:t>
            </a:fld>
            <a:endParaRPr lang="en-US" dirty="0">
              <a:latin typeface="Century Gothic" panose="020B0502020202020204" pitchFamily="34" charset="0"/>
            </a:endParaRPr>
          </a:p>
        </p:txBody>
      </p:sp>
      <p:sp>
        <p:nvSpPr>
          <p:cNvPr id="7" name="Rectangle: Top Corners Rounded 6">
            <a:extLst>
              <a:ext uri="{FF2B5EF4-FFF2-40B4-BE49-F238E27FC236}">
                <a16:creationId xmlns:a16="http://schemas.microsoft.com/office/drawing/2014/main" id="{E7CD0A07-E9C4-D2DC-DC68-21B2700C14EA}"/>
              </a:ext>
            </a:extLst>
          </p:cNvPr>
          <p:cNvSpPr/>
          <p:nvPr/>
        </p:nvSpPr>
        <p:spPr>
          <a:xfrm rot="16200000">
            <a:off x="3200400" y="-3218418"/>
            <a:ext cx="457200" cy="6858000"/>
          </a:xfrm>
          <a:prstGeom prst="round2SameRect">
            <a:avLst>
              <a:gd name="adj1" fmla="val 7001"/>
              <a:gd name="adj2" fmla="val 0"/>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46353"/>
            <a:ext cx="4597052" cy="457200"/>
          </a:xfrm>
          <a:prstGeom prst="rect">
            <a:avLst/>
          </a:prstGeom>
          <a:noFill/>
          <a:ln>
            <a:noFill/>
          </a:ln>
        </p:spPr>
        <p:txBody>
          <a:bodyPr wrap="square" lIns="81000" tIns="0" rIns="81000" bIns="0" rtlCol="0" anchor="ctr">
            <a:noAutofit/>
          </a:bodyPr>
          <a:lstStyle/>
          <a:p>
            <a:pPr marL="9144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white"/>
                </a:solidFill>
                <a:effectLst/>
                <a:uLnTx/>
                <a:uFillTx/>
                <a:latin typeface="Century Gothic" panose="020B0502020202020204" pitchFamily="34" charset="0"/>
              </a:rPr>
              <a:t>INTRODUCTION</a:t>
            </a:r>
          </a:p>
        </p:txBody>
      </p:sp>
    </p:spTree>
    <p:extLst>
      <p:ext uri="{BB962C8B-B14F-4D97-AF65-F5344CB8AC3E}">
        <p14:creationId xmlns:p14="http://schemas.microsoft.com/office/powerpoint/2010/main" val="230305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4F3E03-7F4F-F8C1-3C07-8B2AE4EAAFDD}"/>
              </a:ext>
            </a:extLst>
          </p:cNvPr>
          <p:cNvSpPr/>
          <p:nvPr/>
        </p:nvSpPr>
        <p:spPr>
          <a:xfrm>
            <a:off x="91440" y="443588"/>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6" name="Rectangle: Top Corners Rounded 255">
            <a:extLst>
              <a:ext uri="{FF2B5EF4-FFF2-40B4-BE49-F238E27FC236}">
                <a16:creationId xmlns:a16="http://schemas.microsoft.com/office/drawing/2014/main" id="{F3E9FB57-E246-616A-BB8C-444B58F95591}"/>
              </a:ext>
            </a:extLst>
          </p:cNvPr>
          <p:cNvSpPr/>
          <p:nvPr/>
        </p:nvSpPr>
        <p:spPr>
          <a:xfrm rot="16200000">
            <a:off x="3200400" y="-3214171"/>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0D52182-BDD2-9065-56D1-C51CA7E7AB38}"/>
              </a:ext>
            </a:extLst>
          </p:cNvPr>
          <p:cNvSpPr/>
          <p:nvPr/>
        </p:nvSpPr>
        <p:spPr>
          <a:xfrm>
            <a:off x="2046378" y="3075401"/>
            <a:ext cx="4460394" cy="366743"/>
          </a:xfrm>
          <a:prstGeom prst="rect">
            <a:avLst/>
          </a:prstGeom>
          <a:solidFill>
            <a:srgbClr val="C5A9AE">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5DE783C-0422-A7D5-A29D-67BFE920B07B}"/>
              </a:ext>
            </a:extLst>
          </p:cNvPr>
          <p:cNvSpPr/>
          <p:nvPr/>
        </p:nvSpPr>
        <p:spPr>
          <a:xfrm>
            <a:off x="2045651" y="4797677"/>
            <a:ext cx="4461186" cy="359438"/>
          </a:xfrm>
          <a:prstGeom prst="rect">
            <a:avLst/>
          </a:prstGeom>
          <a:solidFill>
            <a:srgbClr val="C5A9AE">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Freeform 37">
            <a:extLst>
              <a:ext uri="{FF2B5EF4-FFF2-40B4-BE49-F238E27FC236}">
                <a16:creationId xmlns:a16="http://schemas.microsoft.com/office/drawing/2014/main" id="{BE356666-8620-274D-7C04-3F91627F7AC0}"/>
              </a:ext>
            </a:extLst>
          </p:cNvPr>
          <p:cNvSpPr>
            <a:spLocks/>
          </p:cNvSpPr>
          <p:nvPr/>
        </p:nvSpPr>
        <p:spPr bwMode="auto">
          <a:xfrm>
            <a:off x="48607" y="2322661"/>
            <a:ext cx="3054810" cy="317236"/>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Gender and Age Dynamics</a:t>
            </a:r>
          </a:p>
        </p:txBody>
      </p:sp>
      <p:sp>
        <p:nvSpPr>
          <p:cNvPr id="188" name="Freeform 37">
            <a:extLst>
              <a:ext uri="{FF2B5EF4-FFF2-40B4-BE49-F238E27FC236}">
                <a16:creationId xmlns:a16="http://schemas.microsoft.com/office/drawing/2014/main" id="{EB22F58E-853C-D932-79F3-3EFFD460D6F5}"/>
              </a:ext>
            </a:extLst>
          </p:cNvPr>
          <p:cNvSpPr>
            <a:spLocks/>
          </p:cNvSpPr>
          <p:nvPr/>
        </p:nvSpPr>
        <p:spPr bwMode="auto">
          <a:xfrm>
            <a:off x="3750976" y="549581"/>
            <a:ext cx="2521808" cy="302643"/>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7DBA"/>
                </a:solidFill>
                <a:effectLst/>
                <a:uLnTx/>
                <a:uFillTx/>
                <a:latin typeface="Century Gothic" panose="020B0502020202020204" pitchFamily="34" charset="0"/>
                <a:ea typeface="Roboto Medium" panose="02000000000000000000" pitchFamily="2" charset="0"/>
                <a:cs typeface="Roboto Medium" panose="02000000000000000000" pitchFamily="2" charset="0"/>
              </a:rPr>
              <a:t>         </a:t>
            </a:r>
            <a:r>
              <a:rPr kumimoji="0" lang="en-US" sz="11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Estimated Population Growth</a:t>
            </a:r>
            <a:endParaRPr kumimoji="0" lang="en-US" sz="105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endParaRPr>
          </a:p>
        </p:txBody>
      </p:sp>
      <p:pic>
        <p:nvPicPr>
          <p:cNvPr id="192" name="Graphic 191" descr="Business Growth with solid fill">
            <a:extLst>
              <a:ext uri="{FF2B5EF4-FFF2-40B4-BE49-F238E27FC236}">
                <a16:creationId xmlns:a16="http://schemas.microsoft.com/office/drawing/2014/main" id="{8D8EB1A6-A494-A16D-79F3-6A1DE1BDA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8406" y="536337"/>
            <a:ext cx="446572" cy="434197"/>
          </a:xfrm>
          <a:prstGeom prst="rect">
            <a:avLst/>
          </a:prstGeom>
        </p:spPr>
      </p:pic>
      <p:grpSp>
        <p:nvGrpSpPr>
          <p:cNvPr id="3" name="Group 2">
            <a:extLst>
              <a:ext uri="{FF2B5EF4-FFF2-40B4-BE49-F238E27FC236}">
                <a16:creationId xmlns:a16="http://schemas.microsoft.com/office/drawing/2014/main" id="{E9944E68-82AA-E142-70C5-768AA46211F2}"/>
              </a:ext>
            </a:extLst>
          </p:cNvPr>
          <p:cNvGrpSpPr/>
          <p:nvPr/>
        </p:nvGrpSpPr>
        <p:grpSpPr>
          <a:xfrm>
            <a:off x="116494" y="519790"/>
            <a:ext cx="3223520" cy="1615749"/>
            <a:chOff x="183463" y="519002"/>
            <a:chExt cx="3223520" cy="1301964"/>
          </a:xfrm>
        </p:grpSpPr>
        <p:sp>
          <p:nvSpPr>
            <p:cNvPr id="17" name="Round Diagonal Corner Rectangle 42">
              <a:extLst>
                <a:ext uri="{FF2B5EF4-FFF2-40B4-BE49-F238E27FC236}">
                  <a16:creationId xmlns:a16="http://schemas.microsoft.com/office/drawing/2014/main" id="{807273DB-F93D-D0E9-D7F0-71C192194244}"/>
                </a:ext>
              </a:extLst>
            </p:cNvPr>
            <p:cNvSpPr/>
            <p:nvPr/>
          </p:nvSpPr>
          <p:spPr>
            <a:xfrm>
              <a:off x="245563" y="531530"/>
              <a:ext cx="1987292" cy="556366"/>
            </a:xfrm>
            <a:prstGeom prst="round2DiagRect">
              <a:avLst>
                <a:gd name="adj1" fmla="val 16667"/>
                <a:gd name="adj2" fmla="val 0"/>
              </a:avLst>
            </a:prstGeom>
            <a:solidFill>
              <a:srgbClr val="007DBA"/>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3FCD510-7773-71DD-D779-98FB58C6F10D}"/>
                </a:ext>
              </a:extLst>
            </p:cNvPr>
            <p:cNvSpPr txBox="1"/>
            <p:nvPr/>
          </p:nvSpPr>
          <p:spPr>
            <a:xfrm>
              <a:off x="183463" y="519002"/>
              <a:ext cx="1929883" cy="546240"/>
            </a:xfrm>
            <a:prstGeom prst="rect">
              <a:avLst/>
            </a:prstGeom>
            <a:noFill/>
          </p:spPr>
          <p:txBody>
            <a:bodyPr wrap="square" lIns="0" rIns="0" rtlCol="0">
              <a:spAutoFit/>
            </a:bodyPr>
            <a:lstStyle/>
            <a:p>
              <a:pPr marL="0" marR="0" lvl="0" indent="0" algn="r" defTabSz="68581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Open Sans" pitchFamily="34" charset="0"/>
                  <a:cs typeface="Open Sans" pitchFamily="34" charset="0"/>
                </a:rPr>
                <a:t>Current</a:t>
              </a: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Open Sans" pitchFamily="34" charset="0"/>
                  <a:cs typeface="Open Sans" pitchFamily="34" charset="0"/>
                </a:rPr>
                <a:t> </a:t>
              </a: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Open Sans" pitchFamily="34" charset="0"/>
                  <a:cs typeface="Open Sans" pitchFamily="34" charset="0"/>
                </a:rPr>
                <a:t>Population 2024</a:t>
              </a:r>
            </a:p>
          </p:txBody>
        </p:sp>
        <p:sp>
          <p:nvSpPr>
            <p:cNvPr id="20" name="TextBox 19">
              <a:extLst>
                <a:ext uri="{FF2B5EF4-FFF2-40B4-BE49-F238E27FC236}">
                  <a16:creationId xmlns:a16="http://schemas.microsoft.com/office/drawing/2014/main" id="{6C255413-9E26-8553-5AB7-5FF51DB86A60}"/>
                </a:ext>
              </a:extLst>
            </p:cNvPr>
            <p:cNvSpPr txBox="1"/>
            <p:nvPr/>
          </p:nvSpPr>
          <p:spPr>
            <a:xfrm>
              <a:off x="417896" y="714192"/>
              <a:ext cx="1558281" cy="2976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anose="020B0604020202020204" pitchFamily="34" charset="0"/>
                </a:rPr>
                <a:t>93 138</a:t>
              </a:r>
            </a:p>
          </p:txBody>
        </p:sp>
        <p:sp>
          <p:nvSpPr>
            <p:cNvPr id="21" name="Round Diagonal Corner Rectangle 42">
              <a:extLst>
                <a:ext uri="{FF2B5EF4-FFF2-40B4-BE49-F238E27FC236}">
                  <a16:creationId xmlns:a16="http://schemas.microsoft.com/office/drawing/2014/main" id="{D761BBDD-79B3-86AA-6B50-53F204578D8A}"/>
                </a:ext>
              </a:extLst>
            </p:cNvPr>
            <p:cNvSpPr/>
            <p:nvPr/>
          </p:nvSpPr>
          <p:spPr>
            <a:xfrm>
              <a:off x="226715" y="1159248"/>
              <a:ext cx="1987292" cy="626599"/>
            </a:xfrm>
            <a:prstGeom prst="round2DiagRect">
              <a:avLst/>
            </a:prstGeom>
            <a:solidFill>
              <a:srgbClr val="35AB90"/>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E763D3D-09B7-4774-CF0D-B2CE2D9F9683}"/>
                </a:ext>
              </a:extLst>
            </p:cNvPr>
            <p:cNvSpPr txBox="1"/>
            <p:nvPr/>
          </p:nvSpPr>
          <p:spPr>
            <a:xfrm>
              <a:off x="196382" y="1523360"/>
              <a:ext cx="1966204" cy="2976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EF9ED"/>
                  </a:solidFill>
                  <a:effectLst>
                    <a:outerShdw blurRad="38100" dist="38100" dir="2700000" algn="tl">
                      <a:srgbClr val="000000">
                        <a:alpha val="43137"/>
                      </a:srgbClr>
                    </a:outerShdw>
                  </a:effectLst>
                  <a:uLnTx/>
                  <a:uFillTx/>
                  <a:latin typeface="Century Gothic" panose="020B0502020202020204" pitchFamily="34" charset="0"/>
                  <a:ea typeface="+mn-ea"/>
                  <a:cs typeface="Arial" panose="020B0604020202020204" pitchFamily="34" charset="0"/>
                </a:rPr>
                <a:t>90 072    2029</a:t>
              </a:r>
            </a:p>
          </p:txBody>
        </p:sp>
        <p:sp>
          <p:nvSpPr>
            <p:cNvPr id="2" name="Round Diagonal Corner Rectangle 42">
              <a:extLst>
                <a:ext uri="{FF2B5EF4-FFF2-40B4-BE49-F238E27FC236}">
                  <a16:creationId xmlns:a16="http://schemas.microsoft.com/office/drawing/2014/main" id="{80A3279F-967C-6AE7-71B0-D25AF63405DF}"/>
                </a:ext>
              </a:extLst>
            </p:cNvPr>
            <p:cNvSpPr/>
            <p:nvPr/>
          </p:nvSpPr>
          <p:spPr>
            <a:xfrm>
              <a:off x="2291179" y="541146"/>
              <a:ext cx="1115804" cy="1238635"/>
            </a:xfrm>
            <a:prstGeom prst="round2DiagRect">
              <a:avLst>
                <a:gd name="adj1" fmla="val 16667"/>
                <a:gd name="adj2" fmla="val 0"/>
              </a:avLst>
            </a:prstGeom>
            <a:solidFill>
              <a:srgbClr val="B9A5BF"/>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6" name="TextBox 185">
              <a:extLst>
                <a:ext uri="{FF2B5EF4-FFF2-40B4-BE49-F238E27FC236}">
                  <a16:creationId xmlns:a16="http://schemas.microsoft.com/office/drawing/2014/main" id="{C4D17F4E-C6AA-FD15-FC9E-703279B81F93}"/>
                </a:ext>
              </a:extLst>
            </p:cNvPr>
            <p:cNvSpPr txBox="1"/>
            <p:nvPr/>
          </p:nvSpPr>
          <p:spPr>
            <a:xfrm>
              <a:off x="2455515" y="1483717"/>
              <a:ext cx="805412" cy="2480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F9ED"/>
                  </a:solidFill>
                  <a:effectLst/>
                  <a:uLnTx/>
                  <a:uFillTx/>
                  <a:latin typeface="Century Gothic" panose="020B0502020202020204" pitchFamily="34" charset="0"/>
                  <a:ea typeface="+mn-ea"/>
                  <a:cs typeface="+mn-cs"/>
                </a:rPr>
                <a:t>-0.6%</a:t>
              </a:r>
            </a:p>
          </p:txBody>
        </p:sp>
      </p:grpSp>
      <p:sp>
        <p:nvSpPr>
          <p:cNvPr id="22" name="TextBox 21">
            <a:extLst>
              <a:ext uri="{FF2B5EF4-FFF2-40B4-BE49-F238E27FC236}">
                <a16:creationId xmlns:a16="http://schemas.microsoft.com/office/drawing/2014/main" id="{42576322-3038-7271-3F5C-A851BFCAB434}"/>
              </a:ext>
            </a:extLst>
          </p:cNvPr>
          <p:cNvSpPr txBox="1"/>
          <p:nvPr/>
        </p:nvSpPr>
        <p:spPr>
          <a:xfrm>
            <a:off x="-188732" y="1574958"/>
            <a:ext cx="2177156" cy="309252"/>
          </a:xfrm>
          <a:prstGeom prst="rect">
            <a:avLst/>
          </a:prstGeom>
          <a:noFill/>
        </p:spPr>
        <p:txBody>
          <a:bodyPr wrap="square" lIns="0" rIns="0" rtlCol="0">
            <a:spAutoFit/>
          </a:bodyPr>
          <a:lstStyle/>
          <a:p>
            <a:pPr marL="0" marR="0" lvl="0" indent="0" algn="r" defTabSz="68581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Open Sans" pitchFamily="34" charset="0"/>
                <a:cs typeface="Open Sans" pitchFamily="34" charset="0"/>
              </a:rPr>
              <a:t>Estimated Population  </a:t>
            </a:r>
          </a:p>
        </p:txBody>
      </p:sp>
      <p:sp>
        <p:nvSpPr>
          <p:cNvPr id="185" name="TextBox 184">
            <a:extLst>
              <a:ext uri="{FF2B5EF4-FFF2-40B4-BE49-F238E27FC236}">
                <a16:creationId xmlns:a16="http://schemas.microsoft.com/office/drawing/2014/main" id="{71B94ADB-9420-10EA-3373-CB15E51AF294}"/>
              </a:ext>
            </a:extLst>
          </p:cNvPr>
          <p:cNvSpPr txBox="1"/>
          <p:nvPr/>
        </p:nvSpPr>
        <p:spPr>
          <a:xfrm>
            <a:off x="2095617" y="828461"/>
            <a:ext cx="134710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400" cap="none" spc="0" normalizeH="0" baseline="0" noProof="0" dirty="0">
                <a:ln>
                  <a:noFill/>
                </a:ln>
                <a:solidFill>
                  <a:prstClr val="white"/>
                </a:solidFill>
                <a:effectLst/>
                <a:uLnTx/>
                <a:uFillTx/>
                <a:latin typeface="Century Gothic" panose="020B0502020202020204" pitchFamily="34" charset="0"/>
                <a:ea typeface="+mn-ea"/>
                <a:cs typeface="Times New Roman" panose="02020603050405020304" pitchFamily="18" charset="0"/>
              </a:rPr>
              <a:t>E</a:t>
            </a:r>
            <a:r>
              <a:rPr kumimoji="0" lang="en-US" sz="1000" b="1" i="0" u="none" strike="noStrike" kern="1400" cap="none" spc="0" normalizeH="0" baseline="0" noProof="0" dirty="0" err="1">
                <a:ln>
                  <a:noFill/>
                </a:ln>
                <a:solidFill>
                  <a:prstClr val="white"/>
                </a:solidFill>
                <a:effectLst/>
                <a:uLnTx/>
                <a:uFillTx/>
                <a:latin typeface="Century Gothic" panose="020B0502020202020204" pitchFamily="34" charset="0"/>
                <a:ea typeface="+mn-ea"/>
                <a:cs typeface="Times New Roman" panose="02020603050405020304" pitchFamily="18" charset="0"/>
              </a:rPr>
              <a:t>stimated</a:t>
            </a:r>
            <a:r>
              <a:rPr kumimoji="0" lang="en-US" sz="1000" b="1" i="0" u="none" strike="noStrike" kern="1400" cap="none" spc="0" normalizeH="0" baseline="0" noProof="0" dirty="0">
                <a:ln>
                  <a:noFill/>
                </a:ln>
                <a:solidFill>
                  <a:prstClr val="white"/>
                </a:solidFill>
                <a:effectLst/>
                <a:uLnTx/>
                <a:uFillTx/>
                <a:latin typeface="Century Gothic" panose="020B0502020202020204" pitchFamily="34" charset="0"/>
                <a:ea typeface="+mn-ea"/>
                <a:cs typeface="Times New Roman" panose="02020603050405020304" pitchFamily="18" charset="0"/>
              </a:rPr>
              <a:t> Average Annual Population Growth 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400" cap="none" spc="0" normalizeH="0" baseline="0" noProof="0" dirty="0">
                <a:ln>
                  <a:noFill/>
                </a:ln>
                <a:solidFill>
                  <a:prstClr val="white"/>
                </a:solidFill>
                <a:effectLst/>
                <a:uLnTx/>
                <a:uFillTx/>
                <a:latin typeface="Century Gothic" panose="020B0502020202020204" pitchFamily="34" charset="0"/>
                <a:ea typeface="+mn-ea"/>
                <a:cs typeface="Times New Roman" panose="02020603050405020304" pitchFamily="18" charset="0"/>
              </a:rPr>
              <a:t>2023 - 2029</a:t>
            </a:r>
          </a:p>
        </p:txBody>
      </p:sp>
      <p:pic>
        <p:nvPicPr>
          <p:cNvPr id="19" name="Graphic 18" descr="Group with solid fill">
            <a:extLst>
              <a:ext uri="{FF2B5EF4-FFF2-40B4-BE49-F238E27FC236}">
                <a16:creationId xmlns:a16="http://schemas.microsoft.com/office/drawing/2014/main" id="{0EF4EA5E-6382-898E-6815-A0048929C6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2220" y="1234895"/>
            <a:ext cx="476363" cy="490130"/>
          </a:xfrm>
          <a:prstGeom prst="rect">
            <a:avLst/>
          </a:prstGeom>
        </p:spPr>
      </p:pic>
      <p:grpSp>
        <p:nvGrpSpPr>
          <p:cNvPr id="91" name="Group 93">
            <a:extLst>
              <a:ext uri="{FF2B5EF4-FFF2-40B4-BE49-F238E27FC236}">
                <a16:creationId xmlns:a16="http://schemas.microsoft.com/office/drawing/2014/main" id="{48A5876A-3CF3-4F92-6F3E-E2B4D9B73B0C}"/>
              </a:ext>
            </a:extLst>
          </p:cNvPr>
          <p:cNvGrpSpPr>
            <a:grpSpLocks/>
          </p:cNvGrpSpPr>
          <p:nvPr/>
        </p:nvGrpSpPr>
        <p:grpSpPr bwMode="auto">
          <a:xfrm>
            <a:off x="271687" y="4415987"/>
            <a:ext cx="1707099" cy="1138500"/>
            <a:chOff x="430296" y="14216877"/>
            <a:chExt cx="6832434" cy="4473165"/>
          </a:xfrm>
        </p:grpSpPr>
        <p:sp>
          <p:nvSpPr>
            <p:cNvPr id="101" name="Oval 100">
              <a:extLst>
                <a:ext uri="{FF2B5EF4-FFF2-40B4-BE49-F238E27FC236}">
                  <a16:creationId xmlns:a16="http://schemas.microsoft.com/office/drawing/2014/main" id="{36453061-1F27-D67B-B3E0-9BCEFEE56889}"/>
                </a:ext>
              </a:extLst>
            </p:cNvPr>
            <p:cNvSpPr/>
            <p:nvPr/>
          </p:nvSpPr>
          <p:spPr>
            <a:xfrm>
              <a:off x="3030472" y="14395366"/>
              <a:ext cx="4232258" cy="4233066"/>
            </a:xfrm>
            <a:prstGeom prst="ellipse">
              <a:avLst/>
            </a:prstGeom>
            <a:solidFill>
              <a:srgbClr val="8D6E9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0CCEE9C3-87EB-E9DD-1933-D58345C43A22}"/>
                </a:ext>
              </a:extLst>
            </p:cNvPr>
            <p:cNvSpPr/>
            <p:nvPr/>
          </p:nvSpPr>
          <p:spPr>
            <a:xfrm>
              <a:off x="430296" y="14216877"/>
              <a:ext cx="3865545" cy="3866423"/>
            </a:xfrm>
            <a:prstGeom prst="ellipse">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srgbClr val="C4D600"/>
                </a:solidFill>
                <a:effectLst/>
                <a:uLnTx/>
                <a:uFillTx/>
                <a:latin typeface="Calibri" panose="020F0502020204030204"/>
                <a:ea typeface="+mn-ea"/>
                <a:cs typeface="+mn-cs"/>
              </a:endParaRPr>
            </a:p>
          </p:txBody>
        </p:sp>
        <p:sp>
          <p:nvSpPr>
            <p:cNvPr id="127" name="TextBox 126">
              <a:extLst>
                <a:ext uri="{FF2B5EF4-FFF2-40B4-BE49-F238E27FC236}">
                  <a16:creationId xmlns:a16="http://schemas.microsoft.com/office/drawing/2014/main" id="{3A5EAF33-8DB3-E215-3141-81AFA0BBF685}"/>
                </a:ext>
              </a:extLst>
            </p:cNvPr>
            <p:cNvSpPr txBox="1">
              <a:spLocks noChangeArrowheads="1"/>
            </p:cNvSpPr>
            <p:nvPr/>
          </p:nvSpPr>
          <p:spPr bwMode="auto">
            <a:xfrm>
              <a:off x="463896" y="16460359"/>
              <a:ext cx="3956402" cy="133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Dependency Ratio</a:t>
              </a:r>
            </a:p>
          </p:txBody>
        </p:sp>
        <p:sp>
          <p:nvSpPr>
            <p:cNvPr id="128" name="TextBox 127">
              <a:extLst>
                <a:ext uri="{FF2B5EF4-FFF2-40B4-BE49-F238E27FC236}">
                  <a16:creationId xmlns:a16="http://schemas.microsoft.com/office/drawing/2014/main" id="{86A04E20-C568-DF93-F4AA-8324035B04A3}"/>
                </a:ext>
              </a:extLst>
            </p:cNvPr>
            <p:cNvSpPr txBox="1">
              <a:spLocks noChangeArrowheads="1"/>
            </p:cNvSpPr>
            <p:nvPr/>
          </p:nvSpPr>
          <p:spPr bwMode="auto">
            <a:xfrm>
              <a:off x="3729874" y="17359864"/>
              <a:ext cx="2833451" cy="133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Ageing Index</a:t>
              </a:r>
            </a:p>
          </p:txBody>
        </p:sp>
      </p:grpSp>
      <p:sp>
        <p:nvSpPr>
          <p:cNvPr id="10" name="Rectangle 9">
            <a:extLst>
              <a:ext uri="{FF2B5EF4-FFF2-40B4-BE49-F238E27FC236}">
                <a16:creationId xmlns:a16="http://schemas.microsoft.com/office/drawing/2014/main" id="{884B0481-45C4-3230-2CB5-1AF7E921638D}"/>
              </a:ext>
            </a:extLst>
          </p:cNvPr>
          <p:cNvSpPr/>
          <p:nvPr/>
        </p:nvSpPr>
        <p:spPr>
          <a:xfrm>
            <a:off x="2046378" y="3472985"/>
            <a:ext cx="4461186" cy="1274097"/>
          </a:xfrm>
          <a:prstGeom prst="rect">
            <a:avLst/>
          </a:prstGeom>
          <a:solidFill>
            <a:srgbClr val="C5A9AE">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43CB25EB-DB43-2CDD-607E-F04DA20DD5CE}"/>
              </a:ext>
            </a:extLst>
          </p:cNvPr>
          <p:cNvGrpSpPr/>
          <p:nvPr/>
        </p:nvGrpSpPr>
        <p:grpSpPr>
          <a:xfrm>
            <a:off x="5878317" y="3041068"/>
            <a:ext cx="867675" cy="2160823"/>
            <a:chOff x="5791544" y="3017323"/>
            <a:chExt cx="867675" cy="2160823"/>
          </a:xfrm>
        </p:grpSpPr>
        <p:grpSp>
          <p:nvGrpSpPr>
            <p:cNvPr id="24" name="Group 23">
              <a:extLst>
                <a:ext uri="{FF2B5EF4-FFF2-40B4-BE49-F238E27FC236}">
                  <a16:creationId xmlns:a16="http://schemas.microsoft.com/office/drawing/2014/main" id="{643DFACA-BA91-4AEE-151E-997EE681207D}"/>
                </a:ext>
              </a:extLst>
            </p:cNvPr>
            <p:cNvGrpSpPr/>
            <p:nvPr/>
          </p:nvGrpSpPr>
          <p:grpSpPr>
            <a:xfrm>
              <a:off x="5791544" y="3825695"/>
              <a:ext cx="867675" cy="467735"/>
              <a:chOff x="6136958" y="3484498"/>
              <a:chExt cx="812437" cy="411287"/>
            </a:xfrm>
          </p:grpSpPr>
          <p:sp>
            <p:nvSpPr>
              <p:cNvPr id="25" name="TextBox 24">
                <a:extLst>
                  <a:ext uri="{FF2B5EF4-FFF2-40B4-BE49-F238E27FC236}">
                    <a16:creationId xmlns:a16="http://schemas.microsoft.com/office/drawing/2014/main" id="{FB429CC6-8B13-5FA0-4082-B39B4F6A2390}"/>
                  </a:ext>
                </a:extLst>
              </p:cNvPr>
              <p:cNvSpPr txBox="1"/>
              <p:nvPr/>
            </p:nvSpPr>
            <p:spPr>
              <a:xfrm>
                <a:off x="6328241" y="3484498"/>
                <a:ext cx="575025" cy="2165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Roboto Medium" panose="02000000000000000000" pitchFamily="2" charset="0"/>
                    <a:cs typeface="Roboto Medium" panose="02000000000000000000" pitchFamily="2" charset="0"/>
                  </a:rPr>
                  <a:t>63.0%</a:t>
                </a:r>
              </a:p>
            </p:txBody>
          </p:sp>
          <p:sp>
            <p:nvSpPr>
              <p:cNvPr id="26" name="TextBox 25">
                <a:extLst>
                  <a:ext uri="{FF2B5EF4-FFF2-40B4-BE49-F238E27FC236}">
                    <a16:creationId xmlns:a16="http://schemas.microsoft.com/office/drawing/2014/main" id="{4EC287D7-8BC7-0ADE-9226-6DEB4C0958B5}"/>
                  </a:ext>
                </a:extLst>
              </p:cNvPr>
              <p:cNvSpPr txBox="1"/>
              <p:nvPr/>
            </p:nvSpPr>
            <p:spPr>
              <a:xfrm>
                <a:off x="6136958" y="3652215"/>
                <a:ext cx="812437" cy="2435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Working 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 (15-64 Years) </a:t>
                </a:r>
              </a:p>
            </p:txBody>
          </p:sp>
        </p:grpSp>
        <p:grpSp>
          <p:nvGrpSpPr>
            <p:cNvPr id="46" name="Group 45">
              <a:extLst>
                <a:ext uri="{FF2B5EF4-FFF2-40B4-BE49-F238E27FC236}">
                  <a16:creationId xmlns:a16="http://schemas.microsoft.com/office/drawing/2014/main" id="{7D03844A-8DFE-0D71-3E2B-303EBD422FC2}"/>
                </a:ext>
              </a:extLst>
            </p:cNvPr>
            <p:cNvGrpSpPr/>
            <p:nvPr/>
          </p:nvGrpSpPr>
          <p:grpSpPr>
            <a:xfrm>
              <a:off x="5819162" y="4730534"/>
              <a:ext cx="812437" cy="447612"/>
              <a:chOff x="6156118" y="4272728"/>
              <a:chExt cx="812437" cy="447612"/>
            </a:xfrm>
          </p:grpSpPr>
          <p:sp>
            <p:nvSpPr>
              <p:cNvPr id="47" name="TextBox 46">
                <a:extLst>
                  <a:ext uri="{FF2B5EF4-FFF2-40B4-BE49-F238E27FC236}">
                    <a16:creationId xmlns:a16="http://schemas.microsoft.com/office/drawing/2014/main" id="{D4994B12-5D03-2571-A99A-5BFF38744C55}"/>
                  </a:ext>
                </a:extLst>
              </p:cNvPr>
              <p:cNvSpPr txBox="1"/>
              <p:nvPr/>
            </p:nvSpPr>
            <p:spPr>
              <a:xfrm>
                <a:off x="6315807" y="4272728"/>
                <a:ext cx="5795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Roboto Medium" panose="02000000000000000000" pitchFamily="2" charset="0"/>
                    <a:cs typeface="Roboto Medium" panose="02000000000000000000" pitchFamily="2" charset="0"/>
                  </a:rPr>
                  <a:t>27.4%</a:t>
                </a:r>
              </a:p>
            </p:txBody>
          </p:sp>
          <p:sp>
            <p:nvSpPr>
              <p:cNvPr id="48" name="TextBox 47">
                <a:extLst>
                  <a:ext uri="{FF2B5EF4-FFF2-40B4-BE49-F238E27FC236}">
                    <a16:creationId xmlns:a16="http://schemas.microsoft.com/office/drawing/2014/main" id="{5A342DD1-F7B2-3929-AC64-6EFA0FE3CE73}"/>
                  </a:ext>
                </a:extLst>
              </p:cNvPr>
              <p:cNvSpPr txBox="1"/>
              <p:nvPr/>
            </p:nvSpPr>
            <p:spPr>
              <a:xfrm>
                <a:off x="6156118" y="4443341"/>
                <a:ext cx="8124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 (0-14 Years) </a:t>
                </a:r>
              </a:p>
            </p:txBody>
          </p:sp>
        </p:grpSp>
        <p:grpSp>
          <p:nvGrpSpPr>
            <p:cNvPr id="143" name="Group 142">
              <a:extLst>
                <a:ext uri="{FF2B5EF4-FFF2-40B4-BE49-F238E27FC236}">
                  <a16:creationId xmlns:a16="http://schemas.microsoft.com/office/drawing/2014/main" id="{F6B04109-2F9E-B2C0-3AF4-232B354D13B1}"/>
                </a:ext>
              </a:extLst>
            </p:cNvPr>
            <p:cNvGrpSpPr/>
            <p:nvPr/>
          </p:nvGrpSpPr>
          <p:grpSpPr>
            <a:xfrm>
              <a:off x="5837818" y="3017323"/>
              <a:ext cx="812437" cy="432593"/>
              <a:chOff x="6184657" y="2633967"/>
              <a:chExt cx="812437" cy="432593"/>
            </a:xfrm>
          </p:grpSpPr>
          <p:sp>
            <p:nvSpPr>
              <p:cNvPr id="144" name="TextBox 143">
                <a:extLst>
                  <a:ext uri="{FF2B5EF4-FFF2-40B4-BE49-F238E27FC236}">
                    <a16:creationId xmlns:a16="http://schemas.microsoft.com/office/drawing/2014/main" id="{A0CB77F2-E6AA-EB66-9F76-AA4797F3CD58}"/>
                  </a:ext>
                </a:extLst>
              </p:cNvPr>
              <p:cNvSpPr txBox="1"/>
              <p:nvPr/>
            </p:nvSpPr>
            <p:spPr>
              <a:xfrm>
                <a:off x="6184657" y="2789561"/>
                <a:ext cx="8124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Aged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 (65+ Years) </a:t>
                </a:r>
              </a:p>
            </p:txBody>
          </p:sp>
          <p:sp>
            <p:nvSpPr>
              <p:cNvPr id="145" name="TextBox 144">
                <a:extLst>
                  <a:ext uri="{FF2B5EF4-FFF2-40B4-BE49-F238E27FC236}">
                    <a16:creationId xmlns:a16="http://schemas.microsoft.com/office/drawing/2014/main" id="{4B48F555-8F67-393B-B774-5A792E6D2E20}"/>
                  </a:ext>
                </a:extLst>
              </p:cNvPr>
              <p:cNvSpPr txBox="1"/>
              <p:nvPr/>
            </p:nvSpPr>
            <p:spPr>
              <a:xfrm>
                <a:off x="6370570" y="2633967"/>
                <a:ext cx="6265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Roboto Medium" panose="02000000000000000000" pitchFamily="2" charset="0"/>
                    <a:cs typeface="Roboto Medium" panose="02000000000000000000" pitchFamily="2" charset="0"/>
                  </a:rPr>
                  <a:t>9.5%</a:t>
                </a:r>
              </a:p>
            </p:txBody>
          </p:sp>
        </p:grpSp>
      </p:grpSp>
      <p:sp>
        <p:nvSpPr>
          <p:cNvPr id="147" name="Freeform 37">
            <a:extLst>
              <a:ext uri="{FF2B5EF4-FFF2-40B4-BE49-F238E27FC236}">
                <a16:creationId xmlns:a16="http://schemas.microsoft.com/office/drawing/2014/main" id="{5A3AAEBB-1D33-37B0-225F-365346F60E2E}"/>
              </a:ext>
            </a:extLst>
          </p:cNvPr>
          <p:cNvSpPr>
            <a:spLocks/>
          </p:cNvSpPr>
          <p:nvPr/>
        </p:nvSpPr>
        <p:spPr bwMode="auto">
          <a:xfrm>
            <a:off x="208809" y="5855374"/>
            <a:ext cx="2217752" cy="321915"/>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Racial Split</a:t>
            </a:r>
          </a:p>
        </p:txBody>
      </p:sp>
      <p:grpSp>
        <p:nvGrpSpPr>
          <p:cNvPr id="149" name="Group 148">
            <a:extLst>
              <a:ext uri="{FF2B5EF4-FFF2-40B4-BE49-F238E27FC236}">
                <a16:creationId xmlns:a16="http://schemas.microsoft.com/office/drawing/2014/main" id="{3074615A-551F-4553-4A00-5ACB864126FB}"/>
              </a:ext>
            </a:extLst>
          </p:cNvPr>
          <p:cNvGrpSpPr/>
          <p:nvPr/>
        </p:nvGrpSpPr>
        <p:grpSpPr>
          <a:xfrm>
            <a:off x="2775336" y="5436959"/>
            <a:ext cx="2601540" cy="631258"/>
            <a:chOff x="-132120" y="7176104"/>
            <a:chExt cx="2287653" cy="448094"/>
          </a:xfrm>
          <a:solidFill>
            <a:srgbClr val="F9F699"/>
          </a:solidFill>
        </p:grpSpPr>
        <p:sp>
          <p:nvSpPr>
            <p:cNvPr id="150" name="Freeform 37">
              <a:extLst>
                <a:ext uri="{FF2B5EF4-FFF2-40B4-BE49-F238E27FC236}">
                  <a16:creationId xmlns:a16="http://schemas.microsoft.com/office/drawing/2014/main" id="{FDDAC7FC-2788-343F-13B8-4B1C8ACEE41C}"/>
                </a:ext>
              </a:extLst>
            </p:cNvPr>
            <p:cNvSpPr>
              <a:spLocks/>
            </p:cNvSpPr>
            <p:nvPr/>
          </p:nvSpPr>
          <p:spPr bwMode="auto">
            <a:xfrm>
              <a:off x="-132120" y="7176104"/>
              <a:ext cx="2125384" cy="364727"/>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Population and Household Growth 2024</a:t>
              </a:r>
            </a:p>
          </p:txBody>
        </p:sp>
        <p:pic>
          <p:nvPicPr>
            <p:cNvPr id="151" name="Graphic 150" descr="House with solid fill">
              <a:extLst>
                <a:ext uri="{FF2B5EF4-FFF2-40B4-BE49-F238E27FC236}">
                  <a16:creationId xmlns:a16="http://schemas.microsoft.com/office/drawing/2014/main" id="{3FA56355-99A9-F6D6-11DE-1F19D0FA06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67431" y="7236096"/>
              <a:ext cx="388102" cy="388102"/>
            </a:xfrm>
            <a:prstGeom prst="rect">
              <a:avLst/>
            </a:prstGeom>
          </p:spPr>
        </p:pic>
      </p:grpSp>
      <p:pic>
        <p:nvPicPr>
          <p:cNvPr id="152" name="Graphic 151" descr="Children with solid fill">
            <a:extLst>
              <a:ext uri="{FF2B5EF4-FFF2-40B4-BE49-F238E27FC236}">
                <a16:creationId xmlns:a16="http://schemas.microsoft.com/office/drawing/2014/main" id="{DDB327D0-14BB-0AA8-B554-89FE8A783E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69638" y="5675449"/>
            <a:ext cx="642394" cy="525165"/>
          </a:xfrm>
          <a:prstGeom prst="rect">
            <a:avLst/>
          </a:prstGeom>
        </p:spPr>
      </p:pic>
      <p:grpSp>
        <p:nvGrpSpPr>
          <p:cNvPr id="165" name="Group 164">
            <a:extLst>
              <a:ext uri="{FF2B5EF4-FFF2-40B4-BE49-F238E27FC236}">
                <a16:creationId xmlns:a16="http://schemas.microsoft.com/office/drawing/2014/main" id="{807A5548-D261-943B-266E-E32B53B42C85}"/>
              </a:ext>
            </a:extLst>
          </p:cNvPr>
          <p:cNvGrpSpPr/>
          <p:nvPr/>
        </p:nvGrpSpPr>
        <p:grpSpPr>
          <a:xfrm>
            <a:off x="5424275" y="5335603"/>
            <a:ext cx="1044733" cy="862015"/>
            <a:chOff x="5361974" y="5079372"/>
            <a:chExt cx="968700" cy="734210"/>
          </a:xfrm>
          <a:solidFill>
            <a:srgbClr val="E3C88D"/>
          </a:solidFill>
        </p:grpSpPr>
        <p:grpSp>
          <p:nvGrpSpPr>
            <p:cNvPr id="166" name="Group 165">
              <a:extLst>
                <a:ext uri="{FF2B5EF4-FFF2-40B4-BE49-F238E27FC236}">
                  <a16:creationId xmlns:a16="http://schemas.microsoft.com/office/drawing/2014/main" id="{69A7B805-4D11-9781-57BA-928226736C24}"/>
                </a:ext>
              </a:extLst>
            </p:cNvPr>
            <p:cNvGrpSpPr/>
            <p:nvPr/>
          </p:nvGrpSpPr>
          <p:grpSpPr>
            <a:xfrm>
              <a:off x="5361974" y="5079372"/>
              <a:ext cx="968700" cy="734210"/>
              <a:chOff x="5406124" y="5098143"/>
              <a:chExt cx="968700" cy="734210"/>
            </a:xfrm>
            <a:grpFill/>
          </p:grpSpPr>
          <p:sp>
            <p:nvSpPr>
              <p:cNvPr id="168" name="Rectangle 9">
                <a:extLst>
                  <a:ext uri="{FF2B5EF4-FFF2-40B4-BE49-F238E27FC236}">
                    <a16:creationId xmlns:a16="http://schemas.microsoft.com/office/drawing/2014/main" id="{7DE0BE99-C5C0-CF2D-3012-1FDFEFF0EE07}"/>
                  </a:ext>
                </a:extLst>
              </p:cNvPr>
              <p:cNvSpPr/>
              <p:nvPr/>
            </p:nvSpPr>
            <p:spPr>
              <a:xfrm>
                <a:off x="5406124" y="5098143"/>
                <a:ext cx="968700" cy="734210"/>
              </a:xfrm>
              <a:custGeom>
                <a:avLst/>
                <a:gdLst/>
                <a:ahLst/>
                <a:cxnLst/>
                <a:rect l="l" t="t" r="r" b="b"/>
                <a:pathLst>
                  <a:path w="4389742" h="4382614">
                    <a:moveTo>
                      <a:pt x="2202886" y="873603"/>
                    </a:moveTo>
                    <a:lnTo>
                      <a:pt x="3622682" y="2293399"/>
                    </a:lnTo>
                    <a:lnTo>
                      <a:pt x="3622683" y="2293399"/>
                    </a:lnTo>
                    <a:lnTo>
                      <a:pt x="3622683" y="4382614"/>
                    </a:lnTo>
                    <a:lnTo>
                      <a:pt x="3168352" y="4382614"/>
                    </a:lnTo>
                    <a:lnTo>
                      <a:pt x="2740028" y="4382614"/>
                    </a:lnTo>
                    <a:lnTo>
                      <a:pt x="1665743" y="4382614"/>
                    </a:lnTo>
                    <a:lnTo>
                      <a:pt x="1224136" y="4382614"/>
                    </a:lnTo>
                    <a:lnTo>
                      <a:pt x="783088" y="4382614"/>
                    </a:lnTo>
                    <a:lnTo>
                      <a:pt x="783088" y="2293399"/>
                    </a:lnTo>
                    <a:lnTo>
                      <a:pt x="783091" y="2293399"/>
                    </a:lnTo>
                    <a:close/>
                    <a:moveTo>
                      <a:pt x="693498" y="166833"/>
                    </a:moveTo>
                    <a:lnTo>
                      <a:pt x="1280999" y="166833"/>
                    </a:lnTo>
                    <a:lnTo>
                      <a:pt x="1280999" y="737771"/>
                    </a:lnTo>
                    <a:lnTo>
                      <a:pt x="693498" y="1325273"/>
                    </a:lnTo>
                    <a:close/>
                    <a:moveTo>
                      <a:pt x="2202888" y="9653"/>
                    </a:moveTo>
                    <a:lnTo>
                      <a:pt x="4389742" y="2293396"/>
                    </a:lnTo>
                    <a:lnTo>
                      <a:pt x="3944039" y="2293396"/>
                    </a:lnTo>
                    <a:lnTo>
                      <a:pt x="2202888" y="475103"/>
                    </a:lnTo>
                    <a:close/>
                    <a:moveTo>
                      <a:pt x="2202886" y="0"/>
                    </a:moveTo>
                    <a:lnTo>
                      <a:pt x="2202886" y="465450"/>
                    </a:lnTo>
                    <a:lnTo>
                      <a:pt x="448970" y="2283744"/>
                    </a:lnTo>
                    <a:lnTo>
                      <a:pt x="0" y="2283744"/>
                    </a:lnTo>
                    <a:close/>
                  </a:path>
                </a:pathLst>
              </a:custGeom>
              <a:solidFill>
                <a:srgbClr val="890C58"/>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47" rtl="0" eaLnBrk="1" fontAlgn="auto" latinLnBrk="1" hangingPunct="1">
                  <a:lnSpc>
                    <a:spcPct val="100000"/>
                  </a:lnSpc>
                  <a:spcBef>
                    <a:spcPts val="0"/>
                  </a:spcBef>
                  <a:spcAft>
                    <a:spcPts val="0"/>
                  </a:spcAft>
                  <a:buClrTx/>
                  <a:buSzTx/>
                  <a:buFontTx/>
                  <a:buNone/>
                  <a:tabLst/>
                  <a:defRPr/>
                </a:pPr>
                <a:endParaRPr kumimoji="0" lang="ko-KR" altLang="en-US" sz="2100" b="0" i="0" u="none" strike="noStrike" kern="1200" cap="none" spc="0" normalizeH="0" baseline="0" noProof="0" dirty="0">
                  <a:ln>
                    <a:noFill/>
                  </a:ln>
                  <a:solidFill>
                    <a:prstClr val="black">
                      <a:lumMod val="65000"/>
                      <a:lumOff val="35000"/>
                    </a:prstClr>
                  </a:solidFill>
                  <a:effectLst/>
                  <a:uLnTx/>
                  <a:uFillTx/>
                  <a:latin typeface="Arial"/>
                  <a:ea typeface="맑은 고딕" panose="020B0503020000020004" pitchFamily="34" charset="-127"/>
                  <a:cs typeface="+mn-cs"/>
                </a:endParaRPr>
              </a:p>
            </p:txBody>
          </p:sp>
          <p:sp>
            <p:nvSpPr>
              <p:cNvPr id="169" name="TextBox 168">
                <a:extLst>
                  <a:ext uri="{FF2B5EF4-FFF2-40B4-BE49-F238E27FC236}">
                    <a16:creationId xmlns:a16="http://schemas.microsoft.com/office/drawing/2014/main" id="{8BAC4EE9-ADF4-7E63-EEA2-CCA40243CC39}"/>
                  </a:ext>
                </a:extLst>
              </p:cNvPr>
              <p:cNvSpPr txBox="1"/>
              <p:nvPr/>
            </p:nvSpPr>
            <p:spPr>
              <a:xfrm>
                <a:off x="5689727" y="5386427"/>
                <a:ext cx="512027" cy="2621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4.3</a:t>
                </a:r>
              </a:p>
            </p:txBody>
          </p:sp>
        </p:grpSp>
        <p:sp>
          <p:nvSpPr>
            <p:cNvPr id="167" name="TextBox 166">
              <a:extLst>
                <a:ext uri="{FF2B5EF4-FFF2-40B4-BE49-F238E27FC236}">
                  <a16:creationId xmlns:a16="http://schemas.microsoft.com/office/drawing/2014/main" id="{BFB6CC67-6DD7-0FD3-8433-E16A8C722102}"/>
                </a:ext>
              </a:extLst>
            </p:cNvPr>
            <p:cNvSpPr txBox="1"/>
            <p:nvPr/>
          </p:nvSpPr>
          <p:spPr>
            <a:xfrm>
              <a:off x="5454441" y="5578040"/>
              <a:ext cx="749258" cy="163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Household Size</a:t>
              </a:r>
            </a:p>
          </p:txBody>
        </p:sp>
      </p:grpSp>
      <p:sp>
        <p:nvSpPr>
          <p:cNvPr id="252" name="TextBox 251">
            <a:extLst>
              <a:ext uri="{FF2B5EF4-FFF2-40B4-BE49-F238E27FC236}">
                <a16:creationId xmlns:a16="http://schemas.microsoft.com/office/drawing/2014/main" id="{01984CA6-3492-B077-5FAB-D46C0941EE7B}"/>
              </a:ext>
            </a:extLst>
          </p:cNvPr>
          <p:cNvSpPr txBox="1"/>
          <p:nvPr/>
        </p:nvSpPr>
        <p:spPr bwMode="auto">
          <a:xfrm>
            <a:off x="381040" y="4633786"/>
            <a:ext cx="83008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8" normalizeH="0" baseline="0" noProof="0" dirty="0">
                <a:ln>
                  <a:noFill/>
                </a:ln>
                <a:solidFill>
                  <a:prstClr val="white"/>
                </a:solidFill>
                <a:effectLst/>
                <a:uLnTx/>
                <a:uFillTx/>
                <a:latin typeface="Century Gothic" panose="020B0502020202020204" pitchFamily="34" charset="0"/>
                <a:ea typeface="ＭＳ Ｐゴシック" charset="0"/>
                <a:cs typeface="Calibri"/>
              </a:rPr>
              <a:t>58.6 </a:t>
            </a:r>
          </a:p>
        </p:txBody>
      </p:sp>
      <p:sp>
        <p:nvSpPr>
          <p:cNvPr id="253" name="TextBox 252">
            <a:extLst>
              <a:ext uri="{FF2B5EF4-FFF2-40B4-BE49-F238E27FC236}">
                <a16:creationId xmlns:a16="http://schemas.microsoft.com/office/drawing/2014/main" id="{56BF384A-D9C0-1234-DE99-D5E9A2583400}"/>
              </a:ext>
            </a:extLst>
          </p:cNvPr>
          <p:cNvSpPr txBox="1"/>
          <p:nvPr/>
        </p:nvSpPr>
        <p:spPr bwMode="auto">
          <a:xfrm>
            <a:off x="1094647" y="4738374"/>
            <a:ext cx="83008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8" normalizeH="0" baseline="0" noProof="0" dirty="0">
                <a:ln>
                  <a:noFill/>
                </a:ln>
                <a:solidFill>
                  <a:prstClr val="white"/>
                </a:solidFill>
                <a:effectLst/>
                <a:uLnTx/>
                <a:uFillTx/>
                <a:latin typeface="Century Gothic" panose="020B0502020202020204" pitchFamily="34" charset="0"/>
                <a:ea typeface="ＭＳ Ｐゴシック" charset="0"/>
                <a:cs typeface="Calibri"/>
              </a:rPr>
              <a:t>34.8</a:t>
            </a:r>
          </a:p>
        </p:txBody>
      </p:sp>
      <p:grpSp>
        <p:nvGrpSpPr>
          <p:cNvPr id="133" name="Group 132">
            <a:extLst>
              <a:ext uri="{FF2B5EF4-FFF2-40B4-BE49-F238E27FC236}">
                <a16:creationId xmlns:a16="http://schemas.microsoft.com/office/drawing/2014/main" id="{547FEAB8-28F7-C5F4-F49A-159AF198D67F}"/>
              </a:ext>
            </a:extLst>
          </p:cNvPr>
          <p:cNvGrpSpPr/>
          <p:nvPr/>
        </p:nvGrpSpPr>
        <p:grpSpPr>
          <a:xfrm>
            <a:off x="241297" y="8244378"/>
            <a:ext cx="2312301" cy="1151523"/>
            <a:chOff x="4304760" y="8511253"/>
            <a:chExt cx="2312301" cy="1151523"/>
          </a:xfrm>
        </p:grpSpPr>
        <p:pic>
          <p:nvPicPr>
            <p:cNvPr id="6" name="Picture 5">
              <a:extLst>
                <a:ext uri="{FF2B5EF4-FFF2-40B4-BE49-F238E27FC236}">
                  <a16:creationId xmlns:a16="http://schemas.microsoft.com/office/drawing/2014/main" id="{7F09555A-8C46-1B5D-BAA9-0A0992AA7747}"/>
                </a:ext>
              </a:extLst>
            </p:cNvPr>
            <p:cNvPicPr>
              <a:picLocks noChangeAspect="1"/>
            </p:cNvPicPr>
            <p:nvPr/>
          </p:nvPicPr>
          <p:blipFill>
            <a:blip r:embed="rId10"/>
            <a:stretch>
              <a:fillRect/>
            </a:stretch>
          </p:blipFill>
          <p:spPr>
            <a:xfrm>
              <a:off x="4304760" y="8511254"/>
              <a:ext cx="1201348" cy="1151522"/>
            </a:xfrm>
            <a:prstGeom prst="rect">
              <a:avLst/>
            </a:prstGeom>
          </p:spPr>
        </p:pic>
        <p:sp>
          <p:nvSpPr>
            <p:cNvPr id="53" name="Rectangle: Rounded Corners 52">
              <a:extLst>
                <a:ext uri="{FF2B5EF4-FFF2-40B4-BE49-F238E27FC236}">
                  <a16:creationId xmlns:a16="http://schemas.microsoft.com/office/drawing/2014/main" id="{055648CA-0A8B-233B-CC59-7E958677F1CD}"/>
                </a:ext>
              </a:extLst>
            </p:cNvPr>
            <p:cNvSpPr/>
            <p:nvPr/>
          </p:nvSpPr>
          <p:spPr>
            <a:xfrm>
              <a:off x="5566161" y="9325037"/>
              <a:ext cx="800424" cy="326597"/>
            </a:xfrm>
            <a:prstGeom prst="roundRect">
              <a:avLst/>
            </a:prstGeom>
            <a:solidFill>
              <a:srgbClr val="8F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people/km²</a:t>
              </a:r>
            </a:p>
          </p:txBody>
        </p:sp>
        <p:sp>
          <p:nvSpPr>
            <p:cNvPr id="54" name="Rectangle: Rounded Corners 53">
              <a:extLst>
                <a:ext uri="{FF2B5EF4-FFF2-40B4-BE49-F238E27FC236}">
                  <a16:creationId xmlns:a16="http://schemas.microsoft.com/office/drawing/2014/main" id="{4F83C4DA-0743-71AB-33FA-C6AAB1B3B9F8}"/>
                </a:ext>
              </a:extLst>
            </p:cNvPr>
            <p:cNvSpPr/>
            <p:nvPr/>
          </p:nvSpPr>
          <p:spPr>
            <a:xfrm>
              <a:off x="5566161" y="8905323"/>
              <a:ext cx="800424" cy="326597"/>
            </a:xfrm>
            <a:prstGeom prst="roundRect">
              <a:avLst/>
            </a:prstGeom>
            <a:solidFill>
              <a:srgbClr val="8F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people/km²</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1EAC0373-EF6A-8450-3A73-D8999154A011}"/>
                </a:ext>
              </a:extLst>
            </p:cNvPr>
            <p:cNvSpPr/>
            <p:nvPr/>
          </p:nvSpPr>
          <p:spPr>
            <a:xfrm>
              <a:off x="5566161" y="8516354"/>
              <a:ext cx="800424" cy="326597"/>
            </a:xfrm>
            <a:prstGeom prst="roundRect">
              <a:avLst/>
            </a:prstGeom>
            <a:solidFill>
              <a:srgbClr val="8F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people/km²</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161FF97-2589-0718-727B-8FDE887DF97E}"/>
                </a:ext>
              </a:extLst>
            </p:cNvPr>
            <p:cNvSpPr txBox="1"/>
            <p:nvPr/>
          </p:nvSpPr>
          <p:spPr>
            <a:xfrm>
              <a:off x="6286482" y="8511253"/>
              <a:ext cx="323165" cy="352371"/>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2024</a:t>
              </a:r>
            </a:p>
          </p:txBody>
        </p:sp>
        <p:sp>
          <p:nvSpPr>
            <p:cNvPr id="57" name="TextBox 56">
              <a:extLst>
                <a:ext uri="{FF2B5EF4-FFF2-40B4-BE49-F238E27FC236}">
                  <a16:creationId xmlns:a16="http://schemas.microsoft.com/office/drawing/2014/main" id="{89CE7A27-0B53-08A5-9651-F8FDB65AA391}"/>
                </a:ext>
              </a:extLst>
            </p:cNvPr>
            <p:cNvSpPr txBox="1"/>
            <p:nvPr/>
          </p:nvSpPr>
          <p:spPr>
            <a:xfrm>
              <a:off x="6293896" y="8910829"/>
              <a:ext cx="323165" cy="352371"/>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2025</a:t>
              </a:r>
            </a:p>
          </p:txBody>
        </p:sp>
        <p:sp>
          <p:nvSpPr>
            <p:cNvPr id="58" name="TextBox 57">
              <a:extLst>
                <a:ext uri="{FF2B5EF4-FFF2-40B4-BE49-F238E27FC236}">
                  <a16:creationId xmlns:a16="http://schemas.microsoft.com/office/drawing/2014/main" id="{EC5FFCB3-4BE2-DEEF-06A6-5610C3011153}"/>
                </a:ext>
              </a:extLst>
            </p:cNvPr>
            <p:cNvSpPr txBox="1"/>
            <p:nvPr/>
          </p:nvSpPr>
          <p:spPr>
            <a:xfrm>
              <a:off x="6290427" y="9310405"/>
              <a:ext cx="323165" cy="352371"/>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2026</a:t>
              </a:r>
            </a:p>
          </p:txBody>
        </p:sp>
      </p:grpSp>
      <p:pic>
        <p:nvPicPr>
          <p:cNvPr id="60" name="Picture 59">
            <a:extLst>
              <a:ext uri="{FF2B5EF4-FFF2-40B4-BE49-F238E27FC236}">
                <a16:creationId xmlns:a16="http://schemas.microsoft.com/office/drawing/2014/main" id="{E1F69D61-3E45-44B3-78E1-1E7F9EC90DB3}"/>
              </a:ext>
            </a:extLst>
          </p:cNvPr>
          <p:cNvPicPr>
            <a:picLocks noChangeAspect="1"/>
          </p:cNvPicPr>
          <p:nvPr/>
        </p:nvPicPr>
        <p:blipFill>
          <a:blip r:embed="rId11"/>
          <a:stretch>
            <a:fillRect/>
          </a:stretch>
        </p:blipFill>
        <p:spPr>
          <a:xfrm>
            <a:off x="704030" y="2740211"/>
            <a:ext cx="941788" cy="1100220"/>
          </a:xfrm>
          <a:prstGeom prst="rect">
            <a:avLst/>
          </a:prstGeom>
        </p:spPr>
      </p:pic>
      <p:grpSp>
        <p:nvGrpSpPr>
          <p:cNvPr id="27" name="Group 26">
            <a:extLst>
              <a:ext uri="{FF2B5EF4-FFF2-40B4-BE49-F238E27FC236}">
                <a16:creationId xmlns:a16="http://schemas.microsoft.com/office/drawing/2014/main" id="{A8E607BA-7489-C306-AF34-B80338D5952C}"/>
              </a:ext>
            </a:extLst>
          </p:cNvPr>
          <p:cNvGrpSpPr/>
          <p:nvPr/>
        </p:nvGrpSpPr>
        <p:grpSpPr>
          <a:xfrm>
            <a:off x="350927" y="3865429"/>
            <a:ext cx="1615713" cy="464056"/>
            <a:chOff x="239126" y="1655597"/>
            <a:chExt cx="1447860" cy="542166"/>
          </a:xfrm>
        </p:grpSpPr>
        <p:sp>
          <p:nvSpPr>
            <p:cNvPr id="30" name="Rectangle 29">
              <a:extLst>
                <a:ext uri="{FF2B5EF4-FFF2-40B4-BE49-F238E27FC236}">
                  <a16:creationId xmlns:a16="http://schemas.microsoft.com/office/drawing/2014/main" id="{AE18F0A4-E8E4-F5C2-90ED-810222728C94}"/>
                </a:ext>
              </a:extLst>
            </p:cNvPr>
            <p:cNvSpPr/>
            <p:nvPr/>
          </p:nvSpPr>
          <p:spPr>
            <a:xfrm>
              <a:off x="239126" y="1701668"/>
              <a:ext cx="805111" cy="249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80956"/>
                  </a:solidFill>
                  <a:effectLst/>
                  <a:uLnTx/>
                  <a:uFillTx/>
                  <a:latin typeface="Century Gothic" panose="020B0502020202020204" pitchFamily="34" charset="0"/>
                  <a:ea typeface="Roboto Medium" panose="02000000000000000000" pitchFamily="2" charset="0"/>
                  <a:cs typeface="Roboto Medium" panose="02000000000000000000" pitchFamily="2" charset="0"/>
                </a:rPr>
                <a:t>Female</a:t>
              </a:r>
            </a:p>
          </p:txBody>
        </p:sp>
        <p:cxnSp>
          <p:nvCxnSpPr>
            <p:cNvPr id="31" name="Straight Connector 30">
              <a:extLst>
                <a:ext uri="{FF2B5EF4-FFF2-40B4-BE49-F238E27FC236}">
                  <a16:creationId xmlns:a16="http://schemas.microsoft.com/office/drawing/2014/main" id="{D9BA96B3-DC12-1777-E195-E94D0173CD7B}"/>
                </a:ext>
              </a:extLst>
            </p:cNvPr>
            <p:cNvCxnSpPr>
              <a:cxnSpLocks/>
            </p:cNvCxnSpPr>
            <p:nvPr/>
          </p:nvCxnSpPr>
          <p:spPr>
            <a:xfrm flipV="1">
              <a:off x="1007075" y="1655597"/>
              <a:ext cx="0" cy="476964"/>
            </a:xfrm>
            <a:prstGeom prst="line">
              <a:avLst/>
            </a:prstGeom>
            <a:ln>
              <a:solidFill>
                <a:schemeClr val="bg2">
                  <a:lumMod val="75000"/>
                </a:schemeClr>
              </a:solidFill>
            </a:ln>
          </p:spPr>
          <p:style>
            <a:lnRef idx="3">
              <a:schemeClr val="accent3"/>
            </a:lnRef>
            <a:fillRef idx="0">
              <a:schemeClr val="accent3"/>
            </a:fillRef>
            <a:effectRef idx="2">
              <a:schemeClr val="accent3"/>
            </a:effectRef>
            <a:fontRef idx="minor">
              <a:schemeClr val="tx1"/>
            </a:fontRef>
          </p:style>
        </p:cxnSp>
        <p:grpSp>
          <p:nvGrpSpPr>
            <p:cNvPr id="32" name="Group 31">
              <a:extLst>
                <a:ext uri="{FF2B5EF4-FFF2-40B4-BE49-F238E27FC236}">
                  <a16:creationId xmlns:a16="http://schemas.microsoft.com/office/drawing/2014/main" id="{78A19A1E-446B-147D-E557-06A869785B31}"/>
                </a:ext>
              </a:extLst>
            </p:cNvPr>
            <p:cNvGrpSpPr/>
            <p:nvPr/>
          </p:nvGrpSpPr>
          <p:grpSpPr>
            <a:xfrm>
              <a:off x="978385" y="1729046"/>
              <a:ext cx="708601" cy="468717"/>
              <a:chOff x="298181" y="1746089"/>
              <a:chExt cx="708601" cy="468717"/>
            </a:xfrm>
          </p:grpSpPr>
          <p:sp>
            <p:nvSpPr>
              <p:cNvPr id="35" name="Rectangle 34">
                <a:extLst>
                  <a:ext uri="{FF2B5EF4-FFF2-40B4-BE49-F238E27FC236}">
                    <a16:creationId xmlns:a16="http://schemas.microsoft.com/office/drawing/2014/main" id="{BCAC9A16-9F03-0DF7-0424-E3C9FAFD5D29}"/>
                  </a:ext>
                </a:extLst>
              </p:cNvPr>
              <p:cNvSpPr/>
              <p:nvPr/>
            </p:nvSpPr>
            <p:spPr>
              <a:xfrm>
                <a:off x="298181" y="1746089"/>
                <a:ext cx="708601" cy="196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entury Gothic" panose="020B0502020202020204" pitchFamily="34" charset="0"/>
                    <a:ea typeface="Roboto Medium" panose="02000000000000000000" pitchFamily="2" charset="0"/>
                    <a:cs typeface="Roboto Medium" panose="02000000000000000000" pitchFamily="2" charset="0"/>
                  </a:rPr>
                  <a:t>Male</a:t>
                </a:r>
              </a:p>
            </p:txBody>
          </p:sp>
          <p:sp>
            <p:nvSpPr>
              <p:cNvPr id="36" name="TextBox 35">
                <a:extLst>
                  <a:ext uri="{FF2B5EF4-FFF2-40B4-BE49-F238E27FC236}">
                    <a16:creationId xmlns:a16="http://schemas.microsoft.com/office/drawing/2014/main" id="{8CA02CCA-803E-8C91-C1DA-6EF50813FB8E}"/>
                  </a:ext>
                </a:extLst>
              </p:cNvPr>
              <p:cNvSpPr txBox="1"/>
              <p:nvPr/>
            </p:nvSpPr>
            <p:spPr>
              <a:xfrm>
                <a:off x="404478" y="1909162"/>
                <a:ext cx="600802" cy="305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17CBA"/>
                    </a:solidFill>
                    <a:effectLst/>
                    <a:uLnTx/>
                    <a:uFillTx/>
                    <a:latin typeface="Century Gothic" panose="020B0502020202020204" pitchFamily="34" charset="0"/>
                    <a:ea typeface="Roboto Medium" panose="02000000000000000000" pitchFamily="2" charset="0"/>
                    <a:cs typeface="Roboto Medium" panose="02000000000000000000" pitchFamily="2" charset="0"/>
                  </a:rPr>
                  <a:t>47.8%</a:t>
                </a:r>
              </a:p>
            </p:txBody>
          </p:sp>
        </p:grpSp>
        <p:sp>
          <p:nvSpPr>
            <p:cNvPr id="33" name="TextBox 32">
              <a:extLst>
                <a:ext uri="{FF2B5EF4-FFF2-40B4-BE49-F238E27FC236}">
                  <a16:creationId xmlns:a16="http://schemas.microsoft.com/office/drawing/2014/main" id="{C144AC36-6D04-3D73-EE94-FA396C7888A1}"/>
                </a:ext>
              </a:extLst>
            </p:cNvPr>
            <p:cNvSpPr txBox="1"/>
            <p:nvPr/>
          </p:nvSpPr>
          <p:spPr>
            <a:xfrm>
              <a:off x="420530" y="1892119"/>
              <a:ext cx="600802" cy="305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80956"/>
                  </a:solidFill>
                  <a:effectLst/>
                  <a:uLnTx/>
                  <a:uFillTx/>
                  <a:latin typeface="Century Gothic" panose="020B0502020202020204" pitchFamily="34" charset="0"/>
                  <a:ea typeface="Roboto Medium" panose="02000000000000000000" pitchFamily="2" charset="0"/>
                  <a:cs typeface="Roboto Medium" panose="02000000000000000000" pitchFamily="2" charset="0"/>
                </a:rPr>
                <a:t>52.2%</a:t>
              </a:r>
            </a:p>
          </p:txBody>
        </p:sp>
      </p:grpSp>
      <p:sp>
        <p:nvSpPr>
          <p:cNvPr id="61" name="TextBox 60">
            <a:extLst>
              <a:ext uri="{FF2B5EF4-FFF2-40B4-BE49-F238E27FC236}">
                <a16:creationId xmlns:a16="http://schemas.microsoft.com/office/drawing/2014/main" id="{2AEB3685-B502-9005-38A0-9DF08A36E230}"/>
              </a:ext>
            </a:extLst>
          </p:cNvPr>
          <p:cNvSpPr txBox="1"/>
          <p:nvPr/>
        </p:nvSpPr>
        <p:spPr>
          <a:xfrm>
            <a:off x="6082136" y="2859199"/>
            <a:ext cx="62652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7EBB"/>
                </a:solidFill>
                <a:effectLst/>
                <a:uLnTx/>
                <a:uFillTx/>
                <a:latin typeface="Century Gothic" panose="020B0502020202020204" pitchFamily="34" charset="0"/>
                <a:ea typeface="+mn-ea"/>
                <a:cs typeface="+mn-cs"/>
              </a:rPr>
              <a:t>Total</a:t>
            </a:r>
          </a:p>
        </p:txBody>
      </p:sp>
      <p:pic>
        <p:nvPicPr>
          <p:cNvPr id="8" name="Graphic 7" descr="Universal access with solid fill">
            <a:extLst>
              <a:ext uri="{FF2B5EF4-FFF2-40B4-BE49-F238E27FC236}">
                <a16:creationId xmlns:a16="http://schemas.microsoft.com/office/drawing/2014/main" id="{321D7D53-BB5D-7165-D7BC-92C5A79001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49192" y="468751"/>
            <a:ext cx="495931" cy="495931"/>
          </a:xfrm>
          <a:prstGeom prst="rect">
            <a:avLst/>
          </a:prstGeom>
        </p:spPr>
      </p:pic>
      <p:sp>
        <p:nvSpPr>
          <p:cNvPr id="7" name="Rectangle 6">
            <a:extLst>
              <a:ext uri="{FF2B5EF4-FFF2-40B4-BE49-F238E27FC236}">
                <a16:creationId xmlns:a16="http://schemas.microsoft.com/office/drawing/2014/main" id="{995970EA-B2D3-4D51-8930-BA986413B806}"/>
              </a:ext>
            </a:extLst>
          </p:cNvPr>
          <p:cNvSpPr/>
          <p:nvPr/>
        </p:nvSpPr>
        <p:spPr>
          <a:xfrm>
            <a:off x="3340014" y="2637892"/>
            <a:ext cx="1704320" cy="190004"/>
          </a:xfrm>
          <a:prstGeom prst="rect">
            <a:avLst/>
          </a:prstGeom>
          <a:solidFill>
            <a:srgbClr val="007D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F1BA559-54BA-7B96-88A9-A70D2E0DEC08}"/>
              </a:ext>
            </a:extLst>
          </p:cNvPr>
          <p:cNvSpPr/>
          <p:nvPr/>
        </p:nvSpPr>
        <p:spPr>
          <a:xfrm>
            <a:off x="3216505" y="2647145"/>
            <a:ext cx="1965827" cy="1628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Population by Age 2024</a:t>
            </a:r>
          </a:p>
        </p:txBody>
      </p:sp>
      <p:sp>
        <p:nvSpPr>
          <p:cNvPr id="14" name="TextBox 6">
            <a:extLst>
              <a:ext uri="{FF2B5EF4-FFF2-40B4-BE49-F238E27FC236}">
                <a16:creationId xmlns:a16="http://schemas.microsoft.com/office/drawing/2014/main" id="{34547A5D-3993-29BA-2AEC-F962604DA8E8}"/>
              </a:ext>
            </a:extLst>
          </p:cNvPr>
          <p:cNvSpPr txBox="1">
            <a:spLocks noChangeArrowheads="1"/>
          </p:cNvSpPr>
          <p:nvPr/>
        </p:nvSpPr>
        <p:spPr bwMode="auto">
          <a:xfrm>
            <a:off x="0" y="25762"/>
            <a:ext cx="6663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DEMOGRAPHICS </a:t>
            </a:r>
          </a:p>
        </p:txBody>
      </p:sp>
      <p:graphicFrame>
        <p:nvGraphicFramePr>
          <p:cNvPr id="154" name="Chart 153">
            <a:extLst>
              <a:ext uri="{FF2B5EF4-FFF2-40B4-BE49-F238E27FC236}">
                <a16:creationId xmlns:a16="http://schemas.microsoft.com/office/drawing/2014/main" id="{7F9085B8-8175-ABDB-15F2-F5C5E7E1283E}"/>
              </a:ext>
            </a:extLst>
          </p:cNvPr>
          <p:cNvGraphicFramePr>
            <a:graphicFrameLocks/>
          </p:cNvGraphicFramePr>
          <p:nvPr/>
        </p:nvGraphicFramePr>
        <p:xfrm>
          <a:off x="241297" y="6271957"/>
          <a:ext cx="2152775" cy="1238990"/>
        </p:xfrm>
        <a:graphic>
          <a:graphicData uri="http://schemas.openxmlformats.org/drawingml/2006/chart">
            <c:chart xmlns:c="http://schemas.openxmlformats.org/drawingml/2006/chart" xmlns:r="http://schemas.openxmlformats.org/officeDocument/2006/relationships" r:id="rId14"/>
          </a:graphicData>
        </a:graphic>
      </p:graphicFrame>
      <p:sp>
        <p:nvSpPr>
          <p:cNvPr id="29" name="Freeform 37">
            <a:extLst>
              <a:ext uri="{FF2B5EF4-FFF2-40B4-BE49-F238E27FC236}">
                <a16:creationId xmlns:a16="http://schemas.microsoft.com/office/drawing/2014/main" id="{0A668D6D-6EEE-A6E2-6146-B2EF8F6C9D63}"/>
              </a:ext>
            </a:extLst>
          </p:cNvPr>
          <p:cNvSpPr>
            <a:spLocks/>
          </p:cNvSpPr>
          <p:nvPr/>
        </p:nvSpPr>
        <p:spPr bwMode="auto">
          <a:xfrm>
            <a:off x="255929" y="7667872"/>
            <a:ext cx="2217752" cy="472586"/>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Population Density Oudtshoorn 2024</a:t>
            </a:r>
          </a:p>
        </p:txBody>
      </p:sp>
      <p:graphicFrame>
        <p:nvGraphicFramePr>
          <p:cNvPr id="5" name="Chart 4">
            <a:extLst>
              <a:ext uri="{FF2B5EF4-FFF2-40B4-BE49-F238E27FC236}">
                <a16:creationId xmlns:a16="http://schemas.microsoft.com/office/drawing/2014/main" id="{AA079AC4-371B-1A16-A506-01EA790B6C88}"/>
              </a:ext>
            </a:extLst>
          </p:cNvPr>
          <p:cNvGraphicFramePr>
            <a:graphicFrameLocks/>
          </p:cNvGraphicFramePr>
          <p:nvPr>
            <p:extLst>
              <p:ext uri="{D42A27DB-BD31-4B8C-83A1-F6EECF244321}">
                <p14:modId xmlns:p14="http://schemas.microsoft.com/office/powerpoint/2010/main" val="1258415367"/>
              </p:ext>
            </p:extLst>
          </p:nvPr>
        </p:nvGraphicFramePr>
        <p:xfrm>
          <a:off x="3442720" y="881186"/>
          <a:ext cx="3334163" cy="1683779"/>
        </p:xfrm>
        <a:graphic>
          <a:graphicData uri="http://schemas.openxmlformats.org/drawingml/2006/chart">
            <c:chart xmlns:c="http://schemas.openxmlformats.org/drawingml/2006/chart" xmlns:r="http://schemas.openxmlformats.org/officeDocument/2006/relationships" r:id="rId15"/>
          </a:graphicData>
        </a:graphic>
      </p:graphicFrame>
      <p:grpSp>
        <p:nvGrpSpPr>
          <p:cNvPr id="13" name="Group 12">
            <a:extLst>
              <a:ext uri="{FF2B5EF4-FFF2-40B4-BE49-F238E27FC236}">
                <a16:creationId xmlns:a16="http://schemas.microsoft.com/office/drawing/2014/main" id="{62C94570-77B1-8FEA-8F21-7C400B21F86C}"/>
              </a:ext>
            </a:extLst>
          </p:cNvPr>
          <p:cNvGrpSpPr/>
          <p:nvPr/>
        </p:nvGrpSpPr>
        <p:grpSpPr>
          <a:xfrm>
            <a:off x="2743861" y="7964761"/>
            <a:ext cx="3984726" cy="1577551"/>
            <a:chOff x="2640851" y="8435871"/>
            <a:chExt cx="3984726" cy="1353322"/>
          </a:xfrm>
        </p:grpSpPr>
        <p:grpSp>
          <p:nvGrpSpPr>
            <p:cNvPr id="16" name="Group 15">
              <a:extLst>
                <a:ext uri="{FF2B5EF4-FFF2-40B4-BE49-F238E27FC236}">
                  <a16:creationId xmlns:a16="http://schemas.microsoft.com/office/drawing/2014/main" id="{CE02A13F-349D-BEAA-05A1-7CE4F8B040BA}"/>
                </a:ext>
              </a:extLst>
            </p:cNvPr>
            <p:cNvGrpSpPr/>
            <p:nvPr/>
          </p:nvGrpSpPr>
          <p:grpSpPr>
            <a:xfrm>
              <a:off x="2640851" y="8435871"/>
              <a:ext cx="3820547" cy="1353322"/>
              <a:chOff x="-649190" y="-329661"/>
              <a:chExt cx="4950326" cy="1755459"/>
            </a:xfrm>
          </p:grpSpPr>
          <p:sp>
            <p:nvSpPr>
              <p:cNvPr id="82" name="Freeform 20159">
                <a:extLst>
                  <a:ext uri="{FF2B5EF4-FFF2-40B4-BE49-F238E27FC236}">
                    <a16:creationId xmlns:a16="http://schemas.microsoft.com/office/drawing/2014/main" id="{75184352-E748-BC9B-DFAB-3BC9A86EAFBC}"/>
                  </a:ext>
                </a:extLst>
              </p:cNvPr>
              <p:cNvSpPr>
                <a:spLocks/>
              </p:cNvSpPr>
              <p:nvPr/>
            </p:nvSpPr>
            <p:spPr bwMode="auto">
              <a:xfrm>
                <a:off x="1098395" y="-329661"/>
                <a:ext cx="1700213" cy="915987"/>
              </a:xfrm>
              <a:custGeom>
                <a:avLst/>
                <a:gdLst>
                  <a:gd name="T0" fmla="*/ 700 w 753"/>
                  <a:gd name="T1" fmla="*/ 73 h 405"/>
                  <a:gd name="T2" fmla="*/ 565 w 753"/>
                  <a:gd name="T3" fmla="*/ 64 h 405"/>
                  <a:gd name="T4" fmla="*/ 389 w 753"/>
                  <a:gd name="T5" fmla="*/ 3 h 405"/>
                  <a:gd name="T6" fmla="*/ 283 w 753"/>
                  <a:gd name="T7" fmla="*/ 29 h 405"/>
                  <a:gd name="T8" fmla="*/ 159 w 753"/>
                  <a:gd name="T9" fmla="*/ 49 h 405"/>
                  <a:gd name="T10" fmla="*/ 178 w 753"/>
                  <a:gd name="T11" fmla="*/ 141 h 405"/>
                  <a:gd name="T12" fmla="*/ 193 w 753"/>
                  <a:gd name="T13" fmla="*/ 193 h 405"/>
                  <a:gd name="T14" fmla="*/ 176 w 753"/>
                  <a:gd name="T15" fmla="*/ 218 h 405"/>
                  <a:gd name="T16" fmla="*/ 174 w 753"/>
                  <a:gd name="T17" fmla="*/ 254 h 405"/>
                  <a:gd name="T18" fmla="*/ 151 w 753"/>
                  <a:gd name="T19" fmla="*/ 283 h 405"/>
                  <a:gd name="T20" fmla="*/ 88 w 753"/>
                  <a:gd name="T21" fmla="*/ 283 h 405"/>
                  <a:gd name="T22" fmla="*/ 33 w 753"/>
                  <a:gd name="T23" fmla="*/ 256 h 405"/>
                  <a:gd name="T24" fmla="*/ 13 w 753"/>
                  <a:gd name="T25" fmla="*/ 290 h 405"/>
                  <a:gd name="T26" fmla="*/ 23 w 753"/>
                  <a:gd name="T27" fmla="*/ 336 h 405"/>
                  <a:gd name="T28" fmla="*/ 17 w 753"/>
                  <a:gd name="T29" fmla="*/ 338 h 405"/>
                  <a:gd name="T30" fmla="*/ 57 w 753"/>
                  <a:gd name="T31" fmla="*/ 342 h 405"/>
                  <a:gd name="T32" fmla="*/ 40 w 753"/>
                  <a:gd name="T33" fmla="*/ 372 h 405"/>
                  <a:gd name="T34" fmla="*/ 59 w 753"/>
                  <a:gd name="T35" fmla="*/ 373 h 405"/>
                  <a:gd name="T36" fmla="*/ 149 w 753"/>
                  <a:gd name="T37" fmla="*/ 381 h 405"/>
                  <a:gd name="T38" fmla="*/ 199 w 753"/>
                  <a:gd name="T39" fmla="*/ 390 h 405"/>
                  <a:gd name="T40" fmla="*/ 246 w 753"/>
                  <a:gd name="T41" fmla="*/ 392 h 405"/>
                  <a:gd name="T42" fmla="*/ 267 w 753"/>
                  <a:gd name="T43" fmla="*/ 381 h 405"/>
                  <a:gd name="T44" fmla="*/ 306 w 753"/>
                  <a:gd name="T45" fmla="*/ 396 h 405"/>
                  <a:gd name="T46" fmla="*/ 362 w 753"/>
                  <a:gd name="T47" fmla="*/ 404 h 405"/>
                  <a:gd name="T48" fmla="*/ 369 w 753"/>
                  <a:gd name="T49" fmla="*/ 390 h 405"/>
                  <a:gd name="T50" fmla="*/ 405 w 753"/>
                  <a:gd name="T51" fmla="*/ 375 h 405"/>
                  <a:gd name="T52" fmla="*/ 448 w 753"/>
                  <a:gd name="T53" fmla="*/ 356 h 405"/>
                  <a:gd name="T54" fmla="*/ 460 w 753"/>
                  <a:gd name="T55" fmla="*/ 327 h 405"/>
                  <a:gd name="T56" fmla="*/ 435 w 753"/>
                  <a:gd name="T57" fmla="*/ 309 h 405"/>
                  <a:gd name="T58" fmla="*/ 420 w 753"/>
                  <a:gd name="T59" fmla="*/ 297 h 405"/>
                  <a:gd name="T60" fmla="*/ 450 w 753"/>
                  <a:gd name="T61" fmla="*/ 299 h 405"/>
                  <a:gd name="T62" fmla="*/ 503 w 753"/>
                  <a:gd name="T63" fmla="*/ 254 h 405"/>
                  <a:gd name="T64" fmla="*/ 562 w 753"/>
                  <a:gd name="T65" fmla="*/ 238 h 405"/>
                  <a:gd name="T66" fmla="*/ 624 w 753"/>
                  <a:gd name="T67" fmla="*/ 234 h 405"/>
                  <a:gd name="T68" fmla="*/ 664 w 753"/>
                  <a:gd name="T69" fmla="*/ 236 h 405"/>
                  <a:gd name="T70" fmla="*/ 738 w 753"/>
                  <a:gd name="T71" fmla="*/ 240 h 405"/>
                  <a:gd name="T72" fmla="*/ 743 w 753"/>
                  <a:gd name="T73" fmla="*/ 163 h 405"/>
                  <a:gd name="T74" fmla="*/ 737 w 753"/>
                  <a:gd name="T75" fmla="*/ 111 h 405"/>
                  <a:gd name="T76" fmla="*/ 753 w 753"/>
                  <a:gd name="T77" fmla="*/ 6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3" h="405">
                    <a:moveTo>
                      <a:pt x="753" y="67"/>
                    </a:moveTo>
                    <a:cubicBezTo>
                      <a:pt x="726" y="71"/>
                      <a:pt x="703" y="73"/>
                      <a:pt x="700" y="73"/>
                    </a:cubicBezTo>
                    <a:cubicBezTo>
                      <a:pt x="691" y="72"/>
                      <a:pt x="636" y="75"/>
                      <a:pt x="622" y="73"/>
                    </a:cubicBezTo>
                    <a:cubicBezTo>
                      <a:pt x="608" y="71"/>
                      <a:pt x="578" y="71"/>
                      <a:pt x="565" y="64"/>
                    </a:cubicBezTo>
                    <a:cubicBezTo>
                      <a:pt x="552" y="56"/>
                      <a:pt x="444" y="14"/>
                      <a:pt x="433" y="10"/>
                    </a:cubicBezTo>
                    <a:cubicBezTo>
                      <a:pt x="422" y="6"/>
                      <a:pt x="398" y="0"/>
                      <a:pt x="389" y="3"/>
                    </a:cubicBezTo>
                    <a:cubicBezTo>
                      <a:pt x="379" y="6"/>
                      <a:pt x="326" y="19"/>
                      <a:pt x="326" y="19"/>
                    </a:cubicBezTo>
                    <a:cubicBezTo>
                      <a:pt x="326" y="19"/>
                      <a:pt x="294" y="27"/>
                      <a:pt x="283" y="29"/>
                    </a:cubicBezTo>
                    <a:cubicBezTo>
                      <a:pt x="272" y="31"/>
                      <a:pt x="257" y="33"/>
                      <a:pt x="249" y="31"/>
                    </a:cubicBezTo>
                    <a:cubicBezTo>
                      <a:pt x="241" y="29"/>
                      <a:pt x="189" y="41"/>
                      <a:pt x="159" y="49"/>
                    </a:cubicBezTo>
                    <a:cubicBezTo>
                      <a:pt x="161" y="64"/>
                      <a:pt x="160" y="80"/>
                      <a:pt x="162" y="89"/>
                    </a:cubicBezTo>
                    <a:cubicBezTo>
                      <a:pt x="166" y="102"/>
                      <a:pt x="174" y="123"/>
                      <a:pt x="178" y="141"/>
                    </a:cubicBezTo>
                    <a:cubicBezTo>
                      <a:pt x="183" y="159"/>
                      <a:pt x="193" y="184"/>
                      <a:pt x="206" y="184"/>
                    </a:cubicBezTo>
                    <a:cubicBezTo>
                      <a:pt x="218" y="184"/>
                      <a:pt x="193" y="193"/>
                      <a:pt x="193" y="193"/>
                    </a:cubicBezTo>
                    <a:cubicBezTo>
                      <a:pt x="193" y="193"/>
                      <a:pt x="172" y="197"/>
                      <a:pt x="178" y="197"/>
                    </a:cubicBezTo>
                    <a:cubicBezTo>
                      <a:pt x="184" y="197"/>
                      <a:pt x="176" y="211"/>
                      <a:pt x="176" y="218"/>
                    </a:cubicBezTo>
                    <a:cubicBezTo>
                      <a:pt x="176" y="225"/>
                      <a:pt x="174" y="228"/>
                      <a:pt x="174" y="228"/>
                    </a:cubicBezTo>
                    <a:cubicBezTo>
                      <a:pt x="174" y="254"/>
                      <a:pt x="174" y="254"/>
                      <a:pt x="174" y="254"/>
                    </a:cubicBezTo>
                    <a:cubicBezTo>
                      <a:pt x="144" y="254"/>
                      <a:pt x="144" y="254"/>
                      <a:pt x="144" y="254"/>
                    </a:cubicBezTo>
                    <a:cubicBezTo>
                      <a:pt x="136" y="254"/>
                      <a:pt x="153" y="277"/>
                      <a:pt x="151" y="283"/>
                    </a:cubicBezTo>
                    <a:cubicBezTo>
                      <a:pt x="149" y="289"/>
                      <a:pt x="140" y="290"/>
                      <a:pt x="119" y="295"/>
                    </a:cubicBezTo>
                    <a:cubicBezTo>
                      <a:pt x="99" y="299"/>
                      <a:pt x="110" y="293"/>
                      <a:pt x="88" y="283"/>
                    </a:cubicBezTo>
                    <a:cubicBezTo>
                      <a:pt x="65" y="273"/>
                      <a:pt x="57" y="283"/>
                      <a:pt x="46" y="283"/>
                    </a:cubicBezTo>
                    <a:cubicBezTo>
                      <a:pt x="34" y="283"/>
                      <a:pt x="33" y="263"/>
                      <a:pt x="33" y="256"/>
                    </a:cubicBezTo>
                    <a:cubicBezTo>
                      <a:pt x="33" y="250"/>
                      <a:pt x="23" y="265"/>
                      <a:pt x="12" y="283"/>
                    </a:cubicBezTo>
                    <a:cubicBezTo>
                      <a:pt x="0" y="301"/>
                      <a:pt x="13" y="283"/>
                      <a:pt x="13" y="290"/>
                    </a:cubicBezTo>
                    <a:cubicBezTo>
                      <a:pt x="13" y="298"/>
                      <a:pt x="31" y="297"/>
                      <a:pt x="31" y="309"/>
                    </a:cubicBezTo>
                    <a:cubicBezTo>
                      <a:pt x="31" y="320"/>
                      <a:pt x="23" y="336"/>
                      <a:pt x="23" y="336"/>
                    </a:cubicBezTo>
                    <a:cubicBezTo>
                      <a:pt x="23" y="336"/>
                      <a:pt x="21" y="337"/>
                      <a:pt x="17" y="338"/>
                    </a:cubicBezTo>
                    <a:cubicBezTo>
                      <a:pt x="17" y="338"/>
                      <a:pt x="17" y="338"/>
                      <a:pt x="17" y="338"/>
                    </a:cubicBezTo>
                    <a:cubicBezTo>
                      <a:pt x="17" y="338"/>
                      <a:pt x="15" y="340"/>
                      <a:pt x="35" y="340"/>
                    </a:cubicBezTo>
                    <a:cubicBezTo>
                      <a:pt x="56" y="340"/>
                      <a:pt x="57" y="336"/>
                      <a:pt x="57" y="342"/>
                    </a:cubicBezTo>
                    <a:cubicBezTo>
                      <a:pt x="57" y="347"/>
                      <a:pt x="58" y="356"/>
                      <a:pt x="51" y="361"/>
                    </a:cubicBezTo>
                    <a:cubicBezTo>
                      <a:pt x="45" y="365"/>
                      <a:pt x="35" y="362"/>
                      <a:pt x="40" y="372"/>
                    </a:cubicBezTo>
                    <a:cubicBezTo>
                      <a:pt x="41" y="374"/>
                      <a:pt x="41" y="375"/>
                      <a:pt x="41" y="376"/>
                    </a:cubicBezTo>
                    <a:cubicBezTo>
                      <a:pt x="42" y="374"/>
                      <a:pt x="47" y="373"/>
                      <a:pt x="59" y="373"/>
                    </a:cubicBezTo>
                    <a:cubicBezTo>
                      <a:pt x="88" y="373"/>
                      <a:pt x="106" y="375"/>
                      <a:pt x="119" y="378"/>
                    </a:cubicBezTo>
                    <a:cubicBezTo>
                      <a:pt x="133" y="381"/>
                      <a:pt x="133" y="373"/>
                      <a:pt x="149" y="381"/>
                    </a:cubicBezTo>
                    <a:cubicBezTo>
                      <a:pt x="165" y="390"/>
                      <a:pt x="165" y="390"/>
                      <a:pt x="174" y="390"/>
                    </a:cubicBezTo>
                    <a:cubicBezTo>
                      <a:pt x="199" y="390"/>
                      <a:pt x="199" y="390"/>
                      <a:pt x="199" y="390"/>
                    </a:cubicBezTo>
                    <a:cubicBezTo>
                      <a:pt x="237" y="390"/>
                      <a:pt x="237" y="390"/>
                      <a:pt x="237" y="390"/>
                    </a:cubicBezTo>
                    <a:cubicBezTo>
                      <a:pt x="237" y="390"/>
                      <a:pt x="237" y="392"/>
                      <a:pt x="246" y="392"/>
                    </a:cubicBezTo>
                    <a:cubicBezTo>
                      <a:pt x="255" y="392"/>
                      <a:pt x="267" y="394"/>
                      <a:pt x="267" y="394"/>
                    </a:cubicBezTo>
                    <a:cubicBezTo>
                      <a:pt x="267" y="394"/>
                      <a:pt x="254" y="388"/>
                      <a:pt x="267" y="381"/>
                    </a:cubicBezTo>
                    <a:cubicBezTo>
                      <a:pt x="280" y="375"/>
                      <a:pt x="299" y="381"/>
                      <a:pt x="299" y="381"/>
                    </a:cubicBezTo>
                    <a:cubicBezTo>
                      <a:pt x="306" y="396"/>
                      <a:pt x="306" y="396"/>
                      <a:pt x="306" y="396"/>
                    </a:cubicBezTo>
                    <a:cubicBezTo>
                      <a:pt x="306" y="396"/>
                      <a:pt x="305" y="383"/>
                      <a:pt x="326" y="390"/>
                    </a:cubicBezTo>
                    <a:cubicBezTo>
                      <a:pt x="348" y="397"/>
                      <a:pt x="353" y="401"/>
                      <a:pt x="362" y="404"/>
                    </a:cubicBezTo>
                    <a:cubicBezTo>
                      <a:pt x="365" y="404"/>
                      <a:pt x="371" y="405"/>
                      <a:pt x="377" y="405"/>
                    </a:cubicBezTo>
                    <a:cubicBezTo>
                      <a:pt x="375" y="397"/>
                      <a:pt x="373" y="390"/>
                      <a:pt x="369" y="390"/>
                    </a:cubicBezTo>
                    <a:cubicBezTo>
                      <a:pt x="362" y="390"/>
                      <a:pt x="352" y="377"/>
                      <a:pt x="352" y="377"/>
                    </a:cubicBezTo>
                    <a:cubicBezTo>
                      <a:pt x="352" y="377"/>
                      <a:pt x="396" y="375"/>
                      <a:pt x="405" y="375"/>
                    </a:cubicBezTo>
                    <a:cubicBezTo>
                      <a:pt x="414" y="375"/>
                      <a:pt x="435" y="373"/>
                      <a:pt x="435" y="373"/>
                    </a:cubicBezTo>
                    <a:cubicBezTo>
                      <a:pt x="435" y="373"/>
                      <a:pt x="441" y="365"/>
                      <a:pt x="448" y="356"/>
                    </a:cubicBezTo>
                    <a:cubicBezTo>
                      <a:pt x="455" y="347"/>
                      <a:pt x="460" y="347"/>
                      <a:pt x="460" y="347"/>
                    </a:cubicBezTo>
                    <a:cubicBezTo>
                      <a:pt x="460" y="347"/>
                      <a:pt x="469" y="329"/>
                      <a:pt x="460" y="327"/>
                    </a:cubicBezTo>
                    <a:cubicBezTo>
                      <a:pt x="450" y="324"/>
                      <a:pt x="443" y="315"/>
                      <a:pt x="443" y="315"/>
                    </a:cubicBezTo>
                    <a:cubicBezTo>
                      <a:pt x="435" y="309"/>
                      <a:pt x="435" y="309"/>
                      <a:pt x="435" y="309"/>
                    </a:cubicBezTo>
                    <a:cubicBezTo>
                      <a:pt x="414" y="307"/>
                      <a:pt x="414" y="307"/>
                      <a:pt x="414" y="307"/>
                    </a:cubicBezTo>
                    <a:cubicBezTo>
                      <a:pt x="420" y="297"/>
                      <a:pt x="420" y="297"/>
                      <a:pt x="420" y="297"/>
                    </a:cubicBezTo>
                    <a:cubicBezTo>
                      <a:pt x="407" y="286"/>
                      <a:pt x="407" y="286"/>
                      <a:pt x="407" y="286"/>
                    </a:cubicBezTo>
                    <a:cubicBezTo>
                      <a:pt x="450" y="299"/>
                      <a:pt x="450" y="299"/>
                      <a:pt x="450" y="299"/>
                    </a:cubicBezTo>
                    <a:cubicBezTo>
                      <a:pt x="477" y="250"/>
                      <a:pt x="477" y="250"/>
                      <a:pt x="477" y="250"/>
                    </a:cubicBezTo>
                    <a:cubicBezTo>
                      <a:pt x="477" y="250"/>
                      <a:pt x="491" y="260"/>
                      <a:pt x="503" y="254"/>
                    </a:cubicBezTo>
                    <a:cubicBezTo>
                      <a:pt x="514" y="249"/>
                      <a:pt x="523" y="242"/>
                      <a:pt x="530" y="240"/>
                    </a:cubicBezTo>
                    <a:cubicBezTo>
                      <a:pt x="537" y="239"/>
                      <a:pt x="548" y="238"/>
                      <a:pt x="562" y="238"/>
                    </a:cubicBezTo>
                    <a:cubicBezTo>
                      <a:pt x="575" y="238"/>
                      <a:pt x="575" y="236"/>
                      <a:pt x="593" y="236"/>
                    </a:cubicBezTo>
                    <a:cubicBezTo>
                      <a:pt x="611" y="236"/>
                      <a:pt x="616" y="234"/>
                      <a:pt x="624" y="234"/>
                    </a:cubicBezTo>
                    <a:cubicBezTo>
                      <a:pt x="632" y="234"/>
                      <a:pt x="627" y="212"/>
                      <a:pt x="641" y="222"/>
                    </a:cubicBezTo>
                    <a:cubicBezTo>
                      <a:pt x="655" y="232"/>
                      <a:pt x="652" y="231"/>
                      <a:pt x="664" y="236"/>
                    </a:cubicBezTo>
                    <a:cubicBezTo>
                      <a:pt x="675" y="240"/>
                      <a:pt x="676" y="245"/>
                      <a:pt x="701" y="243"/>
                    </a:cubicBezTo>
                    <a:cubicBezTo>
                      <a:pt x="725" y="240"/>
                      <a:pt x="750" y="263"/>
                      <a:pt x="738" y="240"/>
                    </a:cubicBezTo>
                    <a:cubicBezTo>
                      <a:pt x="727" y="218"/>
                      <a:pt x="709" y="183"/>
                      <a:pt x="709" y="183"/>
                    </a:cubicBezTo>
                    <a:cubicBezTo>
                      <a:pt x="743" y="163"/>
                      <a:pt x="743" y="163"/>
                      <a:pt x="743" y="163"/>
                    </a:cubicBezTo>
                    <a:cubicBezTo>
                      <a:pt x="720" y="138"/>
                      <a:pt x="720" y="138"/>
                      <a:pt x="720" y="138"/>
                    </a:cubicBezTo>
                    <a:cubicBezTo>
                      <a:pt x="720" y="138"/>
                      <a:pt x="728" y="118"/>
                      <a:pt x="737" y="111"/>
                    </a:cubicBezTo>
                    <a:cubicBezTo>
                      <a:pt x="746" y="104"/>
                      <a:pt x="750" y="85"/>
                      <a:pt x="752" y="77"/>
                    </a:cubicBezTo>
                    <a:cubicBezTo>
                      <a:pt x="753" y="75"/>
                      <a:pt x="753" y="71"/>
                      <a:pt x="753" y="67"/>
                    </a:cubicBezTo>
                  </a:path>
                </a:pathLst>
              </a:custGeom>
              <a:solidFill>
                <a:srgbClr val="B9A5BF"/>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20147">
                <a:extLst>
                  <a:ext uri="{FF2B5EF4-FFF2-40B4-BE49-F238E27FC236}">
                    <a16:creationId xmlns:a16="http://schemas.microsoft.com/office/drawing/2014/main" id="{8578E238-11EB-8964-89DA-B5DD7053C732}"/>
                  </a:ext>
                </a:extLst>
              </p:cNvPr>
              <p:cNvSpPr>
                <a:spLocks/>
              </p:cNvSpPr>
              <p:nvPr/>
            </p:nvSpPr>
            <p:spPr bwMode="auto">
              <a:xfrm>
                <a:off x="-649190" y="-222913"/>
                <a:ext cx="2235200" cy="746125"/>
              </a:xfrm>
              <a:custGeom>
                <a:avLst/>
                <a:gdLst>
                  <a:gd name="T0" fmla="*/ 977 w 989"/>
                  <a:gd name="T1" fmla="*/ 135 h 330"/>
                  <a:gd name="T2" fmla="*/ 949 w 989"/>
                  <a:gd name="T3" fmla="*/ 92 h 330"/>
                  <a:gd name="T4" fmla="*/ 933 w 989"/>
                  <a:gd name="T5" fmla="*/ 40 h 330"/>
                  <a:gd name="T6" fmla="*/ 930 w 989"/>
                  <a:gd name="T7" fmla="*/ 0 h 330"/>
                  <a:gd name="T8" fmla="*/ 923 w 989"/>
                  <a:gd name="T9" fmla="*/ 2 h 330"/>
                  <a:gd name="T10" fmla="*/ 865 w 989"/>
                  <a:gd name="T11" fmla="*/ 15 h 330"/>
                  <a:gd name="T12" fmla="*/ 799 w 989"/>
                  <a:gd name="T13" fmla="*/ 10 h 330"/>
                  <a:gd name="T14" fmla="*/ 744 w 989"/>
                  <a:gd name="T15" fmla="*/ 18 h 330"/>
                  <a:gd name="T16" fmla="*/ 689 w 989"/>
                  <a:gd name="T17" fmla="*/ 29 h 330"/>
                  <a:gd name="T18" fmla="*/ 642 w 989"/>
                  <a:gd name="T19" fmla="*/ 25 h 330"/>
                  <a:gd name="T20" fmla="*/ 576 w 989"/>
                  <a:gd name="T21" fmla="*/ 13 h 330"/>
                  <a:gd name="T22" fmla="*/ 483 w 989"/>
                  <a:gd name="T23" fmla="*/ 23 h 330"/>
                  <a:gd name="T24" fmla="*/ 425 w 989"/>
                  <a:gd name="T25" fmla="*/ 22 h 330"/>
                  <a:gd name="T26" fmla="*/ 385 w 989"/>
                  <a:gd name="T27" fmla="*/ 34 h 330"/>
                  <a:gd name="T28" fmla="*/ 306 w 989"/>
                  <a:gd name="T29" fmla="*/ 34 h 330"/>
                  <a:gd name="T30" fmla="*/ 236 w 989"/>
                  <a:gd name="T31" fmla="*/ 45 h 330"/>
                  <a:gd name="T32" fmla="*/ 167 w 989"/>
                  <a:gd name="T33" fmla="*/ 71 h 330"/>
                  <a:gd name="T34" fmla="*/ 73 w 989"/>
                  <a:gd name="T35" fmla="*/ 85 h 330"/>
                  <a:gd name="T36" fmla="*/ 45 w 989"/>
                  <a:gd name="T37" fmla="*/ 94 h 330"/>
                  <a:gd name="T38" fmla="*/ 32 w 989"/>
                  <a:gd name="T39" fmla="*/ 122 h 330"/>
                  <a:gd name="T40" fmla="*/ 0 w 989"/>
                  <a:gd name="T41" fmla="*/ 181 h 330"/>
                  <a:gd name="T42" fmla="*/ 38 w 989"/>
                  <a:gd name="T43" fmla="*/ 175 h 330"/>
                  <a:gd name="T44" fmla="*/ 51 w 989"/>
                  <a:gd name="T45" fmla="*/ 202 h 330"/>
                  <a:gd name="T46" fmla="*/ 97 w 989"/>
                  <a:gd name="T47" fmla="*/ 179 h 330"/>
                  <a:gd name="T48" fmla="*/ 144 w 989"/>
                  <a:gd name="T49" fmla="*/ 196 h 330"/>
                  <a:gd name="T50" fmla="*/ 185 w 989"/>
                  <a:gd name="T51" fmla="*/ 221 h 330"/>
                  <a:gd name="T52" fmla="*/ 195 w 989"/>
                  <a:gd name="T53" fmla="*/ 228 h 330"/>
                  <a:gd name="T54" fmla="*/ 231 w 989"/>
                  <a:gd name="T55" fmla="*/ 239 h 330"/>
                  <a:gd name="T56" fmla="*/ 257 w 989"/>
                  <a:gd name="T57" fmla="*/ 230 h 330"/>
                  <a:gd name="T58" fmla="*/ 267 w 989"/>
                  <a:gd name="T59" fmla="*/ 219 h 330"/>
                  <a:gd name="T60" fmla="*/ 292 w 989"/>
                  <a:gd name="T61" fmla="*/ 230 h 330"/>
                  <a:gd name="T62" fmla="*/ 326 w 989"/>
                  <a:gd name="T63" fmla="*/ 255 h 330"/>
                  <a:gd name="T64" fmla="*/ 314 w 989"/>
                  <a:gd name="T65" fmla="*/ 284 h 330"/>
                  <a:gd name="T66" fmla="*/ 300 w 989"/>
                  <a:gd name="T67" fmla="*/ 318 h 330"/>
                  <a:gd name="T68" fmla="*/ 319 w 989"/>
                  <a:gd name="T69" fmla="*/ 321 h 330"/>
                  <a:gd name="T70" fmla="*/ 320 w 989"/>
                  <a:gd name="T71" fmla="*/ 330 h 330"/>
                  <a:gd name="T72" fmla="*/ 344 w 989"/>
                  <a:gd name="T73" fmla="*/ 315 h 330"/>
                  <a:gd name="T74" fmla="*/ 360 w 989"/>
                  <a:gd name="T75" fmla="*/ 298 h 330"/>
                  <a:gd name="T76" fmla="*/ 389 w 989"/>
                  <a:gd name="T77" fmla="*/ 307 h 330"/>
                  <a:gd name="T78" fmla="*/ 423 w 989"/>
                  <a:gd name="T79" fmla="*/ 298 h 330"/>
                  <a:gd name="T80" fmla="*/ 462 w 989"/>
                  <a:gd name="T81" fmla="*/ 298 h 330"/>
                  <a:gd name="T82" fmla="*/ 511 w 989"/>
                  <a:gd name="T83" fmla="*/ 298 h 330"/>
                  <a:gd name="T84" fmla="*/ 560 w 989"/>
                  <a:gd name="T85" fmla="*/ 298 h 330"/>
                  <a:gd name="T86" fmla="*/ 573 w 989"/>
                  <a:gd name="T87" fmla="*/ 316 h 330"/>
                  <a:gd name="T88" fmla="*/ 621 w 989"/>
                  <a:gd name="T89" fmla="*/ 315 h 330"/>
                  <a:gd name="T90" fmla="*/ 704 w 989"/>
                  <a:gd name="T91" fmla="*/ 309 h 330"/>
                  <a:gd name="T92" fmla="*/ 752 w 989"/>
                  <a:gd name="T93" fmla="*/ 298 h 330"/>
                  <a:gd name="T94" fmla="*/ 794 w 989"/>
                  <a:gd name="T95" fmla="*/ 287 h 330"/>
                  <a:gd name="T96" fmla="*/ 802 w 989"/>
                  <a:gd name="T97" fmla="*/ 260 h 330"/>
                  <a:gd name="T98" fmla="*/ 784 w 989"/>
                  <a:gd name="T99" fmla="*/ 241 h 330"/>
                  <a:gd name="T100" fmla="*/ 783 w 989"/>
                  <a:gd name="T101" fmla="*/ 234 h 330"/>
                  <a:gd name="T102" fmla="*/ 804 w 989"/>
                  <a:gd name="T103" fmla="*/ 207 h 330"/>
                  <a:gd name="T104" fmla="*/ 817 w 989"/>
                  <a:gd name="T105" fmla="*/ 234 h 330"/>
                  <a:gd name="T106" fmla="*/ 859 w 989"/>
                  <a:gd name="T107" fmla="*/ 234 h 330"/>
                  <a:gd name="T108" fmla="*/ 890 w 989"/>
                  <a:gd name="T109" fmla="*/ 246 h 330"/>
                  <a:gd name="T110" fmla="*/ 922 w 989"/>
                  <a:gd name="T111" fmla="*/ 234 h 330"/>
                  <a:gd name="T112" fmla="*/ 915 w 989"/>
                  <a:gd name="T113" fmla="*/ 205 h 330"/>
                  <a:gd name="T114" fmla="*/ 945 w 989"/>
                  <a:gd name="T115" fmla="*/ 205 h 330"/>
                  <a:gd name="T116" fmla="*/ 945 w 989"/>
                  <a:gd name="T117" fmla="*/ 179 h 330"/>
                  <a:gd name="T118" fmla="*/ 947 w 989"/>
                  <a:gd name="T119" fmla="*/ 169 h 330"/>
                  <a:gd name="T120" fmla="*/ 949 w 989"/>
                  <a:gd name="T121" fmla="*/ 148 h 330"/>
                  <a:gd name="T122" fmla="*/ 964 w 989"/>
                  <a:gd name="T123" fmla="*/ 144 h 330"/>
                  <a:gd name="T124" fmla="*/ 977 w 989"/>
                  <a:gd name="T125" fmla="*/ 13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9" h="330">
                    <a:moveTo>
                      <a:pt x="977" y="135"/>
                    </a:moveTo>
                    <a:cubicBezTo>
                      <a:pt x="964" y="135"/>
                      <a:pt x="954" y="110"/>
                      <a:pt x="949" y="92"/>
                    </a:cubicBezTo>
                    <a:cubicBezTo>
                      <a:pt x="945" y="74"/>
                      <a:pt x="937" y="53"/>
                      <a:pt x="933" y="40"/>
                    </a:cubicBezTo>
                    <a:cubicBezTo>
                      <a:pt x="931" y="31"/>
                      <a:pt x="932" y="15"/>
                      <a:pt x="930" y="0"/>
                    </a:cubicBezTo>
                    <a:cubicBezTo>
                      <a:pt x="928" y="1"/>
                      <a:pt x="925" y="2"/>
                      <a:pt x="923" y="2"/>
                    </a:cubicBezTo>
                    <a:cubicBezTo>
                      <a:pt x="895" y="10"/>
                      <a:pt x="896" y="15"/>
                      <a:pt x="865" y="15"/>
                    </a:cubicBezTo>
                    <a:cubicBezTo>
                      <a:pt x="834" y="15"/>
                      <a:pt x="820" y="1"/>
                      <a:pt x="799" y="10"/>
                    </a:cubicBezTo>
                    <a:cubicBezTo>
                      <a:pt x="778" y="19"/>
                      <a:pt x="774" y="18"/>
                      <a:pt x="744" y="18"/>
                    </a:cubicBezTo>
                    <a:cubicBezTo>
                      <a:pt x="714" y="18"/>
                      <a:pt x="700" y="28"/>
                      <a:pt x="689" y="29"/>
                    </a:cubicBezTo>
                    <a:cubicBezTo>
                      <a:pt x="678" y="30"/>
                      <a:pt x="657" y="34"/>
                      <a:pt x="642" y="25"/>
                    </a:cubicBezTo>
                    <a:cubicBezTo>
                      <a:pt x="627" y="16"/>
                      <a:pt x="607" y="3"/>
                      <a:pt x="576" y="13"/>
                    </a:cubicBezTo>
                    <a:cubicBezTo>
                      <a:pt x="545" y="22"/>
                      <a:pt x="496" y="23"/>
                      <a:pt x="483" y="23"/>
                    </a:cubicBezTo>
                    <a:cubicBezTo>
                      <a:pt x="470" y="23"/>
                      <a:pt x="429" y="22"/>
                      <a:pt x="425" y="22"/>
                    </a:cubicBezTo>
                    <a:cubicBezTo>
                      <a:pt x="422" y="22"/>
                      <a:pt x="408" y="36"/>
                      <a:pt x="385" y="34"/>
                    </a:cubicBezTo>
                    <a:cubicBezTo>
                      <a:pt x="362" y="32"/>
                      <a:pt x="318" y="38"/>
                      <a:pt x="306" y="34"/>
                    </a:cubicBezTo>
                    <a:cubicBezTo>
                      <a:pt x="295" y="30"/>
                      <a:pt x="247" y="43"/>
                      <a:pt x="236" y="45"/>
                    </a:cubicBezTo>
                    <a:cubicBezTo>
                      <a:pt x="225" y="47"/>
                      <a:pt x="191" y="69"/>
                      <a:pt x="167" y="71"/>
                    </a:cubicBezTo>
                    <a:cubicBezTo>
                      <a:pt x="143" y="73"/>
                      <a:pt x="99" y="84"/>
                      <a:pt x="73" y="85"/>
                    </a:cubicBezTo>
                    <a:cubicBezTo>
                      <a:pt x="47" y="86"/>
                      <a:pt x="45" y="94"/>
                      <a:pt x="45" y="94"/>
                    </a:cubicBezTo>
                    <a:cubicBezTo>
                      <a:pt x="45" y="94"/>
                      <a:pt x="42" y="98"/>
                      <a:pt x="32" y="122"/>
                    </a:cubicBezTo>
                    <a:cubicBezTo>
                      <a:pt x="23" y="147"/>
                      <a:pt x="0" y="181"/>
                      <a:pt x="0" y="181"/>
                    </a:cubicBezTo>
                    <a:cubicBezTo>
                      <a:pt x="38" y="175"/>
                      <a:pt x="38" y="175"/>
                      <a:pt x="38" y="175"/>
                    </a:cubicBezTo>
                    <a:cubicBezTo>
                      <a:pt x="51" y="202"/>
                      <a:pt x="51" y="202"/>
                      <a:pt x="51" y="202"/>
                    </a:cubicBezTo>
                    <a:cubicBezTo>
                      <a:pt x="51" y="202"/>
                      <a:pt x="87" y="179"/>
                      <a:pt x="97" y="179"/>
                    </a:cubicBezTo>
                    <a:cubicBezTo>
                      <a:pt x="106" y="179"/>
                      <a:pt x="128" y="185"/>
                      <a:pt x="144" y="196"/>
                    </a:cubicBezTo>
                    <a:cubicBezTo>
                      <a:pt x="161" y="207"/>
                      <a:pt x="172" y="221"/>
                      <a:pt x="185" y="221"/>
                    </a:cubicBezTo>
                    <a:cubicBezTo>
                      <a:pt x="199" y="221"/>
                      <a:pt x="199" y="221"/>
                      <a:pt x="195" y="228"/>
                    </a:cubicBezTo>
                    <a:cubicBezTo>
                      <a:pt x="191" y="236"/>
                      <a:pt x="220" y="239"/>
                      <a:pt x="231" y="239"/>
                    </a:cubicBezTo>
                    <a:cubicBezTo>
                      <a:pt x="242" y="239"/>
                      <a:pt x="264" y="239"/>
                      <a:pt x="257" y="230"/>
                    </a:cubicBezTo>
                    <a:cubicBezTo>
                      <a:pt x="251" y="221"/>
                      <a:pt x="257" y="213"/>
                      <a:pt x="267" y="219"/>
                    </a:cubicBezTo>
                    <a:cubicBezTo>
                      <a:pt x="276" y="224"/>
                      <a:pt x="292" y="216"/>
                      <a:pt x="292" y="230"/>
                    </a:cubicBezTo>
                    <a:cubicBezTo>
                      <a:pt x="292" y="244"/>
                      <a:pt x="313" y="245"/>
                      <a:pt x="326" y="255"/>
                    </a:cubicBezTo>
                    <a:cubicBezTo>
                      <a:pt x="339" y="264"/>
                      <a:pt x="325" y="282"/>
                      <a:pt x="314" y="284"/>
                    </a:cubicBezTo>
                    <a:cubicBezTo>
                      <a:pt x="304" y="286"/>
                      <a:pt x="305" y="297"/>
                      <a:pt x="300" y="318"/>
                    </a:cubicBezTo>
                    <a:cubicBezTo>
                      <a:pt x="315" y="317"/>
                      <a:pt x="319" y="321"/>
                      <a:pt x="319" y="321"/>
                    </a:cubicBezTo>
                    <a:cubicBezTo>
                      <a:pt x="320" y="330"/>
                      <a:pt x="320" y="330"/>
                      <a:pt x="320" y="330"/>
                    </a:cubicBezTo>
                    <a:cubicBezTo>
                      <a:pt x="320" y="330"/>
                      <a:pt x="339" y="323"/>
                      <a:pt x="344" y="315"/>
                    </a:cubicBezTo>
                    <a:cubicBezTo>
                      <a:pt x="348" y="307"/>
                      <a:pt x="351" y="298"/>
                      <a:pt x="360" y="298"/>
                    </a:cubicBezTo>
                    <a:cubicBezTo>
                      <a:pt x="369" y="298"/>
                      <a:pt x="378" y="307"/>
                      <a:pt x="389" y="307"/>
                    </a:cubicBezTo>
                    <a:cubicBezTo>
                      <a:pt x="401" y="307"/>
                      <a:pt x="407" y="298"/>
                      <a:pt x="423" y="298"/>
                    </a:cubicBezTo>
                    <a:cubicBezTo>
                      <a:pt x="462" y="298"/>
                      <a:pt x="462" y="298"/>
                      <a:pt x="462" y="298"/>
                    </a:cubicBezTo>
                    <a:cubicBezTo>
                      <a:pt x="511" y="298"/>
                      <a:pt x="511" y="298"/>
                      <a:pt x="511" y="298"/>
                    </a:cubicBezTo>
                    <a:cubicBezTo>
                      <a:pt x="539" y="298"/>
                      <a:pt x="560" y="289"/>
                      <a:pt x="560" y="298"/>
                    </a:cubicBezTo>
                    <a:cubicBezTo>
                      <a:pt x="560" y="307"/>
                      <a:pt x="548" y="316"/>
                      <a:pt x="573" y="316"/>
                    </a:cubicBezTo>
                    <a:cubicBezTo>
                      <a:pt x="598" y="316"/>
                      <a:pt x="582" y="318"/>
                      <a:pt x="621" y="315"/>
                    </a:cubicBezTo>
                    <a:cubicBezTo>
                      <a:pt x="659" y="312"/>
                      <a:pt x="689" y="309"/>
                      <a:pt x="704" y="309"/>
                    </a:cubicBezTo>
                    <a:cubicBezTo>
                      <a:pt x="720" y="309"/>
                      <a:pt x="741" y="298"/>
                      <a:pt x="752" y="298"/>
                    </a:cubicBezTo>
                    <a:cubicBezTo>
                      <a:pt x="763" y="298"/>
                      <a:pt x="794" y="287"/>
                      <a:pt x="794" y="287"/>
                    </a:cubicBezTo>
                    <a:cubicBezTo>
                      <a:pt x="794" y="287"/>
                      <a:pt x="802" y="271"/>
                      <a:pt x="802" y="260"/>
                    </a:cubicBezTo>
                    <a:cubicBezTo>
                      <a:pt x="802" y="248"/>
                      <a:pt x="784" y="249"/>
                      <a:pt x="784" y="241"/>
                    </a:cubicBezTo>
                    <a:cubicBezTo>
                      <a:pt x="784" y="234"/>
                      <a:pt x="771" y="252"/>
                      <a:pt x="783" y="234"/>
                    </a:cubicBezTo>
                    <a:cubicBezTo>
                      <a:pt x="794" y="216"/>
                      <a:pt x="804" y="201"/>
                      <a:pt x="804" y="207"/>
                    </a:cubicBezTo>
                    <a:cubicBezTo>
                      <a:pt x="804" y="214"/>
                      <a:pt x="805" y="234"/>
                      <a:pt x="817" y="234"/>
                    </a:cubicBezTo>
                    <a:cubicBezTo>
                      <a:pt x="828" y="234"/>
                      <a:pt x="836" y="224"/>
                      <a:pt x="859" y="234"/>
                    </a:cubicBezTo>
                    <a:cubicBezTo>
                      <a:pt x="881" y="244"/>
                      <a:pt x="870" y="250"/>
                      <a:pt x="890" y="246"/>
                    </a:cubicBezTo>
                    <a:cubicBezTo>
                      <a:pt x="911" y="241"/>
                      <a:pt x="920" y="240"/>
                      <a:pt x="922" y="234"/>
                    </a:cubicBezTo>
                    <a:cubicBezTo>
                      <a:pt x="924" y="228"/>
                      <a:pt x="907" y="205"/>
                      <a:pt x="915" y="205"/>
                    </a:cubicBezTo>
                    <a:cubicBezTo>
                      <a:pt x="945" y="205"/>
                      <a:pt x="945" y="205"/>
                      <a:pt x="945" y="205"/>
                    </a:cubicBezTo>
                    <a:cubicBezTo>
                      <a:pt x="945" y="179"/>
                      <a:pt x="945" y="179"/>
                      <a:pt x="945" y="179"/>
                    </a:cubicBezTo>
                    <a:cubicBezTo>
                      <a:pt x="945" y="179"/>
                      <a:pt x="947" y="176"/>
                      <a:pt x="947" y="169"/>
                    </a:cubicBezTo>
                    <a:cubicBezTo>
                      <a:pt x="947" y="162"/>
                      <a:pt x="955" y="148"/>
                      <a:pt x="949" y="148"/>
                    </a:cubicBezTo>
                    <a:cubicBezTo>
                      <a:pt x="943" y="148"/>
                      <a:pt x="964" y="144"/>
                      <a:pt x="964" y="144"/>
                    </a:cubicBezTo>
                    <a:cubicBezTo>
                      <a:pt x="964" y="144"/>
                      <a:pt x="989" y="135"/>
                      <a:pt x="977" y="135"/>
                    </a:cubicBezTo>
                  </a:path>
                </a:pathLst>
              </a:custGeom>
              <a:solidFill>
                <a:srgbClr val="8D6E97"/>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20149">
                <a:extLst>
                  <a:ext uri="{FF2B5EF4-FFF2-40B4-BE49-F238E27FC236}">
                    <a16:creationId xmlns:a16="http://schemas.microsoft.com/office/drawing/2014/main" id="{5EF44978-0DD9-B4C5-0BC8-2D247BC6D1DD}"/>
                  </a:ext>
                </a:extLst>
              </p:cNvPr>
              <p:cNvSpPr>
                <a:spLocks/>
              </p:cNvSpPr>
              <p:nvPr/>
            </p:nvSpPr>
            <p:spPr bwMode="auto">
              <a:xfrm>
                <a:off x="3351811" y="386294"/>
                <a:ext cx="949325" cy="539750"/>
              </a:xfrm>
              <a:custGeom>
                <a:avLst/>
                <a:gdLst>
                  <a:gd name="T0" fmla="*/ 160 w 420"/>
                  <a:gd name="T1" fmla="*/ 22 h 239"/>
                  <a:gd name="T2" fmla="*/ 123 w 420"/>
                  <a:gd name="T3" fmla="*/ 45 h 239"/>
                  <a:gd name="T4" fmla="*/ 121 w 420"/>
                  <a:gd name="T5" fmla="*/ 55 h 239"/>
                  <a:gd name="T6" fmla="*/ 112 w 420"/>
                  <a:gd name="T7" fmla="*/ 71 h 239"/>
                  <a:gd name="T8" fmla="*/ 91 w 420"/>
                  <a:gd name="T9" fmla="*/ 71 h 239"/>
                  <a:gd name="T10" fmla="*/ 89 w 420"/>
                  <a:gd name="T11" fmla="*/ 79 h 239"/>
                  <a:gd name="T12" fmla="*/ 74 w 420"/>
                  <a:gd name="T13" fmla="*/ 95 h 239"/>
                  <a:gd name="T14" fmla="*/ 46 w 420"/>
                  <a:gd name="T15" fmla="*/ 96 h 239"/>
                  <a:gd name="T16" fmla="*/ 60 w 420"/>
                  <a:gd name="T17" fmla="*/ 107 h 239"/>
                  <a:gd name="T18" fmla="*/ 44 w 420"/>
                  <a:gd name="T19" fmla="*/ 116 h 239"/>
                  <a:gd name="T20" fmla="*/ 49 w 420"/>
                  <a:gd name="T21" fmla="*/ 130 h 239"/>
                  <a:gd name="T22" fmla="*/ 48 w 420"/>
                  <a:gd name="T23" fmla="*/ 151 h 239"/>
                  <a:gd name="T24" fmla="*/ 29 w 420"/>
                  <a:gd name="T25" fmla="*/ 153 h 239"/>
                  <a:gd name="T26" fmla="*/ 8 w 420"/>
                  <a:gd name="T27" fmla="*/ 169 h 239"/>
                  <a:gd name="T28" fmla="*/ 12 w 420"/>
                  <a:gd name="T29" fmla="*/ 209 h 239"/>
                  <a:gd name="T30" fmla="*/ 13 w 420"/>
                  <a:gd name="T31" fmla="*/ 218 h 239"/>
                  <a:gd name="T32" fmla="*/ 25 w 420"/>
                  <a:gd name="T33" fmla="*/ 218 h 239"/>
                  <a:gd name="T34" fmla="*/ 78 w 420"/>
                  <a:gd name="T35" fmla="*/ 222 h 239"/>
                  <a:gd name="T36" fmla="*/ 116 w 420"/>
                  <a:gd name="T37" fmla="*/ 234 h 239"/>
                  <a:gd name="T38" fmla="*/ 169 w 420"/>
                  <a:gd name="T39" fmla="*/ 236 h 239"/>
                  <a:gd name="T40" fmla="*/ 203 w 420"/>
                  <a:gd name="T41" fmla="*/ 239 h 239"/>
                  <a:gd name="T42" fmla="*/ 217 w 420"/>
                  <a:gd name="T43" fmla="*/ 232 h 239"/>
                  <a:gd name="T44" fmla="*/ 191 w 420"/>
                  <a:gd name="T45" fmla="*/ 214 h 239"/>
                  <a:gd name="T46" fmla="*/ 192 w 420"/>
                  <a:gd name="T47" fmla="*/ 183 h 239"/>
                  <a:gd name="T48" fmla="*/ 228 w 420"/>
                  <a:gd name="T49" fmla="*/ 165 h 239"/>
                  <a:gd name="T50" fmla="*/ 287 w 420"/>
                  <a:gd name="T51" fmla="*/ 162 h 239"/>
                  <a:gd name="T52" fmla="*/ 324 w 420"/>
                  <a:gd name="T53" fmla="*/ 146 h 239"/>
                  <a:gd name="T54" fmla="*/ 374 w 420"/>
                  <a:gd name="T55" fmla="*/ 145 h 239"/>
                  <a:gd name="T56" fmla="*/ 374 w 420"/>
                  <a:gd name="T57" fmla="*/ 128 h 239"/>
                  <a:gd name="T58" fmla="*/ 374 w 420"/>
                  <a:gd name="T59" fmla="*/ 109 h 239"/>
                  <a:gd name="T60" fmla="*/ 383 w 420"/>
                  <a:gd name="T61" fmla="*/ 92 h 239"/>
                  <a:gd name="T62" fmla="*/ 394 w 420"/>
                  <a:gd name="T63" fmla="*/ 80 h 239"/>
                  <a:gd name="T64" fmla="*/ 420 w 420"/>
                  <a:gd name="T65" fmla="*/ 63 h 239"/>
                  <a:gd name="T66" fmla="*/ 405 w 420"/>
                  <a:gd name="T67" fmla="*/ 55 h 239"/>
                  <a:gd name="T68" fmla="*/ 350 w 420"/>
                  <a:gd name="T69" fmla="*/ 39 h 239"/>
                  <a:gd name="T70" fmla="*/ 323 w 420"/>
                  <a:gd name="T71" fmla="*/ 34 h 239"/>
                  <a:gd name="T72" fmla="*/ 318 w 420"/>
                  <a:gd name="T73" fmla="*/ 22 h 239"/>
                  <a:gd name="T74" fmla="*/ 301 w 420"/>
                  <a:gd name="T75" fmla="*/ 9 h 239"/>
                  <a:gd name="T76" fmla="*/ 279 w 420"/>
                  <a:gd name="T77" fmla="*/ 12 h 239"/>
                  <a:gd name="T78" fmla="*/ 257 w 420"/>
                  <a:gd name="T79" fmla="*/ 25 h 239"/>
                  <a:gd name="T80" fmla="*/ 218 w 420"/>
                  <a:gd name="T81" fmla="*/ 17 h 239"/>
                  <a:gd name="T82" fmla="*/ 225 w 420"/>
                  <a:gd name="T83" fmla="*/ 0 h 239"/>
                  <a:gd name="T84" fmla="*/ 189 w 420"/>
                  <a:gd name="T85" fmla="*/ 8 h 239"/>
                  <a:gd name="T86" fmla="*/ 160 w 420"/>
                  <a:gd name="T87"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0" h="239">
                    <a:moveTo>
                      <a:pt x="160" y="22"/>
                    </a:moveTo>
                    <a:cubicBezTo>
                      <a:pt x="146" y="26"/>
                      <a:pt x="123" y="34"/>
                      <a:pt x="123" y="45"/>
                    </a:cubicBezTo>
                    <a:cubicBezTo>
                      <a:pt x="123" y="56"/>
                      <a:pt x="121" y="55"/>
                      <a:pt x="121" y="55"/>
                    </a:cubicBezTo>
                    <a:cubicBezTo>
                      <a:pt x="112" y="71"/>
                      <a:pt x="112" y="71"/>
                      <a:pt x="112" y="71"/>
                    </a:cubicBezTo>
                    <a:cubicBezTo>
                      <a:pt x="91" y="71"/>
                      <a:pt x="91" y="71"/>
                      <a:pt x="91" y="71"/>
                    </a:cubicBezTo>
                    <a:cubicBezTo>
                      <a:pt x="77" y="71"/>
                      <a:pt x="89" y="71"/>
                      <a:pt x="89" y="79"/>
                    </a:cubicBezTo>
                    <a:cubicBezTo>
                      <a:pt x="89" y="88"/>
                      <a:pt x="86" y="95"/>
                      <a:pt x="74" y="95"/>
                    </a:cubicBezTo>
                    <a:cubicBezTo>
                      <a:pt x="63" y="95"/>
                      <a:pt x="46" y="96"/>
                      <a:pt x="46" y="96"/>
                    </a:cubicBezTo>
                    <a:cubicBezTo>
                      <a:pt x="46" y="96"/>
                      <a:pt x="54" y="103"/>
                      <a:pt x="60" y="107"/>
                    </a:cubicBezTo>
                    <a:cubicBezTo>
                      <a:pt x="65" y="112"/>
                      <a:pt x="54" y="112"/>
                      <a:pt x="44" y="116"/>
                    </a:cubicBezTo>
                    <a:cubicBezTo>
                      <a:pt x="34" y="121"/>
                      <a:pt x="42" y="121"/>
                      <a:pt x="49" y="130"/>
                    </a:cubicBezTo>
                    <a:cubicBezTo>
                      <a:pt x="56" y="139"/>
                      <a:pt x="48" y="151"/>
                      <a:pt x="48" y="151"/>
                    </a:cubicBezTo>
                    <a:cubicBezTo>
                      <a:pt x="48" y="151"/>
                      <a:pt x="40" y="153"/>
                      <a:pt x="29" y="153"/>
                    </a:cubicBezTo>
                    <a:cubicBezTo>
                      <a:pt x="18" y="153"/>
                      <a:pt x="15" y="160"/>
                      <a:pt x="8" y="169"/>
                    </a:cubicBezTo>
                    <a:cubicBezTo>
                      <a:pt x="0" y="178"/>
                      <a:pt x="5" y="185"/>
                      <a:pt x="12" y="209"/>
                    </a:cubicBezTo>
                    <a:cubicBezTo>
                      <a:pt x="13" y="212"/>
                      <a:pt x="13" y="215"/>
                      <a:pt x="13" y="218"/>
                    </a:cubicBezTo>
                    <a:cubicBezTo>
                      <a:pt x="25" y="218"/>
                      <a:pt x="25" y="218"/>
                      <a:pt x="25" y="218"/>
                    </a:cubicBezTo>
                    <a:cubicBezTo>
                      <a:pt x="49" y="218"/>
                      <a:pt x="60" y="215"/>
                      <a:pt x="78" y="222"/>
                    </a:cubicBezTo>
                    <a:cubicBezTo>
                      <a:pt x="96" y="228"/>
                      <a:pt x="98" y="234"/>
                      <a:pt x="116" y="234"/>
                    </a:cubicBezTo>
                    <a:cubicBezTo>
                      <a:pt x="134" y="234"/>
                      <a:pt x="158" y="236"/>
                      <a:pt x="169" y="236"/>
                    </a:cubicBezTo>
                    <a:cubicBezTo>
                      <a:pt x="180" y="236"/>
                      <a:pt x="197" y="239"/>
                      <a:pt x="203" y="239"/>
                    </a:cubicBezTo>
                    <a:cubicBezTo>
                      <a:pt x="209" y="239"/>
                      <a:pt x="226" y="235"/>
                      <a:pt x="217" y="232"/>
                    </a:cubicBezTo>
                    <a:cubicBezTo>
                      <a:pt x="208" y="228"/>
                      <a:pt x="196" y="226"/>
                      <a:pt x="191" y="214"/>
                    </a:cubicBezTo>
                    <a:cubicBezTo>
                      <a:pt x="186" y="202"/>
                      <a:pt x="185" y="188"/>
                      <a:pt x="192" y="183"/>
                    </a:cubicBezTo>
                    <a:cubicBezTo>
                      <a:pt x="199" y="178"/>
                      <a:pt x="199" y="172"/>
                      <a:pt x="228" y="165"/>
                    </a:cubicBezTo>
                    <a:cubicBezTo>
                      <a:pt x="256" y="158"/>
                      <a:pt x="276" y="165"/>
                      <a:pt x="287" y="162"/>
                    </a:cubicBezTo>
                    <a:cubicBezTo>
                      <a:pt x="298" y="158"/>
                      <a:pt x="301" y="146"/>
                      <a:pt x="324" y="146"/>
                    </a:cubicBezTo>
                    <a:cubicBezTo>
                      <a:pt x="347" y="146"/>
                      <a:pt x="370" y="146"/>
                      <a:pt x="374" y="145"/>
                    </a:cubicBezTo>
                    <a:cubicBezTo>
                      <a:pt x="379" y="144"/>
                      <a:pt x="374" y="134"/>
                      <a:pt x="374" y="128"/>
                    </a:cubicBezTo>
                    <a:cubicBezTo>
                      <a:pt x="374" y="121"/>
                      <a:pt x="368" y="116"/>
                      <a:pt x="374" y="109"/>
                    </a:cubicBezTo>
                    <a:cubicBezTo>
                      <a:pt x="381" y="102"/>
                      <a:pt x="380" y="98"/>
                      <a:pt x="383" y="92"/>
                    </a:cubicBezTo>
                    <a:cubicBezTo>
                      <a:pt x="386" y="85"/>
                      <a:pt x="389" y="82"/>
                      <a:pt x="394" y="80"/>
                    </a:cubicBezTo>
                    <a:cubicBezTo>
                      <a:pt x="400" y="78"/>
                      <a:pt x="420" y="71"/>
                      <a:pt x="420" y="63"/>
                    </a:cubicBezTo>
                    <a:cubicBezTo>
                      <a:pt x="420" y="56"/>
                      <a:pt x="410" y="59"/>
                      <a:pt x="405" y="55"/>
                    </a:cubicBezTo>
                    <a:cubicBezTo>
                      <a:pt x="400" y="51"/>
                      <a:pt x="356" y="43"/>
                      <a:pt x="350" y="39"/>
                    </a:cubicBezTo>
                    <a:cubicBezTo>
                      <a:pt x="344" y="36"/>
                      <a:pt x="323" y="34"/>
                      <a:pt x="323" y="34"/>
                    </a:cubicBezTo>
                    <a:cubicBezTo>
                      <a:pt x="323" y="34"/>
                      <a:pt x="326" y="34"/>
                      <a:pt x="318" y="22"/>
                    </a:cubicBezTo>
                    <a:cubicBezTo>
                      <a:pt x="310" y="10"/>
                      <a:pt x="305" y="9"/>
                      <a:pt x="301" y="9"/>
                    </a:cubicBezTo>
                    <a:cubicBezTo>
                      <a:pt x="296" y="9"/>
                      <a:pt x="292" y="0"/>
                      <a:pt x="279" y="12"/>
                    </a:cubicBezTo>
                    <a:cubicBezTo>
                      <a:pt x="265" y="23"/>
                      <a:pt x="265" y="27"/>
                      <a:pt x="257" y="25"/>
                    </a:cubicBezTo>
                    <a:cubicBezTo>
                      <a:pt x="249" y="23"/>
                      <a:pt x="222" y="23"/>
                      <a:pt x="218" y="17"/>
                    </a:cubicBezTo>
                    <a:cubicBezTo>
                      <a:pt x="216" y="13"/>
                      <a:pt x="221" y="7"/>
                      <a:pt x="225" y="0"/>
                    </a:cubicBezTo>
                    <a:cubicBezTo>
                      <a:pt x="208" y="4"/>
                      <a:pt x="192" y="7"/>
                      <a:pt x="189" y="8"/>
                    </a:cubicBezTo>
                    <a:cubicBezTo>
                      <a:pt x="182" y="10"/>
                      <a:pt x="173" y="19"/>
                      <a:pt x="160" y="22"/>
                    </a:cubicBezTo>
                  </a:path>
                </a:pathLst>
              </a:custGeom>
              <a:solidFill>
                <a:srgbClr val="8FAD15"/>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20151">
                <a:extLst>
                  <a:ext uri="{FF2B5EF4-FFF2-40B4-BE49-F238E27FC236}">
                    <a16:creationId xmlns:a16="http://schemas.microsoft.com/office/drawing/2014/main" id="{DE766F47-2039-E421-8E74-69EC7581FADC}"/>
                  </a:ext>
                </a:extLst>
              </p:cNvPr>
              <p:cNvSpPr>
                <a:spLocks/>
              </p:cNvSpPr>
              <p:nvPr/>
            </p:nvSpPr>
            <p:spPr bwMode="auto">
              <a:xfrm>
                <a:off x="2678802" y="446938"/>
                <a:ext cx="823913" cy="450850"/>
              </a:xfrm>
              <a:custGeom>
                <a:avLst/>
                <a:gdLst>
                  <a:gd name="T0" fmla="*/ 348 w 365"/>
                  <a:gd name="T1" fmla="*/ 69 h 199"/>
                  <a:gd name="T2" fmla="*/ 301 w 365"/>
                  <a:gd name="T3" fmla="*/ 33 h 199"/>
                  <a:gd name="T4" fmla="*/ 244 w 365"/>
                  <a:gd name="T5" fmla="*/ 19 h 199"/>
                  <a:gd name="T6" fmla="*/ 185 w 365"/>
                  <a:gd name="T7" fmla="*/ 6 h 199"/>
                  <a:gd name="T8" fmla="*/ 149 w 365"/>
                  <a:gd name="T9" fmla="*/ 8 h 199"/>
                  <a:gd name="T10" fmla="*/ 72 w 365"/>
                  <a:gd name="T11" fmla="*/ 28 h 199"/>
                  <a:gd name="T12" fmla="*/ 51 w 365"/>
                  <a:gd name="T13" fmla="*/ 52 h 199"/>
                  <a:gd name="T14" fmla="*/ 28 w 365"/>
                  <a:gd name="T15" fmla="*/ 69 h 199"/>
                  <a:gd name="T16" fmla="*/ 17 w 365"/>
                  <a:gd name="T17" fmla="*/ 92 h 199"/>
                  <a:gd name="T18" fmla="*/ 0 w 365"/>
                  <a:gd name="T19" fmla="*/ 114 h 199"/>
                  <a:gd name="T20" fmla="*/ 1 w 365"/>
                  <a:gd name="T21" fmla="*/ 131 h 199"/>
                  <a:gd name="T22" fmla="*/ 2 w 365"/>
                  <a:gd name="T23" fmla="*/ 134 h 199"/>
                  <a:gd name="T24" fmla="*/ 11 w 365"/>
                  <a:gd name="T25" fmla="*/ 136 h 199"/>
                  <a:gd name="T26" fmla="*/ 70 w 365"/>
                  <a:gd name="T27" fmla="*/ 154 h 199"/>
                  <a:gd name="T28" fmla="*/ 93 w 365"/>
                  <a:gd name="T29" fmla="*/ 155 h 199"/>
                  <a:gd name="T30" fmla="*/ 129 w 365"/>
                  <a:gd name="T31" fmla="*/ 165 h 199"/>
                  <a:gd name="T32" fmla="*/ 174 w 365"/>
                  <a:gd name="T33" fmla="*/ 176 h 199"/>
                  <a:gd name="T34" fmla="*/ 211 w 365"/>
                  <a:gd name="T35" fmla="*/ 192 h 199"/>
                  <a:gd name="T36" fmla="*/ 223 w 365"/>
                  <a:gd name="T37" fmla="*/ 193 h 199"/>
                  <a:gd name="T38" fmla="*/ 226 w 365"/>
                  <a:gd name="T39" fmla="*/ 181 h 199"/>
                  <a:gd name="T40" fmla="*/ 249 w 365"/>
                  <a:gd name="T41" fmla="*/ 182 h 199"/>
                  <a:gd name="T42" fmla="*/ 289 w 365"/>
                  <a:gd name="T43" fmla="*/ 191 h 199"/>
                  <a:gd name="T44" fmla="*/ 313 w 365"/>
                  <a:gd name="T45" fmla="*/ 191 h 199"/>
                  <a:gd name="T46" fmla="*/ 312 w 365"/>
                  <a:gd name="T47" fmla="*/ 182 h 199"/>
                  <a:gd name="T48" fmla="*/ 308 w 365"/>
                  <a:gd name="T49" fmla="*/ 142 h 199"/>
                  <a:gd name="T50" fmla="*/ 329 w 365"/>
                  <a:gd name="T51" fmla="*/ 126 h 199"/>
                  <a:gd name="T52" fmla="*/ 348 w 365"/>
                  <a:gd name="T53" fmla="*/ 124 h 199"/>
                  <a:gd name="T54" fmla="*/ 349 w 365"/>
                  <a:gd name="T55" fmla="*/ 103 h 199"/>
                  <a:gd name="T56" fmla="*/ 344 w 365"/>
                  <a:gd name="T57" fmla="*/ 89 h 199"/>
                  <a:gd name="T58" fmla="*/ 360 w 365"/>
                  <a:gd name="T59" fmla="*/ 80 h 199"/>
                  <a:gd name="T60" fmla="*/ 346 w 365"/>
                  <a:gd name="T61" fmla="*/ 69 h 199"/>
                  <a:gd name="T62" fmla="*/ 348 w 365"/>
                  <a:gd name="T63"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5" h="199">
                    <a:moveTo>
                      <a:pt x="348" y="69"/>
                    </a:moveTo>
                    <a:cubicBezTo>
                      <a:pt x="336" y="59"/>
                      <a:pt x="313" y="41"/>
                      <a:pt x="301" y="33"/>
                    </a:cubicBezTo>
                    <a:cubicBezTo>
                      <a:pt x="284" y="22"/>
                      <a:pt x="269" y="24"/>
                      <a:pt x="244" y="19"/>
                    </a:cubicBezTo>
                    <a:cubicBezTo>
                      <a:pt x="219" y="15"/>
                      <a:pt x="217" y="12"/>
                      <a:pt x="185" y="6"/>
                    </a:cubicBezTo>
                    <a:cubicBezTo>
                      <a:pt x="153" y="0"/>
                      <a:pt x="156" y="6"/>
                      <a:pt x="149" y="8"/>
                    </a:cubicBezTo>
                    <a:cubicBezTo>
                      <a:pt x="142" y="10"/>
                      <a:pt x="99" y="21"/>
                      <a:pt x="72" y="28"/>
                    </a:cubicBezTo>
                    <a:cubicBezTo>
                      <a:pt x="45" y="35"/>
                      <a:pt x="59" y="44"/>
                      <a:pt x="51" y="52"/>
                    </a:cubicBezTo>
                    <a:cubicBezTo>
                      <a:pt x="44" y="61"/>
                      <a:pt x="28" y="62"/>
                      <a:pt x="28" y="69"/>
                    </a:cubicBezTo>
                    <a:cubicBezTo>
                      <a:pt x="28" y="76"/>
                      <a:pt x="28" y="80"/>
                      <a:pt x="17" y="92"/>
                    </a:cubicBezTo>
                    <a:cubicBezTo>
                      <a:pt x="6" y="103"/>
                      <a:pt x="0" y="105"/>
                      <a:pt x="0" y="114"/>
                    </a:cubicBezTo>
                    <a:cubicBezTo>
                      <a:pt x="0" y="124"/>
                      <a:pt x="1" y="131"/>
                      <a:pt x="1" y="131"/>
                    </a:cubicBezTo>
                    <a:cubicBezTo>
                      <a:pt x="1" y="131"/>
                      <a:pt x="2" y="133"/>
                      <a:pt x="2" y="134"/>
                    </a:cubicBezTo>
                    <a:cubicBezTo>
                      <a:pt x="6" y="135"/>
                      <a:pt x="9" y="136"/>
                      <a:pt x="11" y="136"/>
                    </a:cubicBezTo>
                    <a:cubicBezTo>
                      <a:pt x="21" y="141"/>
                      <a:pt x="66" y="153"/>
                      <a:pt x="70" y="154"/>
                    </a:cubicBezTo>
                    <a:cubicBezTo>
                      <a:pt x="73" y="155"/>
                      <a:pt x="85" y="155"/>
                      <a:pt x="93" y="155"/>
                    </a:cubicBezTo>
                    <a:cubicBezTo>
                      <a:pt x="101" y="155"/>
                      <a:pt x="115" y="162"/>
                      <a:pt x="129" y="165"/>
                    </a:cubicBezTo>
                    <a:cubicBezTo>
                      <a:pt x="144" y="168"/>
                      <a:pt x="164" y="172"/>
                      <a:pt x="174" y="176"/>
                    </a:cubicBezTo>
                    <a:cubicBezTo>
                      <a:pt x="184" y="181"/>
                      <a:pt x="198" y="185"/>
                      <a:pt x="211" y="192"/>
                    </a:cubicBezTo>
                    <a:cubicBezTo>
                      <a:pt x="223" y="199"/>
                      <a:pt x="223" y="197"/>
                      <a:pt x="223" y="193"/>
                    </a:cubicBezTo>
                    <a:cubicBezTo>
                      <a:pt x="223" y="188"/>
                      <a:pt x="219" y="181"/>
                      <a:pt x="226" y="181"/>
                    </a:cubicBezTo>
                    <a:cubicBezTo>
                      <a:pt x="234" y="181"/>
                      <a:pt x="241" y="180"/>
                      <a:pt x="249" y="182"/>
                    </a:cubicBezTo>
                    <a:cubicBezTo>
                      <a:pt x="258" y="185"/>
                      <a:pt x="272" y="191"/>
                      <a:pt x="289" y="191"/>
                    </a:cubicBezTo>
                    <a:cubicBezTo>
                      <a:pt x="313" y="191"/>
                      <a:pt x="313" y="191"/>
                      <a:pt x="313" y="191"/>
                    </a:cubicBezTo>
                    <a:cubicBezTo>
                      <a:pt x="313" y="188"/>
                      <a:pt x="313" y="185"/>
                      <a:pt x="312" y="182"/>
                    </a:cubicBezTo>
                    <a:cubicBezTo>
                      <a:pt x="305" y="158"/>
                      <a:pt x="300" y="151"/>
                      <a:pt x="308" y="142"/>
                    </a:cubicBezTo>
                    <a:cubicBezTo>
                      <a:pt x="315" y="133"/>
                      <a:pt x="318" y="126"/>
                      <a:pt x="329" y="126"/>
                    </a:cubicBezTo>
                    <a:cubicBezTo>
                      <a:pt x="340" y="126"/>
                      <a:pt x="348" y="124"/>
                      <a:pt x="348" y="124"/>
                    </a:cubicBezTo>
                    <a:cubicBezTo>
                      <a:pt x="348" y="124"/>
                      <a:pt x="356" y="112"/>
                      <a:pt x="349" y="103"/>
                    </a:cubicBezTo>
                    <a:cubicBezTo>
                      <a:pt x="342" y="94"/>
                      <a:pt x="334" y="94"/>
                      <a:pt x="344" y="89"/>
                    </a:cubicBezTo>
                    <a:cubicBezTo>
                      <a:pt x="354" y="85"/>
                      <a:pt x="365" y="85"/>
                      <a:pt x="360" y="80"/>
                    </a:cubicBezTo>
                    <a:cubicBezTo>
                      <a:pt x="354" y="76"/>
                      <a:pt x="346" y="69"/>
                      <a:pt x="346" y="69"/>
                    </a:cubicBezTo>
                    <a:cubicBezTo>
                      <a:pt x="346" y="69"/>
                      <a:pt x="347" y="69"/>
                      <a:pt x="348" y="69"/>
                    </a:cubicBezTo>
                  </a:path>
                </a:pathLst>
              </a:custGeom>
              <a:solidFill>
                <a:srgbClr val="BDE31B"/>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20153">
                <a:extLst>
                  <a:ext uri="{FF2B5EF4-FFF2-40B4-BE49-F238E27FC236}">
                    <a16:creationId xmlns:a16="http://schemas.microsoft.com/office/drawing/2014/main" id="{DA206789-F665-81AD-009C-55D481FEE337}"/>
                  </a:ext>
                </a:extLst>
              </p:cNvPr>
              <p:cNvSpPr>
                <a:spLocks/>
              </p:cNvSpPr>
              <p:nvPr/>
            </p:nvSpPr>
            <p:spPr bwMode="auto">
              <a:xfrm>
                <a:off x="1881359" y="-222913"/>
                <a:ext cx="2384426" cy="1071563"/>
              </a:xfrm>
              <a:custGeom>
                <a:avLst/>
                <a:gdLst>
                  <a:gd name="T0" fmla="*/ 1049 w 1055"/>
                  <a:gd name="T1" fmla="*/ 168 h 474"/>
                  <a:gd name="T2" fmla="*/ 1010 w 1055"/>
                  <a:gd name="T3" fmla="*/ 141 h 474"/>
                  <a:gd name="T4" fmla="*/ 992 w 1055"/>
                  <a:gd name="T5" fmla="*/ 127 h 474"/>
                  <a:gd name="T6" fmla="*/ 969 w 1055"/>
                  <a:gd name="T7" fmla="*/ 70 h 474"/>
                  <a:gd name="T8" fmla="*/ 912 w 1055"/>
                  <a:gd name="T9" fmla="*/ 46 h 474"/>
                  <a:gd name="T10" fmla="*/ 828 w 1055"/>
                  <a:gd name="T11" fmla="*/ 48 h 474"/>
                  <a:gd name="T12" fmla="*/ 787 w 1055"/>
                  <a:gd name="T13" fmla="*/ 4 h 474"/>
                  <a:gd name="T14" fmla="*/ 670 w 1055"/>
                  <a:gd name="T15" fmla="*/ 7 h 474"/>
                  <a:gd name="T16" fmla="*/ 603 w 1055"/>
                  <a:gd name="T17" fmla="*/ 16 h 474"/>
                  <a:gd name="T18" fmla="*/ 531 w 1055"/>
                  <a:gd name="T19" fmla="*/ 36 h 474"/>
                  <a:gd name="T20" fmla="*/ 442 w 1055"/>
                  <a:gd name="T21" fmla="*/ 27 h 474"/>
                  <a:gd name="T22" fmla="*/ 414 w 1055"/>
                  <a:gd name="T23" fmla="*/ 17 h 474"/>
                  <a:gd name="T24" fmla="*/ 400 w 1055"/>
                  <a:gd name="T25" fmla="*/ 28 h 474"/>
                  <a:gd name="T26" fmla="*/ 368 w 1055"/>
                  <a:gd name="T27" fmla="*/ 89 h 474"/>
                  <a:gd name="T28" fmla="*/ 357 w 1055"/>
                  <a:gd name="T29" fmla="*/ 134 h 474"/>
                  <a:gd name="T30" fmla="*/ 349 w 1055"/>
                  <a:gd name="T31" fmla="*/ 194 h 474"/>
                  <a:gd name="T32" fmla="*/ 289 w 1055"/>
                  <a:gd name="T33" fmla="*/ 173 h 474"/>
                  <a:gd name="T34" fmla="*/ 241 w 1055"/>
                  <a:gd name="T35" fmla="*/ 187 h 474"/>
                  <a:gd name="T36" fmla="*/ 178 w 1055"/>
                  <a:gd name="T37" fmla="*/ 191 h 474"/>
                  <a:gd name="T38" fmla="*/ 125 w 1055"/>
                  <a:gd name="T39" fmla="*/ 201 h 474"/>
                  <a:gd name="T40" fmla="*/ 55 w 1055"/>
                  <a:gd name="T41" fmla="*/ 237 h 474"/>
                  <a:gd name="T42" fmla="*/ 62 w 1055"/>
                  <a:gd name="T43" fmla="*/ 258 h 474"/>
                  <a:gd name="T44" fmla="*/ 91 w 1055"/>
                  <a:gd name="T45" fmla="*/ 266 h 474"/>
                  <a:gd name="T46" fmla="*/ 108 w 1055"/>
                  <a:gd name="T47" fmla="*/ 298 h 474"/>
                  <a:gd name="T48" fmla="*/ 83 w 1055"/>
                  <a:gd name="T49" fmla="*/ 324 h 474"/>
                  <a:gd name="T50" fmla="*/ 0 w 1055"/>
                  <a:gd name="T51" fmla="*/ 328 h 474"/>
                  <a:gd name="T52" fmla="*/ 28 w 1055"/>
                  <a:gd name="T53" fmla="*/ 368 h 474"/>
                  <a:gd name="T54" fmla="*/ 51 w 1055"/>
                  <a:gd name="T55" fmla="*/ 396 h 474"/>
                  <a:gd name="T56" fmla="*/ 51 w 1055"/>
                  <a:gd name="T57" fmla="*/ 436 h 474"/>
                  <a:gd name="T58" fmla="*/ 46 w 1055"/>
                  <a:gd name="T59" fmla="*/ 470 h 474"/>
                  <a:gd name="T60" fmla="*/ 183 w 1055"/>
                  <a:gd name="T61" fmla="*/ 471 h 474"/>
                  <a:gd name="T62" fmla="*/ 274 w 1055"/>
                  <a:gd name="T63" fmla="*/ 435 h 474"/>
                  <a:gd name="T64" fmla="*/ 353 w 1055"/>
                  <a:gd name="T65" fmla="*/ 431 h 474"/>
                  <a:gd name="T66" fmla="*/ 351 w 1055"/>
                  <a:gd name="T67" fmla="*/ 411 h 474"/>
                  <a:gd name="T68" fmla="*/ 379 w 1055"/>
                  <a:gd name="T69" fmla="*/ 366 h 474"/>
                  <a:gd name="T70" fmla="*/ 423 w 1055"/>
                  <a:gd name="T71" fmla="*/ 325 h 474"/>
                  <a:gd name="T72" fmla="*/ 536 w 1055"/>
                  <a:gd name="T73" fmla="*/ 303 h 474"/>
                  <a:gd name="T74" fmla="*/ 652 w 1055"/>
                  <a:gd name="T75" fmla="*/ 330 h 474"/>
                  <a:gd name="T76" fmla="*/ 725 w 1055"/>
                  <a:gd name="T77" fmla="*/ 365 h 474"/>
                  <a:gd name="T78" fmla="*/ 742 w 1055"/>
                  <a:gd name="T79" fmla="*/ 341 h 474"/>
                  <a:gd name="T80" fmla="*/ 772 w 1055"/>
                  <a:gd name="T81" fmla="*/ 325 h 474"/>
                  <a:gd name="T82" fmla="*/ 811 w 1055"/>
                  <a:gd name="T83" fmla="*/ 292 h 474"/>
                  <a:gd name="T84" fmla="*/ 876 w 1055"/>
                  <a:gd name="T85" fmla="*/ 270 h 474"/>
                  <a:gd name="T86" fmla="*/ 884 w 1055"/>
                  <a:gd name="T87" fmla="*/ 234 h 474"/>
                  <a:gd name="T88" fmla="*/ 946 w 1055"/>
                  <a:gd name="T89" fmla="*/ 219 h 474"/>
                  <a:gd name="T90" fmla="*/ 969 w 1055"/>
                  <a:gd name="T91" fmla="*/ 194 h 474"/>
                  <a:gd name="T92" fmla="*/ 1017 w 1055"/>
                  <a:gd name="T93" fmla="*/ 204 h 474"/>
                  <a:gd name="T94" fmla="*/ 1047 w 1055"/>
                  <a:gd name="T95" fmla="*/ 18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5" h="474">
                    <a:moveTo>
                      <a:pt x="1047" y="186"/>
                    </a:moveTo>
                    <a:cubicBezTo>
                      <a:pt x="1047" y="180"/>
                      <a:pt x="1055" y="171"/>
                      <a:pt x="1049" y="168"/>
                    </a:cubicBezTo>
                    <a:cubicBezTo>
                      <a:pt x="1044" y="164"/>
                      <a:pt x="1039" y="159"/>
                      <a:pt x="1025" y="153"/>
                    </a:cubicBezTo>
                    <a:cubicBezTo>
                      <a:pt x="1011" y="148"/>
                      <a:pt x="1010" y="149"/>
                      <a:pt x="1010" y="141"/>
                    </a:cubicBezTo>
                    <a:cubicBezTo>
                      <a:pt x="1010" y="133"/>
                      <a:pt x="1009" y="127"/>
                      <a:pt x="1001" y="131"/>
                    </a:cubicBezTo>
                    <a:cubicBezTo>
                      <a:pt x="994" y="135"/>
                      <a:pt x="992" y="141"/>
                      <a:pt x="992" y="127"/>
                    </a:cubicBezTo>
                    <a:cubicBezTo>
                      <a:pt x="992" y="114"/>
                      <a:pt x="998" y="96"/>
                      <a:pt x="998" y="88"/>
                    </a:cubicBezTo>
                    <a:cubicBezTo>
                      <a:pt x="998" y="80"/>
                      <a:pt x="977" y="76"/>
                      <a:pt x="969" y="70"/>
                    </a:cubicBezTo>
                    <a:cubicBezTo>
                      <a:pt x="961" y="64"/>
                      <a:pt x="949" y="62"/>
                      <a:pt x="938" y="54"/>
                    </a:cubicBezTo>
                    <a:cubicBezTo>
                      <a:pt x="927" y="45"/>
                      <a:pt x="925" y="46"/>
                      <a:pt x="912" y="46"/>
                    </a:cubicBezTo>
                    <a:cubicBezTo>
                      <a:pt x="899" y="46"/>
                      <a:pt x="869" y="44"/>
                      <a:pt x="860" y="45"/>
                    </a:cubicBezTo>
                    <a:cubicBezTo>
                      <a:pt x="851" y="46"/>
                      <a:pt x="837" y="50"/>
                      <a:pt x="828" y="48"/>
                    </a:cubicBezTo>
                    <a:cubicBezTo>
                      <a:pt x="819" y="46"/>
                      <a:pt x="809" y="34"/>
                      <a:pt x="804" y="23"/>
                    </a:cubicBezTo>
                    <a:cubicBezTo>
                      <a:pt x="799" y="12"/>
                      <a:pt x="790" y="6"/>
                      <a:pt x="787" y="4"/>
                    </a:cubicBezTo>
                    <a:cubicBezTo>
                      <a:pt x="784" y="2"/>
                      <a:pt x="728" y="0"/>
                      <a:pt x="712" y="0"/>
                    </a:cubicBezTo>
                    <a:cubicBezTo>
                      <a:pt x="697" y="0"/>
                      <a:pt x="675" y="0"/>
                      <a:pt x="670" y="7"/>
                    </a:cubicBezTo>
                    <a:cubicBezTo>
                      <a:pt x="665" y="14"/>
                      <a:pt x="665" y="16"/>
                      <a:pt x="653" y="16"/>
                    </a:cubicBezTo>
                    <a:cubicBezTo>
                      <a:pt x="642" y="16"/>
                      <a:pt x="613" y="15"/>
                      <a:pt x="603" y="16"/>
                    </a:cubicBezTo>
                    <a:cubicBezTo>
                      <a:pt x="594" y="17"/>
                      <a:pt x="577" y="28"/>
                      <a:pt x="567" y="30"/>
                    </a:cubicBezTo>
                    <a:cubicBezTo>
                      <a:pt x="557" y="32"/>
                      <a:pt x="547" y="36"/>
                      <a:pt x="531" y="36"/>
                    </a:cubicBezTo>
                    <a:cubicBezTo>
                      <a:pt x="515" y="36"/>
                      <a:pt x="505" y="29"/>
                      <a:pt x="486" y="29"/>
                    </a:cubicBezTo>
                    <a:cubicBezTo>
                      <a:pt x="467" y="29"/>
                      <a:pt x="448" y="27"/>
                      <a:pt x="442" y="27"/>
                    </a:cubicBezTo>
                    <a:cubicBezTo>
                      <a:pt x="436" y="27"/>
                      <a:pt x="422" y="22"/>
                      <a:pt x="414" y="17"/>
                    </a:cubicBezTo>
                    <a:cubicBezTo>
                      <a:pt x="414" y="17"/>
                      <a:pt x="414" y="17"/>
                      <a:pt x="414" y="17"/>
                    </a:cubicBezTo>
                    <a:cubicBezTo>
                      <a:pt x="410" y="17"/>
                      <a:pt x="405" y="18"/>
                      <a:pt x="401" y="18"/>
                    </a:cubicBezTo>
                    <a:cubicBezTo>
                      <a:pt x="401" y="22"/>
                      <a:pt x="401" y="26"/>
                      <a:pt x="400" y="28"/>
                    </a:cubicBezTo>
                    <a:cubicBezTo>
                      <a:pt x="398" y="36"/>
                      <a:pt x="394" y="55"/>
                      <a:pt x="385" y="62"/>
                    </a:cubicBezTo>
                    <a:cubicBezTo>
                      <a:pt x="376" y="69"/>
                      <a:pt x="368" y="89"/>
                      <a:pt x="368" y="89"/>
                    </a:cubicBezTo>
                    <a:cubicBezTo>
                      <a:pt x="391" y="114"/>
                      <a:pt x="391" y="114"/>
                      <a:pt x="391" y="114"/>
                    </a:cubicBezTo>
                    <a:cubicBezTo>
                      <a:pt x="357" y="134"/>
                      <a:pt x="357" y="134"/>
                      <a:pt x="357" y="134"/>
                    </a:cubicBezTo>
                    <a:cubicBezTo>
                      <a:pt x="357" y="134"/>
                      <a:pt x="375" y="169"/>
                      <a:pt x="386" y="191"/>
                    </a:cubicBezTo>
                    <a:cubicBezTo>
                      <a:pt x="398" y="214"/>
                      <a:pt x="373" y="191"/>
                      <a:pt x="349" y="194"/>
                    </a:cubicBezTo>
                    <a:cubicBezTo>
                      <a:pt x="324" y="196"/>
                      <a:pt x="323" y="191"/>
                      <a:pt x="312" y="187"/>
                    </a:cubicBezTo>
                    <a:cubicBezTo>
                      <a:pt x="300" y="182"/>
                      <a:pt x="303" y="183"/>
                      <a:pt x="289" y="173"/>
                    </a:cubicBezTo>
                    <a:cubicBezTo>
                      <a:pt x="275" y="163"/>
                      <a:pt x="280" y="185"/>
                      <a:pt x="272" y="185"/>
                    </a:cubicBezTo>
                    <a:cubicBezTo>
                      <a:pt x="264" y="185"/>
                      <a:pt x="259" y="187"/>
                      <a:pt x="241" y="187"/>
                    </a:cubicBezTo>
                    <a:cubicBezTo>
                      <a:pt x="223" y="187"/>
                      <a:pt x="223" y="189"/>
                      <a:pt x="210" y="189"/>
                    </a:cubicBezTo>
                    <a:cubicBezTo>
                      <a:pt x="196" y="189"/>
                      <a:pt x="185" y="190"/>
                      <a:pt x="178" y="191"/>
                    </a:cubicBezTo>
                    <a:cubicBezTo>
                      <a:pt x="171" y="193"/>
                      <a:pt x="162" y="200"/>
                      <a:pt x="151" y="205"/>
                    </a:cubicBezTo>
                    <a:cubicBezTo>
                      <a:pt x="139" y="211"/>
                      <a:pt x="125" y="201"/>
                      <a:pt x="125" y="201"/>
                    </a:cubicBezTo>
                    <a:cubicBezTo>
                      <a:pt x="98" y="250"/>
                      <a:pt x="98" y="250"/>
                      <a:pt x="98" y="250"/>
                    </a:cubicBezTo>
                    <a:cubicBezTo>
                      <a:pt x="55" y="237"/>
                      <a:pt x="55" y="237"/>
                      <a:pt x="55" y="237"/>
                    </a:cubicBezTo>
                    <a:cubicBezTo>
                      <a:pt x="68" y="248"/>
                      <a:pt x="68" y="248"/>
                      <a:pt x="68" y="248"/>
                    </a:cubicBezTo>
                    <a:cubicBezTo>
                      <a:pt x="62" y="258"/>
                      <a:pt x="62" y="258"/>
                      <a:pt x="62" y="258"/>
                    </a:cubicBezTo>
                    <a:cubicBezTo>
                      <a:pt x="83" y="260"/>
                      <a:pt x="83" y="260"/>
                      <a:pt x="83" y="260"/>
                    </a:cubicBezTo>
                    <a:cubicBezTo>
                      <a:pt x="91" y="266"/>
                      <a:pt x="91" y="266"/>
                      <a:pt x="91" y="266"/>
                    </a:cubicBezTo>
                    <a:cubicBezTo>
                      <a:pt x="91" y="266"/>
                      <a:pt x="98" y="275"/>
                      <a:pt x="108" y="278"/>
                    </a:cubicBezTo>
                    <a:cubicBezTo>
                      <a:pt x="117" y="280"/>
                      <a:pt x="108" y="298"/>
                      <a:pt x="108" y="298"/>
                    </a:cubicBezTo>
                    <a:cubicBezTo>
                      <a:pt x="108" y="298"/>
                      <a:pt x="103" y="298"/>
                      <a:pt x="96" y="307"/>
                    </a:cubicBezTo>
                    <a:cubicBezTo>
                      <a:pt x="89" y="316"/>
                      <a:pt x="83" y="324"/>
                      <a:pt x="83" y="324"/>
                    </a:cubicBezTo>
                    <a:cubicBezTo>
                      <a:pt x="83" y="324"/>
                      <a:pt x="62" y="326"/>
                      <a:pt x="53" y="326"/>
                    </a:cubicBezTo>
                    <a:cubicBezTo>
                      <a:pt x="44" y="326"/>
                      <a:pt x="0" y="328"/>
                      <a:pt x="0" y="328"/>
                    </a:cubicBezTo>
                    <a:cubicBezTo>
                      <a:pt x="0" y="328"/>
                      <a:pt x="10" y="341"/>
                      <a:pt x="17" y="341"/>
                    </a:cubicBezTo>
                    <a:cubicBezTo>
                      <a:pt x="24" y="341"/>
                      <a:pt x="24" y="357"/>
                      <a:pt x="28" y="368"/>
                    </a:cubicBezTo>
                    <a:cubicBezTo>
                      <a:pt x="33" y="380"/>
                      <a:pt x="40" y="377"/>
                      <a:pt x="51" y="384"/>
                    </a:cubicBezTo>
                    <a:cubicBezTo>
                      <a:pt x="62" y="391"/>
                      <a:pt x="51" y="396"/>
                      <a:pt x="51" y="396"/>
                    </a:cubicBezTo>
                    <a:cubicBezTo>
                      <a:pt x="51" y="418"/>
                      <a:pt x="51" y="418"/>
                      <a:pt x="51" y="418"/>
                    </a:cubicBezTo>
                    <a:cubicBezTo>
                      <a:pt x="51" y="425"/>
                      <a:pt x="51" y="430"/>
                      <a:pt x="51" y="436"/>
                    </a:cubicBezTo>
                    <a:cubicBezTo>
                      <a:pt x="51" y="443"/>
                      <a:pt x="42" y="459"/>
                      <a:pt x="42" y="459"/>
                    </a:cubicBezTo>
                    <a:cubicBezTo>
                      <a:pt x="46" y="470"/>
                      <a:pt x="46" y="470"/>
                      <a:pt x="46" y="470"/>
                    </a:cubicBezTo>
                    <a:cubicBezTo>
                      <a:pt x="60" y="467"/>
                      <a:pt x="63" y="466"/>
                      <a:pt x="103" y="466"/>
                    </a:cubicBezTo>
                    <a:cubicBezTo>
                      <a:pt x="153" y="466"/>
                      <a:pt x="165" y="474"/>
                      <a:pt x="183" y="471"/>
                    </a:cubicBezTo>
                    <a:cubicBezTo>
                      <a:pt x="201" y="468"/>
                      <a:pt x="220" y="464"/>
                      <a:pt x="233" y="458"/>
                    </a:cubicBezTo>
                    <a:cubicBezTo>
                      <a:pt x="246" y="451"/>
                      <a:pt x="262" y="439"/>
                      <a:pt x="274" y="435"/>
                    </a:cubicBezTo>
                    <a:cubicBezTo>
                      <a:pt x="286" y="431"/>
                      <a:pt x="300" y="427"/>
                      <a:pt x="314" y="429"/>
                    </a:cubicBezTo>
                    <a:cubicBezTo>
                      <a:pt x="325" y="431"/>
                      <a:pt x="342" y="430"/>
                      <a:pt x="353" y="431"/>
                    </a:cubicBezTo>
                    <a:cubicBezTo>
                      <a:pt x="353" y="430"/>
                      <a:pt x="352" y="428"/>
                      <a:pt x="352" y="428"/>
                    </a:cubicBezTo>
                    <a:cubicBezTo>
                      <a:pt x="352" y="428"/>
                      <a:pt x="351" y="421"/>
                      <a:pt x="351" y="411"/>
                    </a:cubicBezTo>
                    <a:cubicBezTo>
                      <a:pt x="351" y="402"/>
                      <a:pt x="357" y="400"/>
                      <a:pt x="368" y="389"/>
                    </a:cubicBezTo>
                    <a:cubicBezTo>
                      <a:pt x="379" y="377"/>
                      <a:pt x="379" y="373"/>
                      <a:pt x="379" y="366"/>
                    </a:cubicBezTo>
                    <a:cubicBezTo>
                      <a:pt x="379" y="359"/>
                      <a:pt x="395" y="358"/>
                      <a:pt x="402" y="349"/>
                    </a:cubicBezTo>
                    <a:cubicBezTo>
                      <a:pt x="410" y="341"/>
                      <a:pt x="396" y="332"/>
                      <a:pt x="423" y="325"/>
                    </a:cubicBezTo>
                    <a:cubicBezTo>
                      <a:pt x="450" y="318"/>
                      <a:pt x="493" y="307"/>
                      <a:pt x="500" y="305"/>
                    </a:cubicBezTo>
                    <a:cubicBezTo>
                      <a:pt x="507" y="303"/>
                      <a:pt x="504" y="297"/>
                      <a:pt x="536" y="303"/>
                    </a:cubicBezTo>
                    <a:cubicBezTo>
                      <a:pt x="568" y="309"/>
                      <a:pt x="570" y="312"/>
                      <a:pt x="595" y="316"/>
                    </a:cubicBezTo>
                    <a:cubicBezTo>
                      <a:pt x="620" y="321"/>
                      <a:pt x="635" y="319"/>
                      <a:pt x="652" y="330"/>
                    </a:cubicBezTo>
                    <a:cubicBezTo>
                      <a:pt x="664" y="338"/>
                      <a:pt x="687" y="356"/>
                      <a:pt x="699" y="366"/>
                    </a:cubicBezTo>
                    <a:cubicBezTo>
                      <a:pt x="704" y="366"/>
                      <a:pt x="716" y="365"/>
                      <a:pt x="725" y="365"/>
                    </a:cubicBezTo>
                    <a:cubicBezTo>
                      <a:pt x="737" y="365"/>
                      <a:pt x="740" y="358"/>
                      <a:pt x="740" y="349"/>
                    </a:cubicBezTo>
                    <a:cubicBezTo>
                      <a:pt x="740" y="341"/>
                      <a:pt x="728" y="341"/>
                      <a:pt x="742" y="341"/>
                    </a:cubicBezTo>
                    <a:cubicBezTo>
                      <a:pt x="763" y="341"/>
                      <a:pt x="763" y="341"/>
                      <a:pt x="763" y="341"/>
                    </a:cubicBezTo>
                    <a:cubicBezTo>
                      <a:pt x="772" y="325"/>
                      <a:pt x="772" y="325"/>
                      <a:pt x="772" y="325"/>
                    </a:cubicBezTo>
                    <a:cubicBezTo>
                      <a:pt x="772" y="325"/>
                      <a:pt x="774" y="326"/>
                      <a:pt x="774" y="315"/>
                    </a:cubicBezTo>
                    <a:cubicBezTo>
                      <a:pt x="774" y="304"/>
                      <a:pt x="797" y="296"/>
                      <a:pt x="811" y="292"/>
                    </a:cubicBezTo>
                    <a:cubicBezTo>
                      <a:pt x="824" y="289"/>
                      <a:pt x="833" y="280"/>
                      <a:pt x="840" y="278"/>
                    </a:cubicBezTo>
                    <a:cubicBezTo>
                      <a:pt x="843" y="277"/>
                      <a:pt x="859" y="274"/>
                      <a:pt x="876" y="270"/>
                    </a:cubicBezTo>
                    <a:cubicBezTo>
                      <a:pt x="877" y="268"/>
                      <a:pt x="878" y="266"/>
                      <a:pt x="878" y="263"/>
                    </a:cubicBezTo>
                    <a:cubicBezTo>
                      <a:pt x="879" y="253"/>
                      <a:pt x="871" y="234"/>
                      <a:pt x="884" y="234"/>
                    </a:cubicBezTo>
                    <a:cubicBezTo>
                      <a:pt x="897" y="233"/>
                      <a:pt x="919" y="238"/>
                      <a:pt x="923" y="233"/>
                    </a:cubicBezTo>
                    <a:cubicBezTo>
                      <a:pt x="927" y="228"/>
                      <a:pt x="942" y="220"/>
                      <a:pt x="946" y="219"/>
                    </a:cubicBezTo>
                    <a:cubicBezTo>
                      <a:pt x="949" y="217"/>
                      <a:pt x="959" y="222"/>
                      <a:pt x="959" y="214"/>
                    </a:cubicBezTo>
                    <a:cubicBezTo>
                      <a:pt x="960" y="205"/>
                      <a:pt x="971" y="197"/>
                      <a:pt x="969" y="194"/>
                    </a:cubicBezTo>
                    <a:cubicBezTo>
                      <a:pt x="968" y="191"/>
                      <a:pt x="977" y="197"/>
                      <a:pt x="986" y="200"/>
                    </a:cubicBezTo>
                    <a:cubicBezTo>
                      <a:pt x="994" y="203"/>
                      <a:pt x="1000" y="204"/>
                      <a:pt x="1017" y="204"/>
                    </a:cubicBezTo>
                    <a:cubicBezTo>
                      <a:pt x="1035" y="204"/>
                      <a:pt x="1046" y="205"/>
                      <a:pt x="1046" y="205"/>
                    </a:cubicBezTo>
                    <a:cubicBezTo>
                      <a:pt x="1046" y="205"/>
                      <a:pt x="1047" y="192"/>
                      <a:pt x="1047" y="186"/>
                    </a:cubicBezTo>
                  </a:path>
                </a:pathLst>
              </a:custGeom>
              <a:solidFill>
                <a:srgbClr val="008CD2"/>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20155">
                <a:extLst>
                  <a:ext uri="{FF2B5EF4-FFF2-40B4-BE49-F238E27FC236}">
                    <a16:creationId xmlns:a16="http://schemas.microsoft.com/office/drawing/2014/main" id="{55234043-43FD-2F1E-EC63-46BE54A5E33A}"/>
                  </a:ext>
                </a:extLst>
              </p:cNvPr>
              <p:cNvSpPr>
                <a:spLocks/>
              </p:cNvSpPr>
              <p:nvPr/>
            </p:nvSpPr>
            <p:spPr bwMode="auto">
              <a:xfrm>
                <a:off x="-596027" y="425672"/>
                <a:ext cx="2025650" cy="1000126"/>
              </a:xfrm>
              <a:custGeom>
                <a:avLst/>
                <a:gdLst>
                  <a:gd name="T0" fmla="*/ 46 w 896"/>
                  <a:gd name="T1" fmla="*/ 360 h 442"/>
                  <a:gd name="T2" fmla="*/ 61 w 896"/>
                  <a:gd name="T3" fmla="*/ 385 h 442"/>
                  <a:gd name="T4" fmla="*/ 115 w 896"/>
                  <a:gd name="T5" fmla="*/ 401 h 442"/>
                  <a:gd name="T6" fmla="*/ 204 w 896"/>
                  <a:gd name="T7" fmla="*/ 419 h 442"/>
                  <a:gd name="T8" fmla="*/ 235 w 896"/>
                  <a:gd name="T9" fmla="*/ 401 h 442"/>
                  <a:gd name="T10" fmla="*/ 390 w 896"/>
                  <a:gd name="T11" fmla="*/ 403 h 442"/>
                  <a:gd name="T12" fmla="*/ 514 w 896"/>
                  <a:gd name="T13" fmla="*/ 441 h 442"/>
                  <a:gd name="T14" fmla="*/ 590 w 896"/>
                  <a:gd name="T15" fmla="*/ 419 h 442"/>
                  <a:gd name="T16" fmla="*/ 611 w 896"/>
                  <a:gd name="T17" fmla="*/ 398 h 442"/>
                  <a:gd name="T18" fmla="*/ 710 w 896"/>
                  <a:gd name="T19" fmla="*/ 398 h 442"/>
                  <a:gd name="T20" fmla="*/ 806 w 896"/>
                  <a:gd name="T21" fmla="*/ 412 h 442"/>
                  <a:gd name="T22" fmla="*/ 896 w 896"/>
                  <a:gd name="T23" fmla="*/ 393 h 442"/>
                  <a:gd name="T24" fmla="*/ 866 w 896"/>
                  <a:gd name="T25" fmla="*/ 374 h 442"/>
                  <a:gd name="T26" fmla="*/ 847 w 896"/>
                  <a:gd name="T27" fmla="*/ 353 h 442"/>
                  <a:gd name="T28" fmla="*/ 832 w 896"/>
                  <a:gd name="T29" fmla="*/ 337 h 442"/>
                  <a:gd name="T30" fmla="*/ 804 w 896"/>
                  <a:gd name="T31" fmla="*/ 304 h 442"/>
                  <a:gd name="T32" fmla="*/ 778 w 896"/>
                  <a:gd name="T33" fmla="*/ 283 h 442"/>
                  <a:gd name="T34" fmla="*/ 792 w 896"/>
                  <a:gd name="T35" fmla="*/ 249 h 442"/>
                  <a:gd name="T36" fmla="*/ 760 w 896"/>
                  <a:gd name="T37" fmla="*/ 232 h 442"/>
                  <a:gd name="T38" fmla="*/ 755 w 896"/>
                  <a:gd name="T39" fmla="*/ 204 h 442"/>
                  <a:gd name="T40" fmla="*/ 794 w 896"/>
                  <a:gd name="T41" fmla="*/ 215 h 442"/>
                  <a:gd name="T42" fmla="*/ 782 w 896"/>
                  <a:gd name="T43" fmla="*/ 197 h 442"/>
                  <a:gd name="T44" fmla="*/ 782 w 896"/>
                  <a:gd name="T45" fmla="*/ 179 h 442"/>
                  <a:gd name="T46" fmla="*/ 764 w 896"/>
                  <a:gd name="T47" fmla="*/ 169 h 442"/>
                  <a:gd name="T48" fmla="*/ 745 w 896"/>
                  <a:gd name="T49" fmla="*/ 152 h 442"/>
                  <a:gd name="T50" fmla="*/ 725 w 896"/>
                  <a:gd name="T51" fmla="*/ 118 h 442"/>
                  <a:gd name="T52" fmla="*/ 737 w 896"/>
                  <a:gd name="T53" fmla="*/ 81 h 442"/>
                  <a:gd name="T54" fmla="*/ 751 w 896"/>
                  <a:gd name="T55" fmla="*/ 54 h 442"/>
                  <a:gd name="T56" fmla="*/ 798 w 896"/>
                  <a:gd name="T57" fmla="*/ 25 h 442"/>
                  <a:gd name="T58" fmla="*/ 782 w 896"/>
                  <a:gd name="T59" fmla="*/ 4 h 442"/>
                  <a:gd name="T60" fmla="*/ 764 w 896"/>
                  <a:gd name="T61" fmla="*/ 2 h 442"/>
                  <a:gd name="T62" fmla="*/ 680 w 896"/>
                  <a:gd name="T63" fmla="*/ 22 h 442"/>
                  <a:gd name="T64" fmla="*/ 549 w 896"/>
                  <a:gd name="T65" fmla="*/ 29 h 442"/>
                  <a:gd name="T66" fmla="*/ 487 w 896"/>
                  <a:gd name="T67" fmla="*/ 11 h 442"/>
                  <a:gd name="T68" fmla="*/ 399 w 896"/>
                  <a:gd name="T69" fmla="*/ 11 h 442"/>
                  <a:gd name="T70" fmla="*/ 336 w 896"/>
                  <a:gd name="T71" fmla="*/ 11 h 442"/>
                  <a:gd name="T72" fmla="*/ 296 w 896"/>
                  <a:gd name="T73" fmla="*/ 43 h 442"/>
                  <a:gd name="T74" fmla="*/ 276 w 896"/>
                  <a:gd name="T75" fmla="*/ 31 h 442"/>
                  <a:gd name="T76" fmla="*/ 262 w 896"/>
                  <a:gd name="T77" fmla="*/ 65 h 442"/>
                  <a:gd name="T78" fmla="*/ 264 w 896"/>
                  <a:gd name="T79" fmla="*/ 113 h 442"/>
                  <a:gd name="T80" fmla="*/ 179 w 896"/>
                  <a:gd name="T81" fmla="*/ 115 h 442"/>
                  <a:gd name="T82" fmla="*/ 158 w 896"/>
                  <a:gd name="T83" fmla="*/ 100 h 442"/>
                  <a:gd name="T84" fmla="*/ 104 w 896"/>
                  <a:gd name="T85" fmla="*/ 113 h 442"/>
                  <a:gd name="T86" fmla="*/ 109 w 896"/>
                  <a:gd name="T87" fmla="*/ 156 h 442"/>
                  <a:gd name="T88" fmla="*/ 132 w 896"/>
                  <a:gd name="T89" fmla="*/ 192 h 442"/>
                  <a:gd name="T90" fmla="*/ 89 w 896"/>
                  <a:gd name="T91" fmla="*/ 225 h 442"/>
                  <a:gd name="T92" fmla="*/ 57 w 896"/>
                  <a:gd name="T93" fmla="*/ 229 h 442"/>
                  <a:gd name="T94" fmla="*/ 83 w 896"/>
                  <a:gd name="T95" fmla="*/ 269 h 442"/>
                  <a:gd name="T96" fmla="*/ 78 w 896"/>
                  <a:gd name="T97" fmla="*/ 287 h 442"/>
                  <a:gd name="T98" fmla="*/ 12 w 896"/>
                  <a:gd name="T99"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6" h="442">
                    <a:moveTo>
                      <a:pt x="10" y="349"/>
                    </a:moveTo>
                    <a:cubicBezTo>
                      <a:pt x="21" y="355"/>
                      <a:pt x="41" y="347"/>
                      <a:pt x="46" y="360"/>
                    </a:cubicBezTo>
                    <a:cubicBezTo>
                      <a:pt x="50" y="373"/>
                      <a:pt x="36" y="370"/>
                      <a:pt x="41" y="377"/>
                    </a:cubicBezTo>
                    <a:cubicBezTo>
                      <a:pt x="46" y="384"/>
                      <a:pt x="51" y="385"/>
                      <a:pt x="61" y="385"/>
                    </a:cubicBezTo>
                    <a:cubicBezTo>
                      <a:pt x="71" y="385"/>
                      <a:pt x="63" y="374"/>
                      <a:pt x="81" y="385"/>
                    </a:cubicBezTo>
                    <a:cubicBezTo>
                      <a:pt x="100" y="397"/>
                      <a:pt x="105" y="398"/>
                      <a:pt x="115" y="401"/>
                    </a:cubicBezTo>
                    <a:cubicBezTo>
                      <a:pt x="125" y="404"/>
                      <a:pt x="113" y="412"/>
                      <a:pt x="157" y="416"/>
                    </a:cubicBezTo>
                    <a:cubicBezTo>
                      <a:pt x="200" y="419"/>
                      <a:pt x="200" y="418"/>
                      <a:pt x="204" y="419"/>
                    </a:cubicBezTo>
                    <a:cubicBezTo>
                      <a:pt x="205" y="419"/>
                      <a:pt x="206" y="420"/>
                      <a:pt x="207" y="420"/>
                    </a:cubicBezTo>
                    <a:cubicBezTo>
                      <a:pt x="213" y="410"/>
                      <a:pt x="225" y="404"/>
                      <a:pt x="235" y="401"/>
                    </a:cubicBezTo>
                    <a:cubicBezTo>
                      <a:pt x="244" y="398"/>
                      <a:pt x="263" y="393"/>
                      <a:pt x="294" y="393"/>
                    </a:cubicBezTo>
                    <a:cubicBezTo>
                      <a:pt x="324" y="393"/>
                      <a:pt x="363" y="398"/>
                      <a:pt x="390" y="403"/>
                    </a:cubicBezTo>
                    <a:cubicBezTo>
                      <a:pt x="417" y="408"/>
                      <a:pt x="470" y="422"/>
                      <a:pt x="478" y="428"/>
                    </a:cubicBezTo>
                    <a:cubicBezTo>
                      <a:pt x="487" y="434"/>
                      <a:pt x="498" y="439"/>
                      <a:pt x="514" y="441"/>
                    </a:cubicBezTo>
                    <a:cubicBezTo>
                      <a:pt x="530" y="442"/>
                      <a:pt x="546" y="432"/>
                      <a:pt x="558" y="430"/>
                    </a:cubicBezTo>
                    <a:cubicBezTo>
                      <a:pt x="570" y="428"/>
                      <a:pt x="581" y="423"/>
                      <a:pt x="590" y="419"/>
                    </a:cubicBezTo>
                    <a:cubicBezTo>
                      <a:pt x="599" y="414"/>
                      <a:pt x="613" y="422"/>
                      <a:pt x="611" y="413"/>
                    </a:cubicBezTo>
                    <a:cubicBezTo>
                      <a:pt x="610" y="404"/>
                      <a:pt x="602" y="401"/>
                      <a:pt x="611" y="398"/>
                    </a:cubicBezTo>
                    <a:cubicBezTo>
                      <a:pt x="619" y="395"/>
                      <a:pt x="635" y="393"/>
                      <a:pt x="651" y="389"/>
                    </a:cubicBezTo>
                    <a:cubicBezTo>
                      <a:pt x="667" y="385"/>
                      <a:pt x="694" y="394"/>
                      <a:pt x="710" y="398"/>
                    </a:cubicBezTo>
                    <a:cubicBezTo>
                      <a:pt x="726" y="402"/>
                      <a:pt x="741" y="408"/>
                      <a:pt x="757" y="408"/>
                    </a:cubicBezTo>
                    <a:cubicBezTo>
                      <a:pt x="773" y="408"/>
                      <a:pt x="789" y="416"/>
                      <a:pt x="806" y="412"/>
                    </a:cubicBezTo>
                    <a:cubicBezTo>
                      <a:pt x="823" y="408"/>
                      <a:pt x="828" y="405"/>
                      <a:pt x="848" y="403"/>
                    </a:cubicBezTo>
                    <a:cubicBezTo>
                      <a:pt x="865" y="401"/>
                      <a:pt x="884" y="397"/>
                      <a:pt x="896" y="393"/>
                    </a:cubicBezTo>
                    <a:cubicBezTo>
                      <a:pt x="889" y="387"/>
                      <a:pt x="889" y="387"/>
                      <a:pt x="889" y="387"/>
                    </a:cubicBezTo>
                    <a:cubicBezTo>
                      <a:pt x="889" y="387"/>
                      <a:pt x="875" y="380"/>
                      <a:pt x="866" y="374"/>
                    </a:cubicBezTo>
                    <a:cubicBezTo>
                      <a:pt x="857" y="368"/>
                      <a:pt x="848" y="363"/>
                      <a:pt x="848" y="363"/>
                    </a:cubicBezTo>
                    <a:cubicBezTo>
                      <a:pt x="848" y="363"/>
                      <a:pt x="847" y="361"/>
                      <a:pt x="847" y="353"/>
                    </a:cubicBezTo>
                    <a:cubicBezTo>
                      <a:pt x="847" y="346"/>
                      <a:pt x="845" y="338"/>
                      <a:pt x="845" y="338"/>
                    </a:cubicBezTo>
                    <a:cubicBezTo>
                      <a:pt x="845" y="338"/>
                      <a:pt x="839" y="337"/>
                      <a:pt x="832" y="337"/>
                    </a:cubicBezTo>
                    <a:cubicBezTo>
                      <a:pt x="826" y="337"/>
                      <a:pt x="821" y="346"/>
                      <a:pt x="819" y="335"/>
                    </a:cubicBezTo>
                    <a:cubicBezTo>
                      <a:pt x="816" y="324"/>
                      <a:pt x="810" y="308"/>
                      <a:pt x="804" y="304"/>
                    </a:cubicBezTo>
                    <a:cubicBezTo>
                      <a:pt x="798" y="299"/>
                      <a:pt x="801" y="285"/>
                      <a:pt x="794" y="285"/>
                    </a:cubicBezTo>
                    <a:cubicBezTo>
                      <a:pt x="787" y="285"/>
                      <a:pt x="778" y="291"/>
                      <a:pt x="778" y="283"/>
                    </a:cubicBezTo>
                    <a:cubicBezTo>
                      <a:pt x="778" y="276"/>
                      <a:pt x="776" y="262"/>
                      <a:pt x="776" y="262"/>
                    </a:cubicBezTo>
                    <a:cubicBezTo>
                      <a:pt x="776" y="262"/>
                      <a:pt x="796" y="255"/>
                      <a:pt x="792" y="249"/>
                    </a:cubicBezTo>
                    <a:cubicBezTo>
                      <a:pt x="787" y="243"/>
                      <a:pt x="774" y="233"/>
                      <a:pt x="774" y="233"/>
                    </a:cubicBezTo>
                    <a:cubicBezTo>
                      <a:pt x="774" y="233"/>
                      <a:pt x="771" y="232"/>
                      <a:pt x="760" y="232"/>
                    </a:cubicBezTo>
                    <a:cubicBezTo>
                      <a:pt x="748" y="232"/>
                      <a:pt x="747" y="217"/>
                      <a:pt x="747" y="217"/>
                    </a:cubicBezTo>
                    <a:cubicBezTo>
                      <a:pt x="755" y="204"/>
                      <a:pt x="755" y="204"/>
                      <a:pt x="755" y="204"/>
                    </a:cubicBezTo>
                    <a:cubicBezTo>
                      <a:pt x="755" y="204"/>
                      <a:pt x="776" y="195"/>
                      <a:pt x="781" y="203"/>
                    </a:cubicBezTo>
                    <a:cubicBezTo>
                      <a:pt x="787" y="211"/>
                      <a:pt x="787" y="221"/>
                      <a:pt x="794" y="215"/>
                    </a:cubicBezTo>
                    <a:cubicBezTo>
                      <a:pt x="801" y="209"/>
                      <a:pt x="803" y="198"/>
                      <a:pt x="803" y="198"/>
                    </a:cubicBezTo>
                    <a:cubicBezTo>
                      <a:pt x="782" y="197"/>
                      <a:pt x="782" y="197"/>
                      <a:pt x="782" y="197"/>
                    </a:cubicBezTo>
                    <a:cubicBezTo>
                      <a:pt x="782" y="187"/>
                      <a:pt x="782" y="187"/>
                      <a:pt x="782" y="187"/>
                    </a:cubicBezTo>
                    <a:cubicBezTo>
                      <a:pt x="782" y="179"/>
                      <a:pt x="782" y="179"/>
                      <a:pt x="782" y="179"/>
                    </a:cubicBezTo>
                    <a:cubicBezTo>
                      <a:pt x="778" y="170"/>
                      <a:pt x="778" y="170"/>
                      <a:pt x="778" y="170"/>
                    </a:cubicBezTo>
                    <a:cubicBezTo>
                      <a:pt x="764" y="169"/>
                      <a:pt x="764" y="169"/>
                      <a:pt x="764" y="169"/>
                    </a:cubicBezTo>
                    <a:cubicBezTo>
                      <a:pt x="760" y="161"/>
                      <a:pt x="760" y="161"/>
                      <a:pt x="760" y="161"/>
                    </a:cubicBezTo>
                    <a:cubicBezTo>
                      <a:pt x="760" y="161"/>
                      <a:pt x="755" y="154"/>
                      <a:pt x="745" y="152"/>
                    </a:cubicBezTo>
                    <a:cubicBezTo>
                      <a:pt x="736" y="149"/>
                      <a:pt x="725" y="150"/>
                      <a:pt x="725" y="150"/>
                    </a:cubicBezTo>
                    <a:cubicBezTo>
                      <a:pt x="725" y="150"/>
                      <a:pt x="717" y="118"/>
                      <a:pt x="725" y="118"/>
                    </a:cubicBezTo>
                    <a:cubicBezTo>
                      <a:pt x="733" y="118"/>
                      <a:pt x="736" y="102"/>
                      <a:pt x="736" y="96"/>
                    </a:cubicBezTo>
                    <a:cubicBezTo>
                      <a:pt x="736" y="90"/>
                      <a:pt x="737" y="81"/>
                      <a:pt x="737" y="81"/>
                    </a:cubicBezTo>
                    <a:cubicBezTo>
                      <a:pt x="737" y="81"/>
                      <a:pt x="751" y="90"/>
                      <a:pt x="751" y="72"/>
                    </a:cubicBezTo>
                    <a:cubicBezTo>
                      <a:pt x="751" y="54"/>
                      <a:pt x="751" y="54"/>
                      <a:pt x="751" y="54"/>
                    </a:cubicBezTo>
                    <a:cubicBezTo>
                      <a:pt x="751" y="51"/>
                      <a:pt x="766" y="44"/>
                      <a:pt x="787" y="36"/>
                    </a:cubicBezTo>
                    <a:cubicBezTo>
                      <a:pt x="783" y="27"/>
                      <a:pt x="792" y="29"/>
                      <a:pt x="798" y="25"/>
                    </a:cubicBezTo>
                    <a:cubicBezTo>
                      <a:pt x="805" y="20"/>
                      <a:pt x="804" y="11"/>
                      <a:pt x="804" y="6"/>
                    </a:cubicBezTo>
                    <a:cubicBezTo>
                      <a:pt x="804" y="0"/>
                      <a:pt x="803" y="4"/>
                      <a:pt x="782" y="4"/>
                    </a:cubicBezTo>
                    <a:cubicBezTo>
                      <a:pt x="762" y="4"/>
                      <a:pt x="764" y="2"/>
                      <a:pt x="764" y="2"/>
                    </a:cubicBezTo>
                    <a:cubicBezTo>
                      <a:pt x="764" y="2"/>
                      <a:pt x="764" y="2"/>
                      <a:pt x="764" y="2"/>
                    </a:cubicBezTo>
                    <a:cubicBezTo>
                      <a:pt x="755" y="5"/>
                      <a:pt x="736" y="11"/>
                      <a:pt x="728" y="11"/>
                    </a:cubicBezTo>
                    <a:cubicBezTo>
                      <a:pt x="717" y="11"/>
                      <a:pt x="696" y="22"/>
                      <a:pt x="680" y="22"/>
                    </a:cubicBezTo>
                    <a:cubicBezTo>
                      <a:pt x="665" y="22"/>
                      <a:pt x="635" y="25"/>
                      <a:pt x="597" y="28"/>
                    </a:cubicBezTo>
                    <a:cubicBezTo>
                      <a:pt x="558" y="31"/>
                      <a:pt x="574" y="29"/>
                      <a:pt x="549" y="29"/>
                    </a:cubicBezTo>
                    <a:cubicBezTo>
                      <a:pt x="524" y="29"/>
                      <a:pt x="536" y="20"/>
                      <a:pt x="536" y="11"/>
                    </a:cubicBezTo>
                    <a:cubicBezTo>
                      <a:pt x="536" y="2"/>
                      <a:pt x="515" y="11"/>
                      <a:pt x="487" y="11"/>
                    </a:cubicBezTo>
                    <a:cubicBezTo>
                      <a:pt x="438" y="11"/>
                      <a:pt x="438" y="11"/>
                      <a:pt x="438" y="11"/>
                    </a:cubicBezTo>
                    <a:cubicBezTo>
                      <a:pt x="399" y="11"/>
                      <a:pt x="399" y="11"/>
                      <a:pt x="399" y="11"/>
                    </a:cubicBezTo>
                    <a:cubicBezTo>
                      <a:pt x="383" y="11"/>
                      <a:pt x="377" y="20"/>
                      <a:pt x="365" y="20"/>
                    </a:cubicBezTo>
                    <a:cubicBezTo>
                      <a:pt x="354" y="20"/>
                      <a:pt x="345" y="11"/>
                      <a:pt x="336" y="11"/>
                    </a:cubicBezTo>
                    <a:cubicBezTo>
                      <a:pt x="327" y="11"/>
                      <a:pt x="324" y="20"/>
                      <a:pt x="320" y="28"/>
                    </a:cubicBezTo>
                    <a:cubicBezTo>
                      <a:pt x="315" y="36"/>
                      <a:pt x="296" y="43"/>
                      <a:pt x="296" y="43"/>
                    </a:cubicBezTo>
                    <a:cubicBezTo>
                      <a:pt x="295" y="34"/>
                      <a:pt x="295" y="34"/>
                      <a:pt x="295" y="34"/>
                    </a:cubicBezTo>
                    <a:cubicBezTo>
                      <a:pt x="295" y="34"/>
                      <a:pt x="291" y="30"/>
                      <a:pt x="276" y="31"/>
                    </a:cubicBezTo>
                    <a:cubicBezTo>
                      <a:pt x="276" y="34"/>
                      <a:pt x="275" y="36"/>
                      <a:pt x="275" y="39"/>
                    </a:cubicBezTo>
                    <a:cubicBezTo>
                      <a:pt x="268" y="65"/>
                      <a:pt x="247" y="59"/>
                      <a:pt x="262" y="65"/>
                    </a:cubicBezTo>
                    <a:cubicBezTo>
                      <a:pt x="277" y="72"/>
                      <a:pt x="299" y="63"/>
                      <a:pt x="284" y="79"/>
                    </a:cubicBezTo>
                    <a:cubicBezTo>
                      <a:pt x="270" y="95"/>
                      <a:pt x="271" y="109"/>
                      <a:pt x="264" y="113"/>
                    </a:cubicBezTo>
                    <a:cubicBezTo>
                      <a:pt x="256" y="117"/>
                      <a:pt x="214" y="123"/>
                      <a:pt x="207" y="123"/>
                    </a:cubicBezTo>
                    <a:cubicBezTo>
                      <a:pt x="199" y="123"/>
                      <a:pt x="177" y="123"/>
                      <a:pt x="179" y="115"/>
                    </a:cubicBezTo>
                    <a:cubicBezTo>
                      <a:pt x="180" y="107"/>
                      <a:pt x="175" y="104"/>
                      <a:pt x="175" y="104"/>
                    </a:cubicBezTo>
                    <a:cubicBezTo>
                      <a:pt x="158" y="100"/>
                      <a:pt x="158" y="100"/>
                      <a:pt x="158" y="100"/>
                    </a:cubicBezTo>
                    <a:cubicBezTo>
                      <a:pt x="154" y="103"/>
                      <a:pt x="152" y="107"/>
                      <a:pt x="141" y="107"/>
                    </a:cubicBezTo>
                    <a:cubicBezTo>
                      <a:pt x="124" y="107"/>
                      <a:pt x="107" y="102"/>
                      <a:pt x="104" y="113"/>
                    </a:cubicBezTo>
                    <a:cubicBezTo>
                      <a:pt x="101" y="124"/>
                      <a:pt x="128" y="128"/>
                      <a:pt x="124" y="137"/>
                    </a:cubicBezTo>
                    <a:cubicBezTo>
                      <a:pt x="119" y="146"/>
                      <a:pt x="115" y="156"/>
                      <a:pt x="109" y="156"/>
                    </a:cubicBezTo>
                    <a:cubicBezTo>
                      <a:pt x="102" y="156"/>
                      <a:pt x="87" y="158"/>
                      <a:pt x="104" y="168"/>
                    </a:cubicBezTo>
                    <a:cubicBezTo>
                      <a:pt x="121" y="177"/>
                      <a:pt x="138" y="184"/>
                      <a:pt x="132" y="192"/>
                    </a:cubicBezTo>
                    <a:cubicBezTo>
                      <a:pt x="125" y="201"/>
                      <a:pt x="117" y="207"/>
                      <a:pt x="112" y="208"/>
                    </a:cubicBezTo>
                    <a:cubicBezTo>
                      <a:pt x="108" y="209"/>
                      <a:pt x="96" y="234"/>
                      <a:pt x="89" y="225"/>
                    </a:cubicBezTo>
                    <a:cubicBezTo>
                      <a:pt x="81" y="217"/>
                      <a:pt x="65" y="209"/>
                      <a:pt x="65" y="209"/>
                    </a:cubicBezTo>
                    <a:cubicBezTo>
                      <a:pt x="65" y="209"/>
                      <a:pt x="53" y="218"/>
                      <a:pt x="57" y="229"/>
                    </a:cubicBezTo>
                    <a:cubicBezTo>
                      <a:pt x="61" y="241"/>
                      <a:pt x="60" y="246"/>
                      <a:pt x="61" y="253"/>
                    </a:cubicBezTo>
                    <a:cubicBezTo>
                      <a:pt x="62" y="261"/>
                      <a:pt x="83" y="269"/>
                      <a:pt x="83" y="269"/>
                    </a:cubicBezTo>
                    <a:cubicBezTo>
                      <a:pt x="83" y="269"/>
                      <a:pt x="104" y="272"/>
                      <a:pt x="100" y="278"/>
                    </a:cubicBezTo>
                    <a:cubicBezTo>
                      <a:pt x="95" y="283"/>
                      <a:pt x="84" y="286"/>
                      <a:pt x="78" y="287"/>
                    </a:cubicBezTo>
                    <a:cubicBezTo>
                      <a:pt x="73" y="289"/>
                      <a:pt x="80" y="307"/>
                      <a:pt x="57" y="317"/>
                    </a:cubicBezTo>
                    <a:cubicBezTo>
                      <a:pt x="34" y="327"/>
                      <a:pt x="12" y="340"/>
                      <a:pt x="12" y="340"/>
                    </a:cubicBezTo>
                    <a:cubicBezTo>
                      <a:pt x="12" y="340"/>
                      <a:pt x="0" y="342"/>
                      <a:pt x="10" y="349"/>
                    </a:cubicBezTo>
                  </a:path>
                </a:pathLst>
              </a:custGeom>
              <a:solidFill>
                <a:srgbClr val="890C58"/>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20157">
                <a:extLst>
                  <a:ext uri="{FF2B5EF4-FFF2-40B4-BE49-F238E27FC236}">
                    <a16:creationId xmlns:a16="http://schemas.microsoft.com/office/drawing/2014/main" id="{269CD173-86DD-F671-90F6-9E413C7C1644}"/>
                  </a:ext>
                </a:extLst>
              </p:cNvPr>
              <p:cNvSpPr>
                <a:spLocks/>
              </p:cNvSpPr>
              <p:nvPr/>
            </p:nvSpPr>
            <p:spPr bwMode="auto">
              <a:xfrm>
                <a:off x="1020122" y="510734"/>
                <a:ext cx="1003300" cy="808038"/>
              </a:xfrm>
              <a:custGeom>
                <a:avLst/>
                <a:gdLst>
                  <a:gd name="T0" fmla="*/ 356 w 444"/>
                  <a:gd name="T1" fmla="*/ 18 h 357"/>
                  <a:gd name="T2" fmla="*/ 329 w 444"/>
                  <a:gd name="T3" fmla="*/ 9 h 357"/>
                  <a:gd name="T4" fmla="*/ 297 w 444"/>
                  <a:gd name="T5" fmla="*/ 22 h 357"/>
                  <a:gd name="T6" fmla="*/ 267 w 444"/>
                  <a:gd name="T7" fmla="*/ 18 h 357"/>
                  <a:gd name="T8" fmla="*/ 204 w 444"/>
                  <a:gd name="T9" fmla="*/ 18 h 357"/>
                  <a:gd name="T10" fmla="*/ 149 w 444"/>
                  <a:gd name="T11" fmla="*/ 6 h 357"/>
                  <a:gd name="T12" fmla="*/ 71 w 444"/>
                  <a:gd name="T13" fmla="*/ 4 h 357"/>
                  <a:gd name="T14" fmla="*/ 70 w 444"/>
                  <a:gd name="T15" fmla="*/ 0 h 357"/>
                  <a:gd name="T16" fmla="*/ 34 w 444"/>
                  <a:gd name="T17" fmla="*/ 18 h 357"/>
                  <a:gd name="T18" fmla="*/ 20 w 444"/>
                  <a:gd name="T19" fmla="*/ 45 h 357"/>
                  <a:gd name="T20" fmla="*/ 8 w 444"/>
                  <a:gd name="T21" fmla="*/ 82 h 357"/>
                  <a:gd name="T22" fmla="*/ 28 w 444"/>
                  <a:gd name="T23" fmla="*/ 116 h 357"/>
                  <a:gd name="T24" fmla="*/ 47 w 444"/>
                  <a:gd name="T25" fmla="*/ 133 h 357"/>
                  <a:gd name="T26" fmla="*/ 65 w 444"/>
                  <a:gd name="T27" fmla="*/ 143 h 357"/>
                  <a:gd name="T28" fmla="*/ 65 w 444"/>
                  <a:gd name="T29" fmla="*/ 161 h 357"/>
                  <a:gd name="T30" fmla="*/ 77 w 444"/>
                  <a:gd name="T31" fmla="*/ 179 h 357"/>
                  <a:gd name="T32" fmla="*/ 38 w 444"/>
                  <a:gd name="T33" fmla="*/ 168 h 357"/>
                  <a:gd name="T34" fmla="*/ 43 w 444"/>
                  <a:gd name="T35" fmla="*/ 196 h 357"/>
                  <a:gd name="T36" fmla="*/ 75 w 444"/>
                  <a:gd name="T37" fmla="*/ 213 h 357"/>
                  <a:gd name="T38" fmla="*/ 61 w 444"/>
                  <a:gd name="T39" fmla="*/ 247 h 357"/>
                  <a:gd name="T40" fmla="*/ 87 w 444"/>
                  <a:gd name="T41" fmla="*/ 268 h 357"/>
                  <a:gd name="T42" fmla="*/ 115 w 444"/>
                  <a:gd name="T43" fmla="*/ 301 h 357"/>
                  <a:gd name="T44" fmla="*/ 130 w 444"/>
                  <a:gd name="T45" fmla="*/ 317 h 357"/>
                  <a:gd name="T46" fmla="*/ 149 w 444"/>
                  <a:gd name="T47" fmla="*/ 338 h 357"/>
                  <a:gd name="T48" fmla="*/ 179 w 444"/>
                  <a:gd name="T49" fmla="*/ 357 h 357"/>
                  <a:gd name="T50" fmla="*/ 202 w 444"/>
                  <a:gd name="T51" fmla="*/ 345 h 357"/>
                  <a:gd name="T52" fmla="*/ 216 w 444"/>
                  <a:gd name="T53" fmla="*/ 328 h 357"/>
                  <a:gd name="T54" fmla="*/ 243 w 444"/>
                  <a:gd name="T55" fmla="*/ 306 h 357"/>
                  <a:gd name="T56" fmla="*/ 215 w 444"/>
                  <a:gd name="T57" fmla="*/ 288 h 357"/>
                  <a:gd name="T58" fmla="*/ 280 w 444"/>
                  <a:gd name="T59" fmla="*/ 250 h 357"/>
                  <a:gd name="T60" fmla="*/ 358 w 444"/>
                  <a:gd name="T61" fmla="*/ 246 h 357"/>
                  <a:gd name="T62" fmla="*/ 365 w 444"/>
                  <a:gd name="T63" fmla="*/ 216 h 357"/>
                  <a:gd name="T64" fmla="*/ 414 w 444"/>
                  <a:gd name="T65" fmla="*/ 151 h 357"/>
                  <a:gd name="T66" fmla="*/ 424 w 444"/>
                  <a:gd name="T67" fmla="*/ 136 h 357"/>
                  <a:gd name="T68" fmla="*/ 433 w 444"/>
                  <a:gd name="T69" fmla="*/ 95 h 357"/>
                  <a:gd name="T70" fmla="*/ 433 w 444"/>
                  <a:gd name="T71" fmla="*/ 61 h 357"/>
                  <a:gd name="T72" fmla="*/ 407 w 444"/>
                  <a:gd name="T73" fmla="*/ 3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4" h="357">
                    <a:moveTo>
                      <a:pt x="392" y="32"/>
                    </a:moveTo>
                    <a:cubicBezTo>
                      <a:pt x="383" y="29"/>
                      <a:pt x="378" y="25"/>
                      <a:pt x="356" y="18"/>
                    </a:cubicBezTo>
                    <a:cubicBezTo>
                      <a:pt x="335" y="11"/>
                      <a:pt x="336" y="24"/>
                      <a:pt x="336" y="24"/>
                    </a:cubicBezTo>
                    <a:cubicBezTo>
                      <a:pt x="329" y="9"/>
                      <a:pt x="329" y="9"/>
                      <a:pt x="329" y="9"/>
                    </a:cubicBezTo>
                    <a:cubicBezTo>
                      <a:pt x="329" y="9"/>
                      <a:pt x="310" y="3"/>
                      <a:pt x="297" y="9"/>
                    </a:cubicBezTo>
                    <a:cubicBezTo>
                      <a:pt x="284" y="16"/>
                      <a:pt x="297" y="22"/>
                      <a:pt x="297" y="22"/>
                    </a:cubicBezTo>
                    <a:cubicBezTo>
                      <a:pt x="297" y="22"/>
                      <a:pt x="285" y="20"/>
                      <a:pt x="276" y="20"/>
                    </a:cubicBezTo>
                    <a:cubicBezTo>
                      <a:pt x="267" y="20"/>
                      <a:pt x="267" y="18"/>
                      <a:pt x="267" y="18"/>
                    </a:cubicBezTo>
                    <a:cubicBezTo>
                      <a:pt x="229" y="18"/>
                      <a:pt x="229" y="18"/>
                      <a:pt x="229" y="18"/>
                    </a:cubicBezTo>
                    <a:cubicBezTo>
                      <a:pt x="204" y="18"/>
                      <a:pt x="204" y="18"/>
                      <a:pt x="204" y="18"/>
                    </a:cubicBezTo>
                    <a:cubicBezTo>
                      <a:pt x="195" y="18"/>
                      <a:pt x="195" y="18"/>
                      <a:pt x="179" y="9"/>
                    </a:cubicBezTo>
                    <a:cubicBezTo>
                      <a:pt x="163" y="1"/>
                      <a:pt x="163" y="9"/>
                      <a:pt x="149" y="6"/>
                    </a:cubicBezTo>
                    <a:cubicBezTo>
                      <a:pt x="136" y="3"/>
                      <a:pt x="118" y="1"/>
                      <a:pt x="89" y="1"/>
                    </a:cubicBezTo>
                    <a:cubicBezTo>
                      <a:pt x="77" y="1"/>
                      <a:pt x="72" y="2"/>
                      <a:pt x="71" y="4"/>
                    </a:cubicBezTo>
                    <a:cubicBezTo>
                      <a:pt x="71" y="5"/>
                      <a:pt x="70" y="4"/>
                      <a:pt x="71" y="4"/>
                    </a:cubicBezTo>
                    <a:cubicBezTo>
                      <a:pt x="71" y="3"/>
                      <a:pt x="71" y="2"/>
                      <a:pt x="70" y="0"/>
                    </a:cubicBezTo>
                    <a:cubicBezTo>
                      <a:pt x="70" y="0"/>
                      <a:pt x="70" y="0"/>
                      <a:pt x="70" y="0"/>
                    </a:cubicBezTo>
                    <a:cubicBezTo>
                      <a:pt x="49" y="8"/>
                      <a:pt x="34" y="15"/>
                      <a:pt x="34" y="18"/>
                    </a:cubicBezTo>
                    <a:cubicBezTo>
                      <a:pt x="34" y="36"/>
                      <a:pt x="34" y="36"/>
                      <a:pt x="34" y="36"/>
                    </a:cubicBezTo>
                    <a:cubicBezTo>
                      <a:pt x="34" y="54"/>
                      <a:pt x="20" y="45"/>
                      <a:pt x="20" y="45"/>
                    </a:cubicBezTo>
                    <a:cubicBezTo>
                      <a:pt x="20" y="45"/>
                      <a:pt x="19" y="54"/>
                      <a:pt x="19" y="60"/>
                    </a:cubicBezTo>
                    <a:cubicBezTo>
                      <a:pt x="19" y="66"/>
                      <a:pt x="16" y="82"/>
                      <a:pt x="8" y="82"/>
                    </a:cubicBezTo>
                    <a:cubicBezTo>
                      <a:pt x="0" y="82"/>
                      <a:pt x="8" y="114"/>
                      <a:pt x="8" y="114"/>
                    </a:cubicBezTo>
                    <a:cubicBezTo>
                      <a:pt x="8" y="114"/>
                      <a:pt x="19" y="113"/>
                      <a:pt x="28" y="116"/>
                    </a:cubicBezTo>
                    <a:cubicBezTo>
                      <a:pt x="38" y="118"/>
                      <a:pt x="43" y="125"/>
                      <a:pt x="43" y="125"/>
                    </a:cubicBezTo>
                    <a:cubicBezTo>
                      <a:pt x="47" y="133"/>
                      <a:pt x="47" y="133"/>
                      <a:pt x="47" y="133"/>
                    </a:cubicBezTo>
                    <a:cubicBezTo>
                      <a:pt x="61" y="134"/>
                      <a:pt x="61" y="134"/>
                      <a:pt x="61" y="134"/>
                    </a:cubicBezTo>
                    <a:cubicBezTo>
                      <a:pt x="65" y="143"/>
                      <a:pt x="65" y="143"/>
                      <a:pt x="65" y="143"/>
                    </a:cubicBezTo>
                    <a:cubicBezTo>
                      <a:pt x="65" y="151"/>
                      <a:pt x="65" y="151"/>
                      <a:pt x="65" y="151"/>
                    </a:cubicBezTo>
                    <a:cubicBezTo>
                      <a:pt x="65" y="161"/>
                      <a:pt x="65" y="161"/>
                      <a:pt x="65" y="161"/>
                    </a:cubicBezTo>
                    <a:cubicBezTo>
                      <a:pt x="86" y="162"/>
                      <a:pt x="86" y="162"/>
                      <a:pt x="86" y="162"/>
                    </a:cubicBezTo>
                    <a:cubicBezTo>
                      <a:pt x="86" y="162"/>
                      <a:pt x="84" y="173"/>
                      <a:pt x="77" y="179"/>
                    </a:cubicBezTo>
                    <a:cubicBezTo>
                      <a:pt x="70" y="185"/>
                      <a:pt x="70" y="175"/>
                      <a:pt x="64" y="167"/>
                    </a:cubicBezTo>
                    <a:cubicBezTo>
                      <a:pt x="59" y="159"/>
                      <a:pt x="38" y="168"/>
                      <a:pt x="38" y="168"/>
                    </a:cubicBezTo>
                    <a:cubicBezTo>
                      <a:pt x="30" y="181"/>
                      <a:pt x="30" y="181"/>
                      <a:pt x="30" y="181"/>
                    </a:cubicBezTo>
                    <a:cubicBezTo>
                      <a:pt x="30" y="181"/>
                      <a:pt x="31" y="196"/>
                      <a:pt x="43" y="196"/>
                    </a:cubicBezTo>
                    <a:cubicBezTo>
                      <a:pt x="54" y="196"/>
                      <a:pt x="57" y="197"/>
                      <a:pt x="57" y="197"/>
                    </a:cubicBezTo>
                    <a:cubicBezTo>
                      <a:pt x="57" y="197"/>
                      <a:pt x="70" y="207"/>
                      <a:pt x="75" y="213"/>
                    </a:cubicBezTo>
                    <a:cubicBezTo>
                      <a:pt x="79" y="219"/>
                      <a:pt x="59" y="226"/>
                      <a:pt x="59" y="226"/>
                    </a:cubicBezTo>
                    <a:cubicBezTo>
                      <a:pt x="59" y="226"/>
                      <a:pt x="61" y="240"/>
                      <a:pt x="61" y="247"/>
                    </a:cubicBezTo>
                    <a:cubicBezTo>
                      <a:pt x="61" y="255"/>
                      <a:pt x="70" y="249"/>
                      <a:pt x="77" y="249"/>
                    </a:cubicBezTo>
                    <a:cubicBezTo>
                      <a:pt x="84" y="249"/>
                      <a:pt x="81" y="263"/>
                      <a:pt x="87" y="268"/>
                    </a:cubicBezTo>
                    <a:cubicBezTo>
                      <a:pt x="93" y="272"/>
                      <a:pt x="99" y="288"/>
                      <a:pt x="102" y="299"/>
                    </a:cubicBezTo>
                    <a:cubicBezTo>
                      <a:pt x="104" y="310"/>
                      <a:pt x="109" y="301"/>
                      <a:pt x="115" y="301"/>
                    </a:cubicBezTo>
                    <a:cubicBezTo>
                      <a:pt x="122" y="301"/>
                      <a:pt x="128" y="302"/>
                      <a:pt x="128" y="302"/>
                    </a:cubicBezTo>
                    <a:cubicBezTo>
                      <a:pt x="128" y="302"/>
                      <a:pt x="130" y="310"/>
                      <a:pt x="130" y="317"/>
                    </a:cubicBezTo>
                    <a:cubicBezTo>
                      <a:pt x="130" y="325"/>
                      <a:pt x="131" y="327"/>
                      <a:pt x="131" y="327"/>
                    </a:cubicBezTo>
                    <a:cubicBezTo>
                      <a:pt x="131" y="327"/>
                      <a:pt x="140" y="332"/>
                      <a:pt x="149" y="338"/>
                    </a:cubicBezTo>
                    <a:cubicBezTo>
                      <a:pt x="158" y="344"/>
                      <a:pt x="172" y="351"/>
                      <a:pt x="172" y="351"/>
                    </a:cubicBezTo>
                    <a:cubicBezTo>
                      <a:pt x="179" y="357"/>
                      <a:pt x="179" y="357"/>
                      <a:pt x="179" y="357"/>
                    </a:cubicBezTo>
                    <a:cubicBezTo>
                      <a:pt x="180" y="356"/>
                      <a:pt x="182" y="356"/>
                      <a:pt x="183" y="355"/>
                    </a:cubicBezTo>
                    <a:cubicBezTo>
                      <a:pt x="194" y="350"/>
                      <a:pt x="202" y="345"/>
                      <a:pt x="202" y="345"/>
                    </a:cubicBezTo>
                    <a:cubicBezTo>
                      <a:pt x="202" y="345"/>
                      <a:pt x="219" y="346"/>
                      <a:pt x="216" y="340"/>
                    </a:cubicBezTo>
                    <a:cubicBezTo>
                      <a:pt x="213" y="334"/>
                      <a:pt x="208" y="332"/>
                      <a:pt x="216" y="328"/>
                    </a:cubicBezTo>
                    <a:cubicBezTo>
                      <a:pt x="224" y="324"/>
                      <a:pt x="226" y="318"/>
                      <a:pt x="235" y="316"/>
                    </a:cubicBezTo>
                    <a:cubicBezTo>
                      <a:pt x="244" y="314"/>
                      <a:pt x="243" y="306"/>
                      <a:pt x="243" y="306"/>
                    </a:cubicBezTo>
                    <a:cubicBezTo>
                      <a:pt x="243" y="306"/>
                      <a:pt x="230" y="303"/>
                      <a:pt x="225" y="303"/>
                    </a:cubicBezTo>
                    <a:cubicBezTo>
                      <a:pt x="220" y="302"/>
                      <a:pt x="213" y="298"/>
                      <a:pt x="215" y="288"/>
                    </a:cubicBezTo>
                    <a:cubicBezTo>
                      <a:pt x="217" y="279"/>
                      <a:pt x="225" y="279"/>
                      <a:pt x="233" y="272"/>
                    </a:cubicBezTo>
                    <a:cubicBezTo>
                      <a:pt x="241" y="265"/>
                      <a:pt x="268" y="250"/>
                      <a:pt x="280" y="250"/>
                    </a:cubicBezTo>
                    <a:cubicBezTo>
                      <a:pt x="319" y="250"/>
                      <a:pt x="319" y="250"/>
                      <a:pt x="319" y="250"/>
                    </a:cubicBezTo>
                    <a:cubicBezTo>
                      <a:pt x="327" y="250"/>
                      <a:pt x="349" y="251"/>
                      <a:pt x="358" y="246"/>
                    </a:cubicBezTo>
                    <a:cubicBezTo>
                      <a:pt x="367" y="241"/>
                      <a:pt x="397" y="243"/>
                      <a:pt x="389" y="234"/>
                    </a:cubicBezTo>
                    <a:cubicBezTo>
                      <a:pt x="381" y="225"/>
                      <a:pt x="370" y="226"/>
                      <a:pt x="365" y="216"/>
                    </a:cubicBezTo>
                    <a:cubicBezTo>
                      <a:pt x="360" y="206"/>
                      <a:pt x="350" y="207"/>
                      <a:pt x="359" y="192"/>
                    </a:cubicBezTo>
                    <a:cubicBezTo>
                      <a:pt x="367" y="177"/>
                      <a:pt x="385" y="157"/>
                      <a:pt x="414" y="151"/>
                    </a:cubicBezTo>
                    <a:cubicBezTo>
                      <a:pt x="420" y="149"/>
                      <a:pt x="424" y="148"/>
                      <a:pt x="428" y="147"/>
                    </a:cubicBezTo>
                    <a:cubicBezTo>
                      <a:pt x="424" y="136"/>
                      <a:pt x="424" y="136"/>
                      <a:pt x="424" y="136"/>
                    </a:cubicBezTo>
                    <a:cubicBezTo>
                      <a:pt x="424" y="136"/>
                      <a:pt x="433" y="120"/>
                      <a:pt x="433" y="113"/>
                    </a:cubicBezTo>
                    <a:cubicBezTo>
                      <a:pt x="433" y="107"/>
                      <a:pt x="433" y="102"/>
                      <a:pt x="433" y="95"/>
                    </a:cubicBezTo>
                    <a:cubicBezTo>
                      <a:pt x="433" y="73"/>
                      <a:pt x="433" y="73"/>
                      <a:pt x="433" y="73"/>
                    </a:cubicBezTo>
                    <a:cubicBezTo>
                      <a:pt x="433" y="73"/>
                      <a:pt x="444" y="68"/>
                      <a:pt x="433" y="61"/>
                    </a:cubicBezTo>
                    <a:cubicBezTo>
                      <a:pt x="422" y="54"/>
                      <a:pt x="415" y="57"/>
                      <a:pt x="410" y="45"/>
                    </a:cubicBezTo>
                    <a:cubicBezTo>
                      <a:pt x="409" y="42"/>
                      <a:pt x="408" y="37"/>
                      <a:pt x="407" y="33"/>
                    </a:cubicBezTo>
                    <a:cubicBezTo>
                      <a:pt x="401" y="33"/>
                      <a:pt x="395" y="32"/>
                      <a:pt x="392" y="32"/>
                    </a:cubicBezTo>
                  </a:path>
                </a:pathLst>
              </a:custGeom>
              <a:solidFill>
                <a:srgbClr val="34AB8F"/>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8" name="CWD Tx Witzbrg">
              <a:extLst>
                <a:ext uri="{FF2B5EF4-FFF2-40B4-BE49-F238E27FC236}">
                  <a16:creationId xmlns:a16="http://schemas.microsoft.com/office/drawing/2014/main" id="{67CF33DF-2BC5-9653-8469-27AB2195A626}"/>
                </a:ext>
              </a:extLst>
            </p:cNvPr>
            <p:cNvSpPr txBox="1">
              <a:spLocks noChangeArrowheads="1"/>
            </p:cNvSpPr>
            <p:nvPr/>
          </p:nvSpPr>
          <p:spPr bwMode="auto">
            <a:xfrm>
              <a:off x="2967260" y="9257602"/>
              <a:ext cx="1057154" cy="18921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600" b="1" i="0" u="none" strike="noStrike" kern="1200" cap="none" spc="0" normalizeH="0" baseline="0" noProof="0" dirty="0" err="1">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Hessequa</a:t>
              </a:r>
              <a:endParaRPr kumimoji="0" lang="en-ZA"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9" name="TextBox 68">
              <a:extLst>
                <a:ext uri="{FF2B5EF4-FFF2-40B4-BE49-F238E27FC236}">
                  <a16:creationId xmlns:a16="http://schemas.microsoft.com/office/drawing/2014/main" id="{862796FE-43A9-850F-7064-182FB00BA446}"/>
                </a:ext>
              </a:extLst>
            </p:cNvPr>
            <p:cNvSpPr txBox="1"/>
            <p:nvPr/>
          </p:nvSpPr>
          <p:spPr>
            <a:xfrm>
              <a:off x="3312984" y="9362401"/>
              <a:ext cx="483381" cy="158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9.6</a:t>
              </a:r>
            </a:p>
          </p:txBody>
        </p:sp>
        <p:sp>
          <p:nvSpPr>
            <p:cNvPr id="70" name="CWD Tx Witzbrg">
              <a:extLst>
                <a:ext uri="{FF2B5EF4-FFF2-40B4-BE49-F238E27FC236}">
                  <a16:creationId xmlns:a16="http://schemas.microsoft.com/office/drawing/2014/main" id="{D03CDE85-C07F-4022-44D5-2C855C5AED68}"/>
                </a:ext>
              </a:extLst>
            </p:cNvPr>
            <p:cNvSpPr txBox="1">
              <a:spLocks noChangeArrowheads="1"/>
            </p:cNvSpPr>
            <p:nvPr/>
          </p:nvSpPr>
          <p:spPr bwMode="auto">
            <a:xfrm>
              <a:off x="4156631" y="8573944"/>
              <a:ext cx="1057154" cy="18921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Oudtshoorn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1" name="TextBox 70">
              <a:extLst>
                <a:ext uri="{FF2B5EF4-FFF2-40B4-BE49-F238E27FC236}">
                  <a16:creationId xmlns:a16="http://schemas.microsoft.com/office/drawing/2014/main" id="{1B5938AF-4B8E-84F3-4D66-D144288B0B29}"/>
                </a:ext>
              </a:extLst>
            </p:cNvPr>
            <p:cNvSpPr txBox="1"/>
            <p:nvPr/>
          </p:nvSpPr>
          <p:spPr>
            <a:xfrm>
              <a:off x="4502355" y="8677520"/>
              <a:ext cx="483381" cy="158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26.3</a:t>
              </a:r>
            </a:p>
          </p:txBody>
        </p:sp>
        <p:sp>
          <p:nvSpPr>
            <p:cNvPr id="72" name="CWD Tx Witzbrg">
              <a:extLst>
                <a:ext uri="{FF2B5EF4-FFF2-40B4-BE49-F238E27FC236}">
                  <a16:creationId xmlns:a16="http://schemas.microsoft.com/office/drawing/2014/main" id="{BA1AB029-D7AC-04D2-078A-6CDA07BFFE09}"/>
                </a:ext>
              </a:extLst>
            </p:cNvPr>
            <p:cNvSpPr txBox="1">
              <a:spLocks noChangeArrowheads="1"/>
            </p:cNvSpPr>
            <p:nvPr/>
          </p:nvSpPr>
          <p:spPr bwMode="auto">
            <a:xfrm>
              <a:off x="3761422" y="9157011"/>
              <a:ext cx="1057154" cy="18921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Mossel Bay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3" name="TextBox 72">
              <a:extLst>
                <a:ext uri="{FF2B5EF4-FFF2-40B4-BE49-F238E27FC236}">
                  <a16:creationId xmlns:a16="http://schemas.microsoft.com/office/drawing/2014/main" id="{30F25C27-FF48-459A-5D11-E68DEFC746BF}"/>
                </a:ext>
              </a:extLst>
            </p:cNvPr>
            <p:cNvSpPr txBox="1"/>
            <p:nvPr/>
          </p:nvSpPr>
          <p:spPr>
            <a:xfrm>
              <a:off x="4113949" y="9260409"/>
              <a:ext cx="483381" cy="158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51.8</a:t>
              </a:r>
            </a:p>
          </p:txBody>
        </p:sp>
        <p:sp>
          <p:nvSpPr>
            <p:cNvPr id="74" name="CWD Tx Witzbrg">
              <a:extLst>
                <a:ext uri="{FF2B5EF4-FFF2-40B4-BE49-F238E27FC236}">
                  <a16:creationId xmlns:a16="http://schemas.microsoft.com/office/drawing/2014/main" id="{D40E5857-BAA6-2EB7-6633-C2C1203CF7AD}"/>
                </a:ext>
              </a:extLst>
            </p:cNvPr>
            <p:cNvSpPr txBox="1">
              <a:spLocks noChangeArrowheads="1"/>
            </p:cNvSpPr>
            <p:nvPr/>
          </p:nvSpPr>
          <p:spPr bwMode="auto">
            <a:xfrm>
              <a:off x="5143277" y="8708868"/>
              <a:ext cx="1057154" cy="18921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George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5" name="TextBox 74">
              <a:extLst>
                <a:ext uri="{FF2B5EF4-FFF2-40B4-BE49-F238E27FC236}">
                  <a16:creationId xmlns:a16="http://schemas.microsoft.com/office/drawing/2014/main" id="{48F36F8D-4395-2C6A-C7C0-D8BDF89F2BE8}"/>
                </a:ext>
              </a:extLst>
            </p:cNvPr>
            <p:cNvSpPr txBox="1"/>
            <p:nvPr/>
          </p:nvSpPr>
          <p:spPr>
            <a:xfrm>
              <a:off x="5489001" y="8813667"/>
              <a:ext cx="483381" cy="158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46.3</a:t>
              </a:r>
            </a:p>
          </p:txBody>
        </p:sp>
        <p:sp>
          <p:nvSpPr>
            <p:cNvPr id="76" name="CWD Tx Witzbrg">
              <a:extLst>
                <a:ext uri="{FF2B5EF4-FFF2-40B4-BE49-F238E27FC236}">
                  <a16:creationId xmlns:a16="http://schemas.microsoft.com/office/drawing/2014/main" id="{983519A7-B498-FDE6-EA89-FD57AECE2E41}"/>
                </a:ext>
              </a:extLst>
            </p:cNvPr>
            <p:cNvSpPr txBox="1">
              <a:spLocks noChangeArrowheads="1"/>
            </p:cNvSpPr>
            <p:nvPr/>
          </p:nvSpPr>
          <p:spPr bwMode="auto">
            <a:xfrm>
              <a:off x="4995103" y="9046298"/>
              <a:ext cx="1057154" cy="18921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600" b="1" i="0" u="none" strike="noStrike" kern="1200" cap="none" spc="0" normalizeH="0" baseline="0" noProof="0" dirty="0">
                  <a:ln>
                    <a:noFill/>
                  </a:ln>
                  <a:effectLst/>
                  <a:uLnTx/>
                  <a:uFillTx/>
                  <a:latin typeface="Century Gothic" panose="020B0502020202020204" pitchFamily="34" charset="0"/>
                  <a:ea typeface="Roboto Medium" panose="02000000000000000000" pitchFamily="2" charset="0"/>
                  <a:cs typeface="Roboto Medium" panose="02000000000000000000" pitchFamily="2" charset="0"/>
                </a:rPr>
                <a:t>Knysna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7" name="TextBox 76">
              <a:extLst>
                <a:ext uri="{FF2B5EF4-FFF2-40B4-BE49-F238E27FC236}">
                  <a16:creationId xmlns:a16="http://schemas.microsoft.com/office/drawing/2014/main" id="{7E430111-E003-1F21-1DD5-5F2313EEB17F}"/>
                </a:ext>
              </a:extLst>
            </p:cNvPr>
            <p:cNvSpPr txBox="1"/>
            <p:nvPr/>
          </p:nvSpPr>
          <p:spPr>
            <a:xfrm>
              <a:off x="5345135" y="9143182"/>
              <a:ext cx="483381" cy="158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effectLst/>
                  <a:uLnTx/>
                  <a:uFillTx/>
                  <a:latin typeface="Century Gothic" panose="020B0502020202020204" pitchFamily="34" charset="0"/>
                  <a:ea typeface="Roboto Medium" panose="02000000000000000000" pitchFamily="2" charset="0"/>
                  <a:cs typeface="Roboto Medium" panose="02000000000000000000" pitchFamily="2" charset="0"/>
                </a:rPr>
                <a:t>73.9</a:t>
              </a:r>
            </a:p>
          </p:txBody>
        </p:sp>
        <p:sp>
          <p:nvSpPr>
            <p:cNvPr id="78" name="CWD Tx Witzbrg">
              <a:extLst>
                <a:ext uri="{FF2B5EF4-FFF2-40B4-BE49-F238E27FC236}">
                  <a16:creationId xmlns:a16="http://schemas.microsoft.com/office/drawing/2014/main" id="{E8CB8A88-1EF3-F02A-BFD6-182852BFBB31}"/>
                </a:ext>
              </a:extLst>
            </p:cNvPr>
            <p:cNvSpPr txBox="1">
              <a:spLocks noChangeArrowheads="1"/>
            </p:cNvSpPr>
            <p:nvPr/>
          </p:nvSpPr>
          <p:spPr bwMode="auto">
            <a:xfrm>
              <a:off x="5568423" y="9002884"/>
              <a:ext cx="1057154" cy="18921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Bitou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9" name="TextBox 78">
              <a:extLst>
                <a:ext uri="{FF2B5EF4-FFF2-40B4-BE49-F238E27FC236}">
                  <a16:creationId xmlns:a16="http://schemas.microsoft.com/office/drawing/2014/main" id="{BC522ADD-C312-D55A-2485-ADDAC59406FE}"/>
                </a:ext>
              </a:extLst>
            </p:cNvPr>
            <p:cNvSpPr txBox="1"/>
            <p:nvPr/>
          </p:nvSpPr>
          <p:spPr>
            <a:xfrm>
              <a:off x="5911268" y="9088064"/>
              <a:ext cx="483381" cy="158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79.5</a:t>
              </a:r>
            </a:p>
          </p:txBody>
        </p:sp>
        <p:sp>
          <p:nvSpPr>
            <p:cNvPr id="80" name="CWD Tx Witzbrg">
              <a:extLst>
                <a:ext uri="{FF2B5EF4-FFF2-40B4-BE49-F238E27FC236}">
                  <a16:creationId xmlns:a16="http://schemas.microsoft.com/office/drawing/2014/main" id="{05C63637-0FD6-B001-3398-D06D18391D6C}"/>
                </a:ext>
              </a:extLst>
            </p:cNvPr>
            <p:cNvSpPr txBox="1">
              <a:spLocks noChangeArrowheads="1"/>
            </p:cNvSpPr>
            <p:nvPr/>
          </p:nvSpPr>
          <p:spPr bwMode="auto">
            <a:xfrm>
              <a:off x="3006886" y="8607681"/>
              <a:ext cx="1057154" cy="18921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600" b="1" i="0" u="none" strike="noStrike" kern="1200" cap="none" spc="0" normalizeH="0" baseline="0" noProof="0" dirty="0" err="1">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Kannaland</a:t>
              </a:r>
              <a:endParaRPr kumimoji="0" lang="en-ZA"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1" name="TextBox 80">
              <a:extLst>
                <a:ext uri="{FF2B5EF4-FFF2-40B4-BE49-F238E27FC236}">
                  <a16:creationId xmlns:a16="http://schemas.microsoft.com/office/drawing/2014/main" id="{67338CF7-B05D-4111-5C71-81EF3FBDEC01}"/>
                </a:ext>
              </a:extLst>
            </p:cNvPr>
            <p:cNvSpPr txBox="1"/>
            <p:nvPr/>
          </p:nvSpPr>
          <p:spPr>
            <a:xfrm>
              <a:off x="3352610" y="8712480"/>
              <a:ext cx="483381" cy="158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entury Gothic" panose="020B0502020202020204" pitchFamily="34" charset="0"/>
                  <a:ea typeface="Roboto Medium" panose="02000000000000000000" pitchFamily="2" charset="0"/>
                  <a:cs typeface="Roboto Medium" panose="02000000000000000000" pitchFamily="2" charset="0"/>
                </a:rPr>
                <a:t>4.6</a:t>
              </a:r>
            </a:p>
          </p:txBody>
        </p:sp>
      </p:grpSp>
      <p:graphicFrame>
        <p:nvGraphicFramePr>
          <p:cNvPr id="15" name="Chart 14">
            <a:extLst>
              <a:ext uri="{FF2B5EF4-FFF2-40B4-BE49-F238E27FC236}">
                <a16:creationId xmlns:a16="http://schemas.microsoft.com/office/drawing/2014/main" id="{58E01C99-0F29-8DA7-4D3E-BFA65A858005}"/>
              </a:ext>
            </a:extLst>
          </p:cNvPr>
          <p:cNvGraphicFramePr>
            <a:graphicFrameLocks/>
          </p:cNvGraphicFramePr>
          <p:nvPr>
            <p:extLst>
              <p:ext uri="{D42A27DB-BD31-4B8C-83A1-F6EECF244321}">
                <p14:modId xmlns:p14="http://schemas.microsoft.com/office/powerpoint/2010/main" val="3288784423"/>
              </p:ext>
            </p:extLst>
          </p:nvPr>
        </p:nvGraphicFramePr>
        <p:xfrm>
          <a:off x="2764830" y="5858270"/>
          <a:ext cx="3387637" cy="2510815"/>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7" name="Chart 36">
            <a:extLst>
              <a:ext uri="{FF2B5EF4-FFF2-40B4-BE49-F238E27FC236}">
                <a16:creationId xmlns:a16="http://schemas.microsoft.com/office/drawing/2014/main" id="{7751D4EA-3DFB-4BA8-9902-C1653F2B39D6}"/>
              </a:ext>
            </a:extLst>
          </p:cNvPr>
          <p:cNvGraphicFramePr>
            <a:graphicFrameLocks/>
          </p:cNvGraphicFramePr>
          <p:nvPr>
            <p:extLst>
              <p:ext uri="{D42A27DB-BD31-4B8C-83A1-F6EECF244321}">
                <p14:modId xmlns:p14="http://schemas.microsoft.com/office/powerpoint/2010/main" val="2362658775"/>
              </p:ext>
            </p:extLst>
          </p:nvPr>
        </p:nvGraphicFramePr>
        <p:xfrm>
          <a:off x="1481309" y="2637892"/>
          <a:ext cx="2749866" cy="2854024"/>
        </p:xfrm>
        <a:graphic>
          <a:graphicData uri="http://schemas.openxmlformats.org/drawingml/2006/chart">
            <c:chart xmlns:c="http://schemas.openxmlformats.org/drawingml/2006/chart" xmlns:r="http://schemas.openxmlformats.org/officeDocument/2006/relationships" r:id="rId17"/>
          </a:graphicData>
        </a:graphic>
      </p:graphicFrame>
      <p:sp>
        <p:nvSpPr>
          <p:cNvPr id="39" name="TextBox 3">
            <a:extLst>
              <a:ext uri="{FF2B5EF4-FFF2-40B4-BE49-F238E27FC236}">
                <a16:creationId xmlns:a16="http://schemas.microsoft.com/office/drawing/2014/main" id="{8BB5BA7E-1093-5E83-73B2-6D431CBCAD09}"/>
              </a:ext>
            </a:extLst>
          </p:cNvPr>
          <p:cNvSpPr txBox="1"/>
          <p:nvPr/>
        </p:nvSpPr>
        <p:spPr>
          <a:xfrm>
            <a:off x="4049473" y="3023663"/>
            <a:ext cx="564500" cy="2429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70-74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65-69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60-64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55-59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50-54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45-49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40-44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35-39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30-34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25-29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15-19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10-14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0-4 </a:t>
            </a:r>
          </a:p>
        </p:txBody>
      </p:sp>
      <p:graphicFrame>
        <p:nvGraphicFramePr>
          <p:cNvPr id="40" name="Chart 39">
            <a:extLst>
              <a:ext uri="{FF2B5EF4-FFF2-40B4-BE49-F238E27FC236}">
                <a16:creationId xmlns:a16="http://schemas.microsoft.com/office/drawing/2014/main" id="{4597C85C-D0A5-432A-8D21-756F278F4E66}"/>
              </a:ext>
            </a:extLst>
          </p:cNvPr>
          <p:cNvGraphicFramePr>
            <a:graphicFrameLocks/>
          </p:cNvGraphicFramePr>
          <p:nvPr>
            <p:extLst>
              <p:ext uri="{D42A27DB-BD31-4B8C-83A1-F6EECF244321}">
                <p14:modId xmlns:p14="http://schemas.microsoft.com/office/powerpoint/2010/main" val="1231230565"/>
              </p:ext>
            </p:extLst>
          </p:nvPr>
        </p:nvGraphicFramePr>
        <p:xfrm>
          <a:off x="4344646" y="2773887"/>
          <a:ext cx="2364014" cy="2620825"/>
        </p:xfrm>
        <a:graphic>
          <a:graphicData uri="http://schemas.openxmlformats.org/drawingml/2006/chart">
            <c:chart xmlns:c="http://schemas.openxmlformats.org/drawingml/2006/chart" xmlns:r="http://schemas.openxmlformats.org/officeDocument/2006/relationships" r:id="rId18"/>
          </a:graphicData>
        </a:graphic>
      </p:graphicFrame>
    </p:spTree>
    <p:extLst>
      <p:ext uri="{BB962C8B-B14F-4D97-AF65-F5344CB8AC3E}">
        <p14:creationId xmlns:p14="http://schemas.microsoft.com/office/powerpoint/2010/main" val="145388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810" y="562805"/>
            <a:ext cx="5943600" cy="9066521"/>
          </a:xfrm>
          <a:prstGeom prst="rect">
            <a:avLst/>
          </a:prstGeom>
        </p:spPr>
        <p:txBody>
          <a:bodyPr wrap="square">
            <a:spAutoFit/>
          </a:bodyPr>
          <a:lstStyle/>
          <a:p>
            <a:pPr algn="just">
              <a:lnSpc>
                <a:spcPct val="120000"/>
              </a:lnSpc>
              <a:spcAft>
                <a:spcPts val="900"/>
              </a:spcAft>
              <a:tabLst>
                <a:tab pos="-20116800" algn="l"/>
                <a:tab pos="118745" algn="l"/>
                <a:tab pos="182880" algn="l"/>
              </a:tabLst>
            </a:pPr>
            <a:r>
              <a:rPr lang="en-US" sz="1200" b="1" kern="1400" dirty="0">
                <a:solidFill>
                  <a:srgbClr val="001489"/>
                </a:solidFill>
                <a:latin typeface="Century Gothic" panose="020B0502020202020204" pitchFamily="34" charset="0"/>
                <a:ea typeface="Times New Roman" panose="02020603050405020304" pitchFamily="18" charset="0"/>
                <a:cs typeface="Times New Roman" panose="02020603050405020304" pitchFamily="18" charset="0"/>
              </a:rPr>
              <a:t>Population and Household Growth </a:t>
            </a:r>
          </a:p>
          <a:p>
            <a:pPr algn="just">
              <a:lnSpc>
                <a:spcPct val="120000"/>
              </a:lnSpc>
              <a:spcAft>
                <a:spcPts val="900"/>
              </a:spcAft>
            </a:pPr>
            <a:r>
              <a:rPr lang="en-US" sz="900" kern="1400" dirty="0">
                <a:solidFill>
                  <a:srgbClr val="000000"/>
                </a:solidFill>
                <a:latin typeface="Century Gothic" panose="020B0502020202020204" pitchFamily="34" charset="0"/>
                <a:cs typeface="Times New Roman" panose="02020603050405020304" pitchFamily="18" charset="0"/>
              </a:rPr>
              <a:t>In 2024, the Oudtshoorn Municipality was home to 93 138 individuals, making it the third most populated municipal area within the region. The Mid-year population estimates (MYPE) released by Stats SA in September 2024 reflects that the municipal population is anticipated to decline at an annual average rate of 0.6 per cent over the 2024 to 2029 period.  This demographic decline is potentially driven by </a:t>
            </a:r>
            <a:r>
              <a:rPr lang="en-US" sz="900" kern="1400" dirty="0" err="1">
                <a:solidFill>
                  <a:srgbClr val="000000"/>
                </a:solidFill>
                <a:latin typeface="Century Gothic" panose="020B0502020202020204" pitchFamily="34" charset="0"/>
                <a:cs typeface="Times New Roman" panose="02020603050405020304" pitchFamily="18" charset="0"/>
              </a:rPr>
              <a:t>semigration</a:t>
            </a:r>
            <a:r>
              <a:rPr lang="en-US" sz="900" kern="1400" dirty="0">
                <a:solidFill>
                  <a:srgbClr val="000000"/>
                </a:solidFill>
                <a:latin typeface="Century Gothic" panose="020B0502020202020204" pitchFamily="34" charset="0"/>
                <a:cs typeface="Times New Roman" panose="02020603050405020304" pitchFamily="18" charset="0"/>
              </a:rPr>
              <a:t> from this locale into more developed regions. The only suburbs within the municipal area that are estimated to have seen increases over the decade between 2011 and 2021 are </a:t>
            </a:r>
            <a:r>
              <a:rPr lang="en-US" sz="900" kern="1400" dirty="0" err="1">
                <a:solidFill>
                  <a:srgbClr val="000000"/>
                </a:solidFill>
                <a:latin typeface="Century Gothic" panose="020B0502020202020204" pitchFamily="34" charset="0"/>
                <a:cs typeface="Times New Roman" panose="02020603050405020304" pitchFamily="18" charset="0"/>
              </a:rPr>
              <a:t>Bongolethu</a:t>
            </a:r>
            <a:r>
              <a:rPr lang="en-US" sz="900" kern="1400" dirty="0">
                <a:solidFill>
                  <a:srgbClr val="000000"/>
                </a:solidFill>
                <a:latin typeface="Century Gothic" panose="020B0502020202020204" pitchFamily="34" charset="0"/>
                <a:cs typeface="Times New Roman" panose="02020603050405020304" pitchFamily="18" charset="0"/>
              </a:rPr>
              <a:t> and Bridgeton. </a:t>
            </a:r>
          </a:p>
          <a:p>
            <a:pPr algn="just">
              <a:lnSpc>
                <a:spcPct val="120000"/>
              </a:lnSpc>
              <a:spcAft>
                <a:spcPts val="900"/>
              </a:spcAft>
            </a:pPr>
            <a:r>
              <a:rPr lang="en-US" sz="900" kern="1400" dirty="0">
                <a:solidFill>
                  <a:srgbClr val="000000"/>
                </a:solidFill>
                <a:latin typeface="Century Gothic" panose="020B0502020202020204" pitchFamily="34" charset="0"/>
                <a:cs typeface="Times New Roman" panose="02020603050405020304" pitchFamily="18" charset="0"/>
              </a:rPr>
              <a:t>With a total of 20 669 households recorded in 2024, the Oudtshoorn municipal area exhibits an average household size of 4.3 persons. This is significantly greater than the district average of 3.3. With the high levels of poverty in the municipal area (highest in the district) the large household sizes may stem from the challenge faced by individuals to afford separate living arrangements. Multiple family members therefore share a single household. The average household size recorded a slight decline from </a:t>
            </a:r>
            <a:br>
              <a:rPr lang="en-US" sz="900" kern="1400" dirty="0">
                <a:solidFill>
                  <a:srgbClr val="000000"/>
                </a:solidFill>
                <a:latin typeface="Century Gothic" panose="020B0502020202020204" pitchFamily="34" charset="0"/>
                <a:cs typeface="Times New Roman" panose="02020603050405020304" pitchFamily="18" charset="0"/>
              </a:rPr>
            </a:br>
            <a:r>
              <a:rPr lang="en-US" sz="900" kern="1400" dirty="0">
                <a:solidFill>
                  <a:srgbClr val="000000"/>
                </a:solidFill>
                <a:latin typeface="Century Gothic" panose="020B0502020202020204" pitchFamily="34" charset="0"/>
                <a:cs typeface="Times New Roman" panose="02020603050405020304" pitchFamily="18" charset="0"/>
              </a:rPr>
              <a:t>4.4 persons in 2011. This is reflective of outmigration by members of the household and declining fertility rates. Household growth is therefore forecast to stagnate over the 2024 to 2029 period, while the outmigration and declining fertility rates leads to a forecasted population decline. Furthermore, it is noteworthy that the number of households recorded during the 2022 Census exceeds the count employed in the Local Government Equitable Share calculations by 25.4 per cent, signifying a </a:t>
            </a:r>
            <a:br>
              <a:rPr lang="en-US" sz="900" kern="1400" dirty="0">
                <a:solidFill>
                  <a:srgbClr val="000000"/>
                </a:solidFill>
                <a:latin typeface="Century Gothic" panose="020B0502020202020204" pitchFamily="34" charset="0"/>
                <a:cs typeface="Times New Roman" panose="02020603050405020304" pitchFamily="18" charset="0"/>
              </a:rPr>
            </a:br>
            <a:r>
              <a:rPr lang="en-US" sz="900" kern="1400" dirty="0">
                <a:solidFill>
                  <a:srgbClr val="000000"/>
                </a:solidFill>
                <a:latin typeface="Century Gothic" panose="020B0502020202020204" pitchFamily="34" charset="0"/>
                <a:cs typeface="Times New Roman" panose="02020603050405020304" pitchFamily="18" charset="0"/>
              </a:rPr>
              <a:t>higher-than-projected rise of households over the interval from 2011 to 2022. The divergence, also evident when comparing the MYPE and Census figures, bears implications for the provisioning of municipal services and the requisite infrastructure.</a:t>
            </a:r>
            <a:endParaRPr lang="en-US" sz="1200" b="1" kern="1400" dirty="0">
              <a:solidFill>
                <a:srgbClr val="001489"/>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spcBef>
                <a:spcPts val="300"/>
              </a:spcBef>
              <a:spcAft>
                <a:spcPts val="300"/>
              </a:spcAft>
              <a:tabLst>
                <a:tab pos="-20116800" algn="l"/>
                <a:tab pos="118745" algn="l"/>
                <a:tab pos="182880" algn="l"/>
              </a:tabLst>
            </a:pPr>
            <a:r>
              <a:rPr lang="en-US" sz="1200" b="1" kern="1400" dirty="0">
                <a:solidFill>
                  <a:srgbClr val="001489"/>
                </a:solidFill>
                <a:latin typeface="Century Gothic" panose="020B0502020202020204" pitchFamily="34" charset="0"/>
                <a:ea typeface="Times New Roman" panose="02020603050405020304" pitchFamily="18" charset="0"/>
                <a:cs typeface="Times New Roman" panose="02020603050405020304" pitchFamily="18" charset="0"/>
              </a:rPr>
              <a:t>Gender, Age and Race Dynamics </a:t>
            </a:r>
          </a:p>
          <a:p>
            <a:pPr algn="just">
              <a:lnSpc>
                <a:spcPct val="120000"/>
              </a:lnSpc>
              <a:spcAft>
                <a:spcPts val="900"/>
              </a:spcAft>
            </a:pPr>
            <a:r>
              <a:rPr lang="en-US" sz="900" kern="1400" dirty="0">
                <a:solidFill>
                  <a:srgbClr val="000000"/>
                </a:solidFill>
                <a:latin typeface="Century Gothic" panose="020B0502020202020204" pitchFamily="34" charset="0"/>
                <a:cs typeface="Times New Roman" panose="02020603050405020304" pitchFamily="18" charset="0"/>
              </a:rPr>
              <a:t>A more in-depth analysis of the demographic composition within the municipal area reveals that </a:t>
            </a:r>
            <a:br>
              <a:rPr lang="en-US" sz="900" kern="1400" dirty="0">
                <a:solidFill>
                  <a:srgbClr val="000000"/>
                </a:solidFill>
                <a:latin typeface="Century Gothic" panose="020B0502020202020204" pitchFamily="34" charset="0"/>
                <a:cs typeface="Times New Roman" panose="02020603050405020304" pitchFamily="18" charset="0"/>
              </a:rPr>
            </a:br>
            <a:r>
              <a:rPr lang="en-US" sz="900" kern="1400" dirty="0">
                <a:solidFill>
                  <a:srgbClr val="000000"/>
                </a:solidFill>
                <a:latin typeface="Century Gothic" panose="020B0502020202020204" pitchFamily="34" charset="0"/>
                <a:cs typeface="Times New Roman" panose="02020603050405020304" pitchFamily="18" charset="0"/>
              </a:rPr>
              <a:t>63.0 per cent of its residents fall within the economically active age group of 15 to 64 years. The overall population distribution leans in </a:t>
            </a:r>
            <a:r>
              <a:rPr lang="en-US" sz="900" kern="1400" dirty="0" err="1">
                <a:solidFill>
                  <a:srgbClr val="000000"/>
                </a:solidFill>
                <a:latin typeface="Century Gothic" panose="020B0502020202020204" pitchFamily="34" charset="0"/>
                <a:cs typeface="Times New Roman" panose="02020603050405020304" pitchFamily="18" charset="0"/>
              </a:rPr>
              <a:t>favour</a:t>
            </a:r>
            <a:r>
              <a:rPr lang="en-US" sz="900" kern="1400" dirty="0">
                <a:solidFill>
                  <a:srgbClr val="000000"/>
                </a:solidFill>
                <a:latin typeface="Century Gothic" panose="020B0502020202020204" pitchFamily="34" charset="0"/>
                <a:cs typeface="Times New Roman" panose="02020603050405020304" pitchFamily="18" charset="0"/>
              </a:rPr>
              <a:t> of females only from age group 25 to 29 and upward, reflecting an outmigration of working aged males from the municipal area after the age of 24, ostensibly in pursuit of employment opportunities elsewhere. Moreover, a segment comprising 27.4 per cent of the population is aged below 14 years, thereby engendering a comparatively high dependency on the working-age cohort. This sizable youth contingent underscores demand for educational resources and future employment prospects within the municipal area. Additionally, a relatively sizable elderly population, constituting 9.5 per cent of the total, signifies that the municipal area is an attractive destination for retirement, a pattern observed across the scenic expanse of the Garden Route. The insights derived from the age distribution patterns are instrumental for municipal planning, particularly concerning the availability of housing and government services tailored to meet the diverse needs of distinct age groups. Sustainable employment expansion holds paramount significance for the municipal area to mitigate the outmigration of the working-age populace, capable of actively fostering economic growth.</a:t>
            </a:r>
          </a:p>
          <a:p>
            <a:pPr algn="just">
              <a:lnSpc>
                <a:spcPct val="120000"/>
              </a:lnSpc>
              <a:spcAft>
                <a:spcPts val="900"/>
              </a:spcAft>
            </a:pPr>
            <a:r>
              <a:rPr lang="en-US" sz="900" kern="1400" dirty="0">
                <a:solidFill>
                  <a:srgbClr val="000000"/>
                </a:solidFill>
                <a:latin typeface="Century Gothic" panose="020B0502020202020204" pitchFamily="34" charset="0"/>
                <a:cs typeface="Times New Roman" panose="02020603050405020304" pitchFamily="18" charset="0"/>
              </a:rPr>
              <a:t>Furthermore, the prominent racial demographic category in the municipal area is the </a:t>
            </a:r>
            <a:r>
              <a:rPr lang="en-US" sz="900" kern="1400" dirty="0" err="1">
                <a:solidFill>
                  <a:srgbClr val="000000"/>
                </a:solidFill>
                <a:latin typeface="Century Gothic" panose="020B0502020202020204" pitchFamily="34" charset="0"/>
                <a:cs typeface="Times New Roman" panose="02020603050405020304" pitchFamily="18" charset="0"/>
              </a:rPr>
              <a:t>coloured</a:t>
            </a:r>
            <a:r>
              <a:rPr lang="en-US" sz="900" kern="1400" dirty="0">
                <a:solidFill>
                  <a:srgbClr val="000000"/>
                </a:solidFill>
                <a:latin typeface="Century Gothic" panose="020B0502020202020204" pitchFamily="34" charset="0"/>
                <a:cs typeface="Times New Roman" panose="02020603050405020304" pitchFamily="18" charset="0"/>
              </a:rPr>
              <a:t> population, representing 76.7 per cent of the total population, followed by the black African population at 12.1 per cent and the white population at 10.9 per cent. The Indian or Asian demographic group is the minority, accounting for merely 0.3 per cent of the municipal populace.</a:t>
            </a:r>
            <a:endParaRPr lang="en-US" sz="1200" b="1" kern="1400" dirty="0">
              <a:solidFill>
                <a:srgbClr val="001489"/>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spcBef>
                <a:spcPts val="300"/>
              </a:spcBef>
              <a:spcAft>
                <a:spcPts val="900"/>
              </a:spcAft>
              <a:tabLst>
                <a:tab pos="-20116800" algn="l"/>
                <a:tab pos="118745" algn="l"/>
                <a:tab pos="182880" algn="l"/>
              </a:tabLst>
            </a:pPr>
            <a:r>
              <a:rPr lang="en-US" sz="1200" b="1" kern="1400" dirty="0">
                <a:solidFill>
                  <a:srgbClr val="001489"/>
                </a:solidFill>
                <a:latin typeface="Century Gothic" panose="020B0502020202020204" pitchFamily="34" charset="0"/>
                <a:ea typeface="Times New Roman" panose="02020603050405020304" pitchFamily="18" charset="0"/>
                <a:cs typeface="Times New Roman" panose="02020603050405020304" pitchFamily="18" charset="0"/>
              </a:rPr>
              <a:t>Level of Urbanisation and Population Density</a:t>
            </a:r>
          </a:p>
          <a:p>
            <a:pPr marR="0" lvl="0" algn="just" defTabSz="914400" rtl="0" eaLnBrk="1" fontAlgn="auto" latinLnBrk="0" hangingPunct="1">
              <a:lnSpc>
                <a:spcPct val="120000"/>
              </a:lnSpc>
              <a:spcBef>
                <a:spcPts val="300"/>
              </a:spcBef>
              <a:spcAft>
                <a:spcPts val="900"/>
              </a:spcAft>
              <a:buClrTx/>
              <a:buSzPts val="900"/>
              <a:tabLst>
                <a:tab pos="179388" algn="l"/>
                <a:tab pos="1489075" algn="l"/>
              </a:tabLst>
              <a:defRPr/>
            </a:pPr>
            <a:r>
              <a:rPr lang="en-US" sz="900" kern="1400" dirty="0">
                <a:solidFill>
                  <a:srgbClr val="000000"/>
                </a:solidFill>
                <a:latin typeface="Century Gothic" panose="020B0502020202020204" pitchFamily="34" charset="0"/>
                <a:cs typeface="Times New Roman" panose="02020603050405020304" pitchFamily="18" charset="0"/>
              </a:rPr>
              <a:t>The Oudtshoorn municipal area spans 3 537.1 </a:t>
            </a:r>
            <a:r>
              <a:rPr kumimoji="0" lang="en-US" sz="900" b="0" i="0" u="none" strike="noStrike" kern="1200" cap="none" spc="0" normalizeH="0" baseline="0" noProof="0" dirty="0">
                <a:ln>
                  <a:noFill/>
                </a:ln>
                <a:solidFill>
                  <a:srgbClr val="0F243E"/>
                </a:solidFill>
                <a:effectLst/>
                <a:uLnTx/>
                <a:uFillTx/>
                <a:latin typeface="Century Gothic" panose="020B0502020202020204" pitchFamily="34" charset="0"/>
                <a:ea typeface="Calibri" panose="020F0502020204030204" pitchFamily="34" charset="0"/>
                <a:cs typeface="Times New Roman" panose="02020603050405020304" pitchFamily="18" charset="0"/>
              </a:rPr>
              <a:t>km</a:t>
            </a:r>
            <a:r>
              <a:rPr kumimoji="0" lang="en-US" sz="900" b="0" i="0" u="none" strike="noStrike" kern="1200" cap="none" spc="0" normalizeH="0" baseline="30000" noProof="0" dirty="0">
                <a:ln>
                  <a:noFill/>
                </a:ln>
                <a:solidFill>
                  <a:srgbClr val="0F243E"/>
                </a:solidFill>
                <a:effectLst/>
                <a:uLnTx/>
                <a:uFillTx/>
                <a:latin typeface="Century Gothic" panose="020B0502020202020204" pitchFamily="34" charset="0"/>
                <a:ea typeface="Calibri" panose="020F0502020204030204" pitchFamily="34" charset="0"/>
                <a:cs typeface="Times New Roman" panose="02020603050405020304" pitchFamily="18" charset="0"/>
              </a:rPr>
              <a:t>2 </a:t>
            </a:r>
            <a:r>
              <a:rPr lang="en-US" sz="900" kern="1400" dirty="0">
                <a:solidFill>
                  <a:srgbClr val="000000"/>
                </a:solidFill>
                <a:latin typeface="Century Gothic" panose="020B0502020202020204" pitchFamily="34" charset="0"/>
                <a:cs typeface="Times New Roman" panose="02020603050405020304" pitchFamily="18" charset="0"/>
              </a:rPr>
              <a:t> and is situated in the semi-arid Klein Karoo. In 2024, it had a relatively low population density of 26.3 persons per </a:t>
            </a:r>
            <a:r>
              <a:rPr kumimoji="0" lang="en-US" sz="900" b="0" i="0" u="none" strike="noStrike" kern="1200" cap="none" spc="0" normalizeH="0" baseline="0" noProof="0" dirty="0">
                <a:ln>
                  <a:noFill/>
                </a:ln>
                <a:solidFill>
                  <a:srgbClr val="0F243E"/>
                </a:solidFill>
                <a:effectLst/>
                <a:uLnTx/>
                <a:uFillTx/>
                <a:latin typeface="Century Gothic" panose="020B0502020202020204" pitchFamily="34" charset="0"/>
                <a:ea typeface="Calibri" panose="020F0502020204030204" pitchFamily="34" charset="0"/>
                <a:cs typeface="Times New Roman" panose="02020603050405020304" pitchFamily="18" charset="0"/>
              </a:rPr>
              <a:t>km</a:t>
            </a:r>
            <a:r>
              <a:rPr kumimoji="0" lang="en-US" sz="900" b="0" i="0" u="none" strike="noStrike" kern="1200" cap="none" spc="0" normalizeH="0" baseline="30000" noProof="0" dirty="0">
                <a:ln>
                  <a:noFill/>
                </a:ln>
                <a:solidFill>
                  <a:srgbClr val="0F243E"/>
                </a:solidFill>
                <a:effectLst/>
                <a:uLnTx/>
                <a:uFillTx/>
                <a:latin typeface="Century Gothic" panose="020B0502020202020204" pitchFamily="34" charset="0"/>
                <a:ea typeface="Calibri" panose="020F0502020204030204" pitchFamily="34" charset="0"/>
                <a:cs typeface="Times New Roman" panose="02020603050405020304" pitchFamily="18" charset="0"/>
              </a:rPr>
              <a:t>2 </a:t>
            </a:r>
            <a:r>
              <a:rPr lang="en-US" sz="900" kern="1400" dirty="0">
                <a:solidFill>
                  <a:srgbClr val="000000"/>
                </a:solidFill>
                <a:latin typeface="Century Gothic" panose="020B0502020202020204" pitchFamily="34" charset="0"/>
                <a:cs typeface="Times New Roman" panose="02020603050405020304" pitchFamily="18" charset="0"/>
              </a:rPr>
              <a:t>and is expected to decrease to </a:t>
            </a:r>
            <a:br>
              <a:rPr lang="en-US" sz="900" kern="1400" dirty="0">
                <a:solidFill>
                  <a:srgbClr val="000000"/>
                </a:solidFill>
                <a:latin typeface="Century Gothic" panose="020B0502020202020204" pitchFamily="34" charset="0"/>
                <a:cs typeface="Times New Roman" panose="02020603050405020304" pitchFamily="18" charset="0"/>
              </a:rPr>
            </a:br>
            <a:r>
              <a:rPr lang="en-US" sz="900" kern="1400" dirty="0">
                <a:solidFill>
                  <a:srgbClr val="000000"/>
                </a:solidFill>
                <a:latin typeface="Century Gothic" panose="020B0502020202020204" pitchFamily="34" charset="0"/>
                <a:cs typeface="Times New Roman" panose="02020603050405020304" pitchFamily="18" charset="0"/>
              </a:rPr>
              <a:t>26.0 persons per </a:t>
            </a:r>
            <a:r>
              <a:rPr kumimoji="0" lang="en-US" sz="900" b="0" i="0" u="none" strike="noStrike" kern="1200" cap="none" spc="0" normalizeH="0" baseline="0" noProof="0" dirty="0">
                <a:ln>
                  <a:noFill/>
                </a:ln>
                <a:solidFill>
                  <a:srgbClr val="0F243E"/>
                </a:solidFill>
                <a:effectLst/>
                <a:uLnTx/>
                <a:uFillTx/>
                <a:latin typeface="Century Gothic" panose="020B0502020202020204" pitchFamily="34" charset="0"/>
                <a:ea typeface="Calibri" panose="020F0502020204030204" pitchFamily="34" charset="0"/>
                <a:cs typeface="Times New Roman" panose="02020603050405020304" pitchFamily="18" charset="0"/>
              </a:rPr>
              <a:t>km</a:t>
            </a:r>
            <a:r>
              <a:rPr kumimoji="0" lang="en-US" sz="900" b="0" i="0" u="none" strike="noStrike" kern="1200" cap="none" spc="0" normalizeH="0" baseline="30000" noProof="0" dirty="0">
                <a:ln>
                  <a:noFill/>
                </a:ln>
                <a:solidFill>
                  <a:srgbClr val="0F243E"/>
                </a:solidFill>
                <a:effectLst/>
                <a:uLnTx/>
                <a:uFillTx/>
                <a:latin typeface="Century Gothic" panose="020B0502020202020204" pitchFamily="34" charset="0"/>
                <a:ea typeface="Calibri" panose="020F0502020204030204" pitchFamily="34" charset="0"/>
                <a:cs typeface="Times New Roman" panose="02020603050405020304" pitchFamily="18" charset="0"/>
              </a:rPr>
              <a:t>2  </a:t>
            </a:r>
            <a:r>
              <a:rPr lang="en-US" sz="900" kern="1400" dirty="0">
                <a:solidFill>
                  <a:srgbClr val="000000"/>
                </a:solidFill>
                <a:latin typeface="Century Gothic" panose="020B0502020202020204" pitchFamily="34" charset="0"/>
                <a:cs typeface="Times New Roman" panose="02020603050405020304" pitchFamily="18" charset="0"/>
              </a:rPr>
              <a:t>by 2026. The population is concentrated within the towns of Oudtshoorn, Bridgeton and </a:t>
            </a:r>
            <a:r>
              <a:rPr lang="en-US" sz="900" kern="1400" dirty="0" err="1">
                <a:solidFill>
                  <a:srgbClr val="000000"/>
                </a:solidFill>
                <a:latin typeface="Century Gothic" panose="020B0502020202020204" pitchFamily="34" charset="0"/>
                <a:cs typeface="Times New Roman" panose="02020603050405020304" pitchFamily="18" charset="0"/>
              </a:rPr>
              <a:t>Bongolethu</a:t>
            </a:r>
            <a:r>
              <a:rPr lang="en-US" sz="900" kern="1400" dirty="0">
                <a:solidFill>
                  <a:srgbClr val="000000"/>
                </a:solidFill>
                <a:latin typeface="Century Gothic" panose="020B0502020202020204" pitchFamily="34" charset="0"/>
                <a:cs typeface="Times New Roman" panose="02020603050405020304" pitchFamily="18" charset="0"/>
              </a:rPr>
              <a:t>, with Bridgeton and </a:t>
            </a:r>
            <a:r>
              <a:rPr lang="en-US" sz="900" kern="1400" dirty="0" err="1">
                <a:solidFill>
                  <a:srgbClr val="000000"/>
                </a:solidFill>
                <a:latin typeface="Century Gothic" panose="020B0502020202020204" pitchFamily="34" charset="0"/>
                <a:cs typeface="Times New Roman" panose="02020603050405020304" pitchFamily="18" charset="0"/>
              </a:rPr>
              <a:t>Bongolethu</a:t>
            </a:r>
            <a:r>
              <a:rPr lang="en-US" sz="900" kern="1400" dirty="0">
                <a:solidFill>
                  <a:srgbClr val="000000"/>
                </a:solidFill>
                <a:latin typeface="Century Gothic" panose="020B0502020202020204" pitchFamily="34" charset="0"/>
                <a:cs typeface="Times New Roman" panose="02020603050405020304" pitchFamily="18" charset="0"/>
              </a:rPr>
              <a:t> having the highest population densities, a key consideration in spatial planning and budgeting. </a:t>
            </a:r>
          </a:p>
        </p:txBody>
      </p:sp>
      <p:sp>
        <p:nvSpPr>
          <p:cNvPr id="4" name="Rectangle: Top Corners Rounded 3">
            <a:extLst>
              <a:ext uri="{FF2B5EF4-FFF2-40B4-BE49-F238E27FC236}">
                <a16:creationId xmlns:a16="http://schemas.microsoft.com/office/drawing/2014/main" id="{B5BFBF03-45BB-76DB-7B41-4B74915CAB75}"/>
              </a:ext>
            </a:extLst>
          </p:cNvPr>
          <p:cNvSpPr/>
          <p:nvPr/>
        </p:nvSpPr>
        <p:spPr>
          <a:xfrm rot="16200000">
            <a:off x="3200400" y="-3260223"/>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94DD96A-7FC7-072E-62A2-C36E11D7965B}"/>
              </a:ext>
            </a:extLst>
          </p:cNvPr>
          <p:cNvSpPr txBox="1"/>
          <p:nvPr/>
        </p:nvSpPr>
        <p:spPr>
          <a:xfrm>
            <a:off x="53340" y="-75025"/>
            <a:ext cx="3716994" cy="457200"/>
          </a:xfrm>
          <a:prstGeom prst="rect">
            <a:avLst/>
          </a:prstGeom>
          <a:noFill/>
          <a:ln>
            <a:noFill/>
          </a:ln>
        </p:spPr>
        <p:txBody>
          <a:bodyPr wrap="square" lIns="81000" tIns="0" rIns="81000" bIns="0" rtlCol="0" anchor="ctr">
            <a:no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2000" b="1" noProof="1">
                <a:solidFill>
                  <a:prstClr val="white"/>
                </a:solidFill>
                <a:latin typeface="Century Gothic" panose="020B0502020202020204" pitchFamily="34" charset="0"/>
              </a:rPr>
              <a:t>DEMOGRAPHICS</a:t>
            </a:r>
            <a:endParaRPr kumimoji="0" lang="en-US" sz="2000" b="0" i="0" u="none" strike="noStrike" kern="1200" cap="none" spc="0" normalizeH="0" baseline="0" noProof="1">
              <a:ln>
                <a:noFill/>
              </a:ln>
              <a:solidFill>
                <a:prstClr val="white"/>
              </a:solidFill>
              <a:effectLst/>
              <a:uLnTx/>
              <a:uFillTx/>
              <a:latin typeface="Calibri Light" panose="020F0302020204030204"/>
              <a:ea typeface="+mn-ea"/>
              <a:cs typeface="+mn-cs"/>
            </a:endParaRPr>
          </a:p>
        </p:txBody>
      </p:sp>
      <p:sp>
        <p:nvSpPr>
          <p:cNvPr id="8" name="Slide Number Placeholder 7">
            <a:extLst>
              <a:ext uri="{FF2B5EF4-FFF2-40B4-BE49-F238E27FC236}">
                <a16:creationId xmlns:a16="http://schemas.microsoft.com/office/drawing/2014/main" id="{15A03CCB-B354-FD34-2AF4-33E84C8AFD3B}"/>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6</a:t>
            </a:fld>
            <a:endParaRPr lang="en-US" dirty="0">
              <a:latin typeface="Century Gothic" panose="020B0502020202020204" pitchFamily="34" charset="0"/>
            </a:endParaRPr>
          </a:p>
        </p:txBody>
      </p:sp>
      <p:sp>
        <p:nvSpPr>
          <p:cNvPr id="6" name="Rectangle 5">
            <a:extLst>
              <a:ext uri="{FF2B5EF4-FFF2-40B4-BE49-F238E27FC236}">
                <a16:creationId xmlns:a16="http://schemas.microsoft.com/office/drawing/2014/main" id="{79DF8A02-90EB-42B4-6787-1B1774688CD6}"/>
              </a:ext>
            </a:extLst>
          </p:cNvPr>
          <p:cNvSpPr/>
          <p:nvPr/>
        </p:nvSpPr>
        <p:spPr>
          <a:xfrm>
            <a:off x="91440" y="399879"/>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3">
            <a:extLst>
              <a:ext uri="{FF2B5EF4-FFF2-40B4-BE49-F238E27FC236}">
                <a16:creationId xmlns:a16="http://schemas.microsoft.com/office/drawing/2014/main" id="{1E1B4402-9D7F-A82B-3357-22F864A845C1}"/>
              </a:ext>
            </a:extLst>
          </p:cNvPr>
          <p:cNvSpPr>
            <a:spLocks noGrp="1"/>
          </p:cNvSpPr>
          <p:nvPr>
            <p:ph type="ftr" sz="quarter" idx="11"/>
          </p:nvPr>
        </p:nvSpPr>
        <p:spPr>
          <a:xfrm>
            <a:off x="399810" y="9437059"/>
            <a:ext cx="3930968" cy="365760"/>
          </a:xfrm>
        </p:spPr>
        <p:txBody>
          <a:bodyPr/>
          <a:lstStyle/>
          <a:p>
            <a:pPr algn="l"/>
            <a:r>
              <a:rPr lang="it-IT" dirty="0">
                <a:latin typeface="Century Gothic" panose="020B0502020202020204" pitchFamily="34" charset="0"/>
              </a:rPr>
              <a:t>2024 Socio-Economic Profile:  Oudtshoorn Municipality</a:t>
            </a:r>
            <a:endParaRPr lang="en-US" dirty="0">
              <a:latin typeface="Century Gothic" panose="020B0502020202020204" pitchFamily="34" charset="0"/>
            </a:endParaRPr>
          </a:p>
        </p:txBody>
      </p:sp>
    </p:spTree>
    <p:extLst>
      <p:ext uri="{BB962C8B-B14F-4D97-AF65-F5344CB8AC3E}">
        <p14:creationId xmlns:p14="http://schemas.microsoft.com/office/powerpoint/2010/main" val="386761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E836A675-CF30-4322-9910-D0876ADF4F0B}"/>
              </a:ext>
            </a:extLst>
          </p:cNvPr>
          <p:cNvSpPr>
            <a:spLocks noGrp="1"/>
          </p:cNvSpPr>
          <p:nvPr>
            <p:ph type="title"/>
          </p:nvPr>
        </p:nvSpPr>
        <p:spPr/>
        <p:txBody>
          <a:bodyPr/>
          <a:lstStyle/>
          <a:p>
            <a:r>
              <a:rPr lang="en-US" dirty="0"/>
              <a:t>Education Infographic</a:t>
            </a:r>
          </a:p>
        </p:txBody>
      </p:sp>
      <p:grpSp>
        <p:nvGrpSpPr>
          <p:cNvPr id="1034" name="Group 1033" title="Section Title">
            <a:extLst>
              <a:ext uri="{FF2B5EF4-FFF2-40B4-BE49-F238E27FC236}">
                <a16:creationId xmlns:a16="http://schemas.microsoft.com/office/drawing/2014/main" id="{20434B85-96ED-49B6-9A09-5BF47EF578EA}"/>
              </a:ext>
            </a:extLst>
          </p:cNvPr>
          <p:cNvGrpSpPr/>
          <p:nvPr/>
        </p:nvGrpSpPr>
        <p:grpSpPr>
          <a:xfrm>
            <a:off x="-3" y="39"/>
            <a:ext cx="6858002" cy="559830"/>
            <a:chOff x="6524843" y="3495290"/>
            <a:chExt cx="10098612" cy="825294"/>
          </a:xfrm>
          <a:solidFill>
            <a:srgbClr val="8FAD15"/>
          </a:solidFill>
        </p:grpSpPr>
        <p:sp>
          <p:nvSpPr>
            <p:cNvPr id="42" name="Rectangle 41">
              <a:extLst>
                <a:ext uri="{FF2B5EF4-FFF2-40B4-BE49-F238E27FC236}">
                  <a16:creationId xmlns:a16="http://schemas.microsoft.com/office/drawing/2014/main" id="{1384250D-16D1-4C6E-9289-B0F638D91617}"/>
                </a:ext>
              </a:extLst>
            </p:cNvPr>
            <p:cNvSpPr/>
            <p:nvPr/>
          </p:nvSpPr>
          <p:spPr>
            <a:xfrm>
              <a:off x="6562574" y="4217556"/>
              <a:ext cx="9831018" cy="1030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403C72BC-017E-4889-86F3-EE29B4D8167C}"/>
                </a:ext>
              </a:extLst>
            </p:cNvPr>
            <p:cNvSpPr/>
            <p:nvPr/>
          </p:nvSpPr>
          <p:spPr>
            <a:xfrm rot="16200000">
              <a:off x="11216181" y="-1196048"/>
              <a:ext cx="715935" cy="10098612"/>
            </a:xfrm>
            <a:prstGeom prst="roundRect">
              <a:avLst>
                <a:gd name="adj" fmla="val 0"/>
              </a:avLst>
            </a:prstGeom>
            <a:grpFill/>
            <a:ln>
              <a:solidFill>
                <a:srgbClr val="8FAD1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EDUCATION</a:t>
              </a:r>
              <a:endParaRPr kumimoji="0" lang="en-US" sz="2000" b="1" i="0" u="none" strike="noStrike" kern="1200" cap="none" spc="0" normalizeH="0" baseline="0" noProof="0" dirty="0">
                <a:ln>
                  <a:noFill/>
                </a:ln>
                <a:solidFill>
                  <a:prstClr val="white"/>
                </a:solidFill>
                <a:effectLst/>
                <a:highlight>
                  <a:srgbClr val="00FFFF"/>
                </a:highlight>
                <a:uLnTx/>
                <a:uFillTx/>
                <a:latin typeface="Century Gothic" panose="020B0502020202020204" pitchFamily="34" charset="0"/>
                <a:ea typeface="+mn-ea"/>
                <a:cs typeface="+mn-cs"/>
              </a:endParaRPr>
            </a:p>
          </p:txBody>
        </p:sp>
      </p:grpSp>
      <p:sp>
        <p:nvSpPr>
          <p:cNvPr id="169" name="TextBox 168">
            <a:extLst>
              <a:ext uri="{FF2B5EF4-FFF2-40B4-BE49-F238E27FC236}">
                <a16:creationId xmlns:a16="http://schemas.microsoft.com/office/drawing/2014/main" id="{91F2C69D-2720-49DE-AB52-C051C51EC9C9}"/>
              </a:ext>
            </a:extLst>
          </p:cNvPr>
          <p:cNvSpPr txBox="1"/>
          <p:nvPr/>
        </p:nvSpPr>
        <p:spPr>
          <a:xfrm>
            <a:off x="891268" y="8614604"/>
            <a:ext cx="439630"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rPr>
              <a:t>5 per cent</a:t>
            </a:r>
            <a:endParaRPr kumimoji="0" lang="ko-KR" altLang="en-US" sz="10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0" name="TextBox 169">
            <a:extLst>
              <a:ext uri="{FF2B5EF4-FFF2-40B4-BE49-F238E27FC236}">
                <a16:creationId xmlns:a16="http://schemas.microsoft.com/office/drawing/2014/main" id="{040DDCE2-C2F8-438A-B163-AFF25FA1CC11}"/>
              </a:ext>
            </a:extLst>
          </p:cNvPr>
          <p:cNvSpPr txBox="1"/>
          <p:nvPr/>
        </p:nvSpPr>
        <p:spPr>
          <a:xfrm>
            <a:off x="559463" y="8943261"/>
            <a:ext cx="439630"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rPr>
              <a:t>85 per cent</a:t>
            </a:r>
            <a:endParaRPr kumimoji="0" lang="ko-KR" altLang="en-US" sz="10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endParaRPr>
          </a:p>
        </p:txBody>
      </p:sp>
      <p:grpSp>
        <p:nvGrpSpPr>
          <p:cNvPr id="46" name="Group 45">
            <a:extLst>
              <a:ext uri="{FF2B5EF4-FFF2-40B4-BE49-F238E27FC236}">
                <a16:creationId xmlns:a16="http://schemas.microsoft.com/office/drawing/2014/main" id="{2AA7755F-251E-87BD-E74C-B97E9D90BB66}"/>
              </a:ext>
            </a:extLst>
          </p:cNvPr>
          <p:cNvGrpSpPr/>
          <p:nvPr/>
        </p:nvGrpSpPr>
        <p:grpSpPr>
          <a:xfrm>
            <a:off x="4582849" y="1430933"/>
            <a:ext cx="1060045" cy="999262"/>
            <a:chOff x="392991" y="5258343"/>
            <a:chExt cx="2282101" cy="2199308"/>
          </a:xfrm>
        </p:grpSpPr>
        <p:sp>
          <p:nvSpPr>
            <p:cNvPr id="47" name="Teardrop 46">
              <a:extLst>
                <a:ext uri="{FF2B5EF4-FFF2-40B4-BE49-F238E27FC236}">
                  <a16:creationId xmlns:a16="http://schemas.microsoft.com/office/drawing/2014/main" id="{1BBF3348-CEFE-98E2-D9C1-C7BDF3CB21DA}"/>
                </a:ext>
              </a:extLst>
            </p:cNvPr>
            <p:cNvSpPr/>
            <p:nvPr/>
          </p:nvSpPr>
          <p:spPr>
            <a:xfrm>
              <a:off x="392991" y="5258343"/>
              <a:ext cx="2212340" cy="2199308"/>
            </a:xfrm>
            <a:prstGeom prst="teardrop">
              <a:avLst/>
            </a:prstGeom>
            <a:solidFill>
              <a:srgbClr val="007DB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03800FDA-720C-311E-AD73-C39E62DDB47B}"/>
                </a:ext>
              </a:extLst>
            </p:cNvPr>
            <p:cNvSpPr/>
            <p:nvPr/>
          </p:nvSpPr>
          <p:spPr>
            <a:xfrm>
              <a:off x="555956" y="6182308"/>
              <a:ext cx="1980254" cy="9483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Number of schools</a:t>
              </a:r>
              <a:endPar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50" name="Rectangle 49">
              <a:extLst>
                <a:ext uri="{FF2B5EF4-FFF2-40B4-BE49-F238E27FC236}">
                  <a16:creationId xmlns:a16="http://schemas.microsoft.com/office/drawing/2014/main" id="{AFF355C3-30C8-302C-970A-09A46A6684A8}"/>
                </a:ext>
              </a:extLst>
            </p:cNvPr>
            <p:cNvSpPr/>
            <p:nvPr/>
          </p:nvSpPr>
          <p:spPr>
            <a:xfrm>
              <a:off x="555956" y="5381190"/>
              <a:ext cx="2119136" cy="6773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34</a:t>
              </a:r>
              <a:endPar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endParaRPr>
            </a:p>
          </p:txBody>
        </p:sp>
      </p:grpSp>
      <p:grpSp>
        <p:nvGrpSpPr>
          <p:cNvPr id="51" name="Group 50">
            <a:extLst>
              <a:ext uri="{FF2B5EF4-FFF2-40B4-BE49-F238E27FC236}">
                <a16:creationId xmlns:a16="http://schemas.microsoft.com/office/drawing/2014/main" id="{008294F8-B948-E189-35BD-28C2F9FA7E6D}"/>
              </a:ext>
            </a:extLst>
          </p:cNvPr>
          <p:cNvGrpSpPr/>
          <p:nvPr/>
        </p:nvGrpSpPr>
        <p:grpSpPr>
          <a:xfrm>
            <a:off x="5578474" y="1817576"/>
            <a:ext cx="1232496" cy="1133153"/>
            <a:chOff x="584406" y="5044610"/>
            <a:chExt cx="2406839" cy="2199309"/>
          </a:xfrm>
        </p:grpSpPr>
        <p:sp>
          <p:nvSpPr>
            <p:cNvPr id="52" name="Teardrop 51">
              <a:extLst>
                <a:ext uri="{FF2B5EF4-FFF2-40B4-BE49-F238E27FC236}">
                  <a16:creationId xmlns:a16="http://schemas.microsoft.com/office/drawing/2014/main" id="{9539A702-7CA2-0CF7-F2C3-1BF8CAF81393}"/>
                </a:ext>
              </a:extLst>
            </p:cNvPr>
            <p:cNvSpPr/>
            <p:nvPr/>
          </p:nvSpPr>
          <p:spPr>
            <a:xfrm>
              <a:off x="584406" y="5044610"/>
              <a:ext cx="2212340" cy="2199309"/>
            </a:xfrm>
            <a:prstGeom prst="teardrop">
              <a:avLst/>
            </a:prstGeom>
            <a:solidFill>
              <a:srgbClr val="007DB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6487DE36-3BA6-8F73-1BC9-95321ABBC352}"/>
                </a:ext>
              </a:extLst>
            </p:cNvPr>
            <p:cNvSpPr/>
            <p:nvPr/>
          </p:nvSpPr>
          <p:spPr>
            <a:xfrm>
              <a:off x="821021" y="5924976"/>
              <a:ext cx="1771478" cy="11648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Proportion of no-fee schools</a:t>
              </a:r>
              <a:endPar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71" name="Rectangle 70">
              <a:extLst>
                <a:ext uri="{FF2B5EF4-FFF2-40B4-BE49-F238E27FC236}">
                  <a16:creationId xmlns:a16="http://schemas.microsoft.com/office/drawing/2014/main" id="{A0BA5761-158F-D5D3-38E9-5062CBCF73B4}"/>
                </a:ext>
              </a:extLst>
            </p:cNvPr>
            <p:cNvSpPr/>
            <p:nvPr/>
          </p:nvSpPr>
          <p:spPr>
            <a:xfrm>
              <a:off x="612495" y="5330091"/>
              <a:ext cx="2378750" cy="59735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85,3 %</a:t>
              </a:r>
              <a:endParaRPr kumimoji="0" 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endParaRPr>
            </a:p>
          </p:txBody>
        </p:sp>
      </p:grpSp>
      <p:grpSp>
        <p:nvGrpSpPr>
          <p:cNvPr id="93" name="Group 92">
            <a:extLst>
              <a:ext uri="{FF2B5EF4-FFF2-40B4-BE49-F238E27FC236}">
                <a16:creationId xmlns:a16="http://schemas.microsoft.com/office/drawing/2014/main" id="{6586E165-B0DB-4644-4BA2-F30E4C057408}"/>
              </a:ext>
            </a:extLst>
          </p:cNvPr>
          <p:cNvGrpSpPr/>
          <p:nvPr/>
        </p:nvGrpSpPr>
        <p:grpSpPr>
          <a:xfrm>
            <a:off x="4591260" y="2998669"/>
            <a:ext cx="2124330" cy="770739"/>
            <a:chOff x="4911539" y="3476430"/>
            <a:chExt cx="1709250" cy="504545"/>
          </a:xfrm>
          <a:solidFill>
            <a:srgbClr val="A67C96"/>
          </a:solidFill>
        </p:grpSpPr>
        <p:sp>
          <p:nvSpPr>
            <p:cNvPr id="38" name="Rectangle: Diagonal Corners Rounded 37">
              <a:extLst>
                <a:ext uri="{FF2B5EF4-FFF2-40B4-BE49-F238E27FC236}">
                  <a16:creationId xmlns:a16="http://schemas.microsoft.com/office/drawing/2014/main" id="{0577F5E4-69B3-3B36-86B2-41471283E088}"/>
                </a:ext>
              </a:extLst>
            </p:cNvPr>
            <p:cNvSpPr/>
            <p:nvPr/>
          </p:nvSpPr>
          <p:spPr>
            <a:xfrm>
              <a:off x="4911539" y="3476430"/>
              <a:ext cx="1709250" cy="50454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8F408D4B-5F3D-AFF9-3227-4B2ECEE6666F}"/>
                </a:ext>
              </a:extLst>
            </p:cNvPr>
            <p:cNvSpPr/>
            <p:nvPr/>
          </p:nvSpPr>
          <p:spPr>
            <a:xfrm flipH="1">
              <a:off x="5535864" y="3495075"/>
              <a:ext cx="839211" cy="470024"/>
            </a:xfrm>
            <a:prstGeom prst="rect">
              <a:avLst/>
            </a:prstGeom>
            <a:grp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Number of schools with libraries</a:t>
              </a:r>
              <a:endPar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74" name="Rectangle 73">
              <a:extLst>
                <a:ext uri="{FF2B5EF4-FFF2-40B4-BE49-F238E27FC236}">
                  <a16:creationId xmlns:a16="http://schemas.microsoft.com/office/drawing/2014/main" id="{4F6BA1D9-0B76-D05C-BB4E-D01DC27F2D26}"/>
                </a:ext>
              </a:extLst>
            </p:cNvPr>
            <p:cNvSpPr/>
            <p:nvPr/>
          </p:nvSpPr>
          <p:spPr>
            <a:xfrm flipH="1">
              <a:off x="6092176" y="3746572"/>
              <a:ext cx="437373" cy="201479"/>
            </a:xfrm>
            <a:prstGeom prst="rect">
              <a:avLst/>
            </a:prstGeom>
            <a:grp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16</a:t>
              </a:r>
              <a:endPar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endParaRPr>
            </a:p>
          </p:txBody>
        </p:sp>
      </p:grpSp>
      <p:grpSp>
        <p:nvGrpSpPr>
          <p:cNvPr id="101" name="Group 100">
            <a:extLst>
              <a:ext uri="{FF2B5EF4-FFF2-40B4-BE49-F238E27FC236}">
                <a16:creationId xmlns:a16="http://schemas.microsoft.com/office/drawing/2014/main" id="{535F6BBC-FDD7-4F72-8184-FE68528D733E}"/>
              </a:ext>
            </a:extLst>
          </p:cNvPr>
          <p:cNvGrpSpPr/>
          <p:nvPr/>
        </p:nvGrpSpPr>
        <p:grpSpPr>
          <a:xfrm>
            <a:off x="147489" y="3806688"/>
            <a:ext cx="3223948" cy="736590"/>
            <a:chOff x="4919270" y="3394448"/>
            <a:chExt cx="1709250" cy="504545"/>
          </a:xfrm>
        </p:grpSpPr>
        <p:sp>
          <p:nvSpPr>
            <p:cNvPr id="107" name="Rectangle: Diagonal Corners Rounded 106">
              <a:extLst>
                <a:ext uri="{FF2B5EF4-FFF2-40B4-BE49-F238E27FC236}">
                  <a16:creationId xmlns:a16="http://schemas.microsoft.com/office/drawing/2014/main" id="{8D3685D3-BD10-4927-8A78-16383CF49972}"/>
                </a:ext>
              </a:extLst>
            </p:cNvPr>
            <p:cNvSpPr/>
            <p:nvPr/>
          </p:nvSpPr>
          <p:spPr>
            <a:xfrm>
              <a:off x="4919270" y="3394448"/>
              <a:ext cx="1709250" cy="504545"/>
            </a:xfrm>
            <a:prstGeom prst="round2DiagRect">
              <a:avLst/>
            </a:prstGeom>
            <a:solidFill>
              <a:srgbClr val="007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B889D7B3-A917-408D-BE52-749B9FFB196B}"/>
                </a:ext>
              </a:extLst>
            </p:cNvPr>
            <p:cNvSpPr/>
            <p:nvPr/>
          </p:nvSpPr>
          <p:spPr>
            <a:xfrm flipH="1">
              <a:off x="5441045" y="3418402"/>
              <a:ext cx="1085482" cy="40259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Learner retention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2020 - 2023</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grpSp>
        <p:nvGrpSpPr>
          <p:cNvPr id="131" name="Group 130">
            <a:extLst>
              <a:ext uri="{FF2B5EF4-FFF2-40B4-BE49-F238E27FC236}">
                <a16:creationId xmlns:a16="http://schemas.microsoft.com/office/drawing/2014/main" id="{4242F0FA-36ED-458C-ADCD-23B2298C9E71}"/>
              </a:ext>
            </a:extLst>
          </p:cNvPr>
          <p:cNvGrpSpPr/>
          <p:nvPr/>
        </p:nvGrpSpPr>
        <p:grpSpPr>
          <a:xfrm>
            <a:off x="3164691" y="6827745"/>
            <a:ext cx="3611761" cy="617598"/>
            <a:chOff x="4919270" y="3394448"/>
            <a:chExt cx="1709250" cy="542077"/>
          </a:xfrm>
        </p:grpSpPr>
        <p:sp>
          <p:nvSpPr>
            <p:cNvPr id="132" name="Rectangle: Diagonal Corners Rounded 131">
              <a:extLst>
                <a:ext uri="{FF2B5EF4-FFF2-40B4-BE49-F238E27FC236}">
                  <a16:creationId xmlns:a16="http://schemas.microsoft.com/office/drawing/2014/main" id="{A6400890-EA69-452B-9097-46A2147B21E1}"/>
                </a:ext>
              </a:extLst>
            </p:cNvPr>
            <p:cNvSpPr/>
            <p:nvPr/>
          </p:nvSpPr>
          <p:spPr>
            <a:xfrm>
              <a:off x="4919270" y="3394448"/>
              <a:ext cx="1709250" cy="504545"/>
            </a:xfrm>
            <a:prstGeom prst="round2DiagRect">
              <a:avLst/>
            </a:prstGeom>
            <a:solidFill>
              <a:srgbClr val="007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9B48124A-90B7-4B26-B9F8-E70E423E9FCE}"/>
                </a:ext>
              </a:extLst>
            </p:cNvPr>
            <p:cNvSpPr/>
            <p:nvPr/>
          </p:nvSpPr>
          <p:spPr>
            <a:xfrm flipH="1">
              <a:off x="5226168" y="3423257"/>
              <a:ext cx="1402084" cy="51326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Matric subject outcomes </a:t>
              </a:r>
              <a:r>
                <a:rPr kumimoji="0" 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Oudtshoorn 2023</a:t>
              </a: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 </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pic>
        <p:nvPicPr>
          <p:cNvPr id="134" name="Graphic 133" descr="Books with solid fill">
            <a:extLst>
              <a:ext uri="{FF2B5EF4-FFF2-40B4-BE49-F238E27FC236}">
                <a16:creationId xmlns:a16="http://schemas.microsoft.com/office/drawing/2014/main" id="{AA2F6515-064A-46D9-B808-7858519AC0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5516" y="6895961"/>
            <a:ext cx="526923" cy="395785"/>
          </a:xfrm>
          <a:prstGeom prst="rect">
            <a:avLst/>
          </a:prstGeom>
        </p:spPr>
      </p:pic>
      <p:grpSp>
        <p:nvGrpSpPr>
          <p:cNvPr id="135" name="Group 134">
            <a:extLst>
              <a:ext uri="{FF2B5EF4-FFF2-40B4-BE49-F238E27FC236}">
                <a16:creationId xmlns:a16="http://schemas.microsoft.com/office/drawing/2014/main" id="{5411BF7F-85BC-4E7F-BFAD-487D21739F28}"/>
              </a:ext>
            </a:extLst>
          </p:cNvPr>
          <p:cNvGrpSpPr/>
          <p:nvPr/>
        </p:nvGrpSpPr>
        <p:grpSpPr>
          <a:xfrm>
            <a:off x="122483" y="6822168"/>
            <a:ext cx="2875099" cy="590351"/>
            <a:chOff x="4919270" y="3394448"/>
            <a:chExt cx="1709250" cy="504545"/>
          </a:xfrm>
        </p:grpSpPr>
        <p:sp>
          <p:nvSpPr>
            <p:cNvPr id="136" name="Rectangle: Diagonal Corners Rounded 135">
              <a:extLst>
                <a:ext uri="{FF2B5EF4-FFF2-40B4-BE49-F238E27FC236}">
                  <a16:creationId xmlns:a16="http://schemas.microsoft.com/office/drawing/2014/main" id="{1A8668AD-4804-448B-8A07-8E35E57A41AC}"/>
                </a:ext>
              </a:extLst>
            </p:cNvPr>
            <p:cNvSpPr/>
            <p:nvPr/>
          </p:nvSpPr>
          <p:spPr>
            <a:xfrm>
              <a:off x="4919270" y="3394448"/>
              <a:ext cx="1709250" cy="504545"/>
            </a:xfrm>
            <a:prstGeom prst="round2DiagRect">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41C93A2D-E4E6-42B4-9A2C-DC801A513836}"/>
                </a:ext>
              </a:extLst>
            </p:cNvPr>
            <p:cNvSpPr/>
            <p:nvPr/>
          </p:nvSpPr>
          <p:spPr>
            <a:xfrm flipH="1">
              <a:off x="5356273" y="3422212"/>
              <a:ext cx="1183204" cy="419984"/>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Matric outcomes </a:t>
              </a:r>
              <a:r>
                <a:rPr kumimoji="0" 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2020 - 2023</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sp>
        <p:nvSpPr>
          <p:cNvPr id="138" name="Freeform 19">
            <a:extLst>
              <a:ext uri="{FF2B5EF4-FFF2-40B4-BE49-F238E27FC236}">
                <a16:creationId xmlns:a16="http://schemas.microsoft.com/office/drawing/2014/main" id="{E4125DBD-6447-48E7-9361-373BA09C623E}"/>
              </a:ext>
            </a:extLst>
          </p:cNvPr>
          <p:cNvSpPr>
            <a:spLocks noEditPoints="1"/>
          </p:cNvSpPr>
          <p:nvPr/>
        </p:nvSpPr>
        <p:spPr bwMode="auto">
          <a:xfrm>
            <a:off x="504078" y="6901005"/>
            <a:ext cx="253712" cy="244143"/>
          </a:xfrm>
          <a:custGeom>
            <a:avLst/>
            <a:gdLst>
              <a:gd name="T0" fmla="*/ 719 w 2214"/>
              <a:gd name="T1" fmla="*/ 841 h 1927"/>
              <a:gd name="T2" fmla="*/ 623 w 2214"/>
              <a:gd name="T3" fmla="*/ 894 h 1927"/>
              <a:gd name="T4" fmla="*/ 565 w 2214"/>
              <a:gd name="T5" fmla="*/ 990 h 1927"/>
              <a:gd name="T6" fmla="*/ 567 w 2214"/>
              <a:gd name="T7" fmla="*/ 1147 h 1927"/>
              <a:gd name="T8" fmla="*/ 628 w 2214"/>
              <a:gd name="T9" fmla="*/ 1369 h 1927"/>
              <a:gd name="T10" fmla="*/ 732 w 2214"/>
              <a:gd name="T11" fmla="*/ 1562 h 1927"/>
              <a:gd name="T12" fmla="*/ 873 w 2214"/>
              <a:gd name="T13" fmla="*/ 1704 h 1927"/>
              <a:gd name="T14" fmla="*/ 1047 w 2214"/>
              <a:gd name="T15" fmla="*/ 1772 h 1927"/>
              <a:gd name="T16" fmla="*/ 1232 w 2214"/>
              <a:gd name="T17" fmla="*/ 1743 h 1927"/>
              <a:gd name="T18" fmla="*/ 1396 w 2214"/>
              <a:gd name="T19" fmla="*/ 1621 h 1927"/>
              <a:gd name="T20" fmla="*/ 1526 w 2214"/>
              <a:gd name="T21" fmla="*/ 1440 h 1927"/>
              <a:gd name="T22" fmla="*/ 1609 w 2214"/>
              <a:gd name="T23" fmla="*/ 1237 h 1927"/>
              <a:gd name="T24" fmla="*/ 1629 w 2214"/>
              <a:gd name="T25" fmla="*/ 1058 h 1927"/>
              <a:gd name="T26" fmla="*/ 1594 w 2214"/>
              <a:gd name="T27" fmla="*/ 974 h 1927"/>
              <a:gd name="T28" fmla="*/ 1521 w 2214"/>
              <a:gd name="T29" fmla="*/ 946 h 1927"/>
              <a:gd name="T30" fmla="*/ 1422 w 2214"/>
              <a:gd name="T31" fmla="*/ 960 h 1927"/>
              <a:gd name="T32" fmla="*/ 1308 w 2214"/>
              <a:gd name="T33" fmla="*/ 999 h 1927"/>
              <a:gd name="T34" fmla="*/ 1193 w 2214"/>
              <a:gd name="T35" fmla="*/ 1050 h 1927"/>
              <a:gd name="T36" fmla="*/ 1088 w 2214"/>
              <a:gd name="T37" fmla="*/ 1096 h 1927"/>
              <a:gd name="T38" fmla="*/ 1005 w 2214"/>
              <a:gd name="T39" fmla="*/ 1123 h 1927"/>
              <a:gd name="T40" fmla="*/ 959 w 2214"/>
              <a:gd name="T41" fmla="*/ 1114 h 1927"/>
              <a:gd name="T42" fmla="*/ 963 w 2214"/>
              <a:gd name="T43" fmla="*/ 1074 h 1927"/>
              <a:gd name="T44" fmla="*/ 997 w 2214"/>
              <a:gd name="T45" fmla="*/ 1010 h 1927"/>
              <a:gd name="T46" fmla="*/ 1001 w 2214"/>
              <a:gd name="T47" fmla="*/ 933 h 1927"/>
              <a:gd name="T48" fmla="*/ 946 w 2214"/>
              <a:gd name="T49" fmla="*/ 864 h 1927"/>
              <a:gd name="T50" fmla="*/ 854 w 2214"/>
              <a:gd name="T51" fmla="*/ 830 h 1927"/>
              <a:gd name="T52" fmla="*/ 1114 w 2214"/>
              <a:gd name="T53" fmla="*/ 0 h 1927"/>
              <a:gd name="T54" fmla="*/ 2197 w 2214"/>
              <a:gd name="T55" fmla="*/ 397 h 1927"/>
              <a:gd name="T56" fmla="*/ 2212 w 2214"/>
              <a:gd name="T57" fmla="*/ 455 h 1927"/>
              <a:gd name="T58" fmla="*/ 2172 w 2214"/>
              <a:gd name="T59" fmla="*/ 499 h 1927"/>
              <a:gd name="T60" fmla="*/ 2150 w 2214"/>
              <a:gd name="T61" fmla="*/ 774 h 1927"/>
              <a:gd name="T62" fmla="*/ 2183 w 2214"/>
              <a:gd name="T63" fmla="*/ 872 h 1927"/>
              <a:gd name="T64" fmla="*/ 2193 w 2214"/>
              <a:gd name="T65" fmla="*/ 996 h 1927"/>
              <a:gd name="T66" fmla="*/ 2180 w 2214"/>
              <a:gd name="T67" fmla="*/ 1007 h 1927"/>
              <a:gd name="T68" fmla="*/ 1994 w 2214"/>
              <a:gd name="T69" fmla="*/ 1005 h 1927"/>
              <a:gd name="T70" fmla="*/ 1983 w 2214"/>
              <a:gd name="T71" fmla="*/ 992 h 1927"/>
              <a:gd name="T72" fmla="*/ 2008 w 2214"/>
              <a:gd name="T73" fmla="*/ 784 h 1927"/>
              <a:gd name="T74" fmla="*/ 2044 w 2214"/>
              <a:gd name="T75" fmla="*/ 544 h 1927"/>
              <a:gd name="T76" fmla="*/ 1795 w 2214"/>
              <a:gd name="T77" fmla="*/ 810 h 1927"/>
              <a:gd name="T78" fmla="*/ 1789 w 2214"/>
              <a:gd name="T79" fmla="*/ 1095 h 1927"/>
              <a:gd name="T80" fmla="*/ 1722 w 2214"/>
              <a:gd name="T81" fmla="*/ 1383 h 1927"/>
              <a:gd name="T82" fmla="*/ 1604 w 2214"/>
              <a:gd name="T83" fmla="*/ 1615 h 1927"/>
              <a:gd name="T84" fmla="*/ 1452 w 2214"/>
              <a:gd name="T85" fmla="*/ 1785 h 1927"/>
              <a:gd name="T86" fmla="*/ 1276 w 2214"/>
              <a:gd name="T87" fmla="*/ 1891 h 1927"/>
              <a:gd name="T88" fmla="*/ 1095 w 2214"/>
              <a:gd name="T89" fmla="*/ 1927 h 1927"/>
              <a:gd name="T90" fmla="*/ 902 w 2214"/>
              <a:gd name="T91" fmla="*/ 1887 h 1927"/>
              <a:gd name="T92" fmla="*/ 721 w 2214"/>
              <a:gd name="T93" fmla="*/ 1771 h 1927"/>
              <a:gd name="T94" fmla="*/ 564 w 2214"/>
              <a:gd name="T95" fmla="*/ 1585 h 1927"/>
              <a:gd name="T96" fmla="*/ 450 w 2214"/>
              <a:gd name="T97" fmla="*/ 1332 h 1927"/>
              <a:gd name="T98" fmla="*/ 393 w 2214"/>
              <a:gd name="T99" fmla="*/ 1019 h 1927"/>
              <a:gd name="T100" fmla="*/ 402 w 2214"/>
              <a:gd name="T101" fmla="*/ 746 h 1927"/>
              <a:gd name="T102" fmla="*/ 28 w 2214"/>
              <a:gd name="T103" fmla="*/ 491 h 1927"/>
              <a:gd name="T104" fmla="*/ 0 w 2214"/>
              <a:gd name="T105" fmla="*/ 440 h 1927"/>
              <a:gd name="T106" fmla="*/ 28 w 2214"/>
              <a:gd name="T107" fmla="*/ 388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4" h="1927">
                <a:moveTo>
                  <a:pt x="800" y="827"/>
                </a:moveTo>
                <a:lnTo>
                  <a:pt x="773" y="829"/>
                </a:lnTo>
                <a:lnTo>
                  <a:pt x="745" y="833"/>
                </a:lnTo>
                <a:lnTo>
                  <a:pt x="719" y="841"/>
                </a:lnTo>
                <a:lnTo>
                  <a:pt x="693" y="850"/>
                </a:lnTo>
                <a:lnTo>
                  <a:pt x="668" y="861"/>
                </a:lnTo>
                <a:lnTo>
                  <a:pt x="645" y="877"/>
                </a:lnTo>
                <a:lnTo>
                  <a:pt x="623" y="894"/>
                </a:lnTo>
                <a:lnTo>
                  <a:pt x="605" y="913"/>
                </a:lnTo>
                <a:lnTo>
                  <a:pt x="589" y="936"/>
                </a:lnTo>
                <a:lnTo>
                  <a:pt x="575" y="962"/>
                </a:lnTo>
                <a:lnTo>
                  <a:pt x="565" y="990"/>
                </a:lnTo>
                <a:lnTo>
                  <a:pt x="559" y="1021"/>
                </a:lnTo>
                <a:lnTo>
                  <a:pt x="557" y="1054"/>
                </a:lnTo>
                <a:lnTo>
                  <a:pt x="559" y="1090"/>
                </a:lnTo>
                <a:lnTo>
                  <a:pt x="567" y="1147"/>
                </a:lnTo>
                <a:lnTo>
                  <a:pt x="579" y="1204"/>
                </a:lnTo>
                <a:lnTo>
                  <a:pt x="592" y="1260"/>
                </a:lnTo>
                <a:lnTo>
                  <a:pt x="610" y="1315"/>
                </a:lnTo>
                <a:lnTo>
                  <a:pt x="628" y="1369"/>
                </a:lnTo>
                <a:lnTo>
                  <a:pt x="651" y="1420"/>
                </a:lnTo>
                <a:lnTo>
                  <a:pt x="675" y="1470"/>
                </a:lnTo>
                <a:lnTo>
                  <a:pt x="703" y="1517"/>
                </a:lnTo>
                <a:lnTo>
                  <a:pt x="732" y="1562"/>
                </a:lnTo>
                <a:lnTo>
                  <a:pt x="764" y="1602"/>
                </a:lnTo>
                <a:lnTo>
                  <a:pt x="799" y="1641"/>
                </a:lnTo>
                <a:lnTo>
                  <a:pt x="835" y="1674"/>
                </a:lnTo>
                <a:lnTo>
                  <a:pt x="873" y="1704"/>
                </a:lnTo>
                <a:lnTo>
                  <a:pt x="914" y="1729"/>
                </a:lnTo>
                <a:lnTo>
                  <a:pt x="956" y="1749"/>
                </a:lnTo>
                <a:lnTo>
                  <a:pt x="1000" y="1763"/>
                </a:lnTo>
                <a:lnTo>
                  <a:pt x="1047" y="1772"/>
                </a:lnTo>
                <a:lnTo>
                  <a:pt x="1095" y="1776"/>
                </a:lnTo>
                <a:lnTo>
                  <a:pt x="1141" y="1772"/>
                </a:lnTo>
                <a:lnTo>
                  <a:pt x="1187" y="1761"/>
                </a:lnTo>
                <a:lnTo>
                  <a:pt x="1232" y="1743"/>
                </a:lnTo>
                <a:lnTo>
                  <a:pt x="1274" y="1721"/>
                </a:lnTo>
                <a:lnTo>
                  <a:pt x="1317" y="1692"/>
                </a:lnTo>
                <a:lnTo>
                  <a:pt x="1357" y="1658"/>
                </a:lnTo>
                <a:lnTo>
                  <a:pt x="1396" y="1621"/>
                </a:lnTo>
                <a:lnTo>
                  <a:pt x="1432" y="1580"/>
                </a:lnTo>
                <a:lnTo>
                  <a:pt x="1466" y="1535"/>
                </a:lnTo>
                <a:lnTo>
                  <a:pt x="1497" y="1488"/>
                </a:lnTo>
                <a:lnTo>
                  <a:pt x="1526" y="1440"/>
                </a:lnTo>
                <a:lnTo>
                  <a:pt x="1552" y="1390"/>
                </a:lnTo>
                <a:lnTo>
                  <a:pt x="1575" y="1338"/>
                </a:lnTo>
                <a:lnTo>
                  <a:pt x="1594" y="1287"/>
                </a:lnTo>
                <a:lnTo>
                  <a:pt x="1609" y="1237"/>
                </a:lnTo>
                <a:lnTo>
                  <a:pt x="1621" y="1186"/>
                </a:lnTo>
                <a:lnTo>
                  <a:pt x="1628" y="1137"/>
                </a:lnTo>
                <a:lnTo>
                  <a:pt x="1630" y="1090"/>
                </a:lnTo>
                <a:lnTo>
                  <a:pt x="1629" y="1058"/>
                </a:lnTo>
                <a:lnTo>
                  <a:pt x="1625" y="1031"/>
                </a:lnTo>
                <a:lnTo>
                  <a:pt x="1618" y="1009"/>
                </a:lnTo>
                <a:lnTo>
                  <a:pt x="1607" y="990"/>
                </a:lnTo>
                <a:lnTo>
                  <a:pt x="1594" y="974"/>
                </a:lnTo>
                <a:lnTo>
                  <a:pt x="1579" y="963"/>
                </a:lnTo>
                <a:lnTo>
                  <a:pt x="1562" y="954"/>
                </a:lnTo>
                <a:lnTo>
                  <a:pt x="1542" y="948"/>
                </a:lnTo>
                <a:lnTo>
                  <a:pt x="1521" y="946"/>
                </a:lnTo>
                <a:lnTo>
                  <a:pt x="1498" y="946"/>
                </a:lnTo>
                <a:lnTo>
                  <a:pt x="1473" y="948"/>
                </a:lnTo>
                <a:lnTo>
                  <a:pt x="1449" y="954"/>
                </a:lnTo>
                <a:lnTo>
                  <a:pt x="1422" y="960"/>
                </a:lnTo>
                <a:lnTo>
                  <a:pt x="1395" y="968"/>
                </a:lnTo>
                <a:lnTo>
                  <a:pt x="1366" y="978"/>
                </a:lnTo>
                <a:lnTo>
                  <a:pt x="1337" y="988"/>
                </a:lnTo>
                <a:lnTo>
                  <a:pt x="1308" y="999"/>
                </a:lnTo>
                <a:lnTo>
                  <a:pt x="1279" y="1012"/>
                </a:lnTo>
                <a:lnTo>
                  <a:pt x="1250" y="1024"/>
                </a:lnTo>
                <a:lnTo>
                  <a:pt x="1221" y="1037"/>
                </a:lnTo>
                <a:lnTo>
                  <a:pt x="1193" y="1050"/>
                </a:lnTo>
                <a:lnTo>
                  <a:pt x="1165" y="1062"/>
                </a:lnTo>
                <a:lnTo>
                  <a:pt x="1138" y="1074"/>
                </a:lnTo>
                <a:lnTo>
                  <a:pt x="1112" y="1085"/>
                </a:lnTo>
                <a:lnTo>
                  <a:pt x="1088" y="1096"/>
                </a:lnTo>
                <a:lnTo>
                  <a:pt x="1064" y="1105"/>
                </a:lnTo>
                <a:lnTo>
                  <a:pt x="1044" y="1112"/>
                </a:lnTo>
                <a:lnTo>
                  <a:pt x="1023" y="1118"/>
                </a:lnTo>
                <a:lnTo>
                  <a:pt x="1005" y="1123"/>
                </a:lnTo>
                <a:lnTo>
                  <a:pt x="990" y="1125"/>
                </a:lnTo>
                <a:lnTo>
                  <a:pt x="977" y="1124"/>
                </a:lnTo>
                <a:lnTo>
                  <a:pt x="966" y="1121"/>
                </a:lnTo>
                <a:lnTo>
                  <a:pt x="959" y="1114"/>
                </a:lnTo>
                <a:lnTo>
                  <a:pt x="953" y="1106"/>
                </a:lnTo>
                <a:lnTo>
                  <a:pt x="953" y="1097"/>
                </a:lnTo>
                <a:lnTo>
                  <a:pt x="956" y="1086"/>
                </a:lnTo>
                <a:lnTo>
                  <a:pt x="963" y="1074"/>
                </a:lnTo>
                <a:lnTo>
                  <a:pt x="971" y="1059"/>
                </a:lnTo>
                <a:lnTo>
                  <a:pt x="980" y="1044"/>
                </a:lnTo>
                <a:lnTo>
                  <a:pt x="989" y="1027"/>
                </a:lnTo>
                <a:lnTo>
                  <a:pt x="997" y="1010"/>
                </a:lnTo>
                <a:lnTo>
                  <a:pt x="1003" y="992"/>
                </a:lnTo>
                <a:lnTo>
                  <a:pt x="1007" y="973"/>
                </a:lnTo>
                <a:lnTo>
                  <a:pt x="1006" y="956"/>
                </a:lnTo>
                <a:lnTo>
                  <a:pt x="1001" y="933"/>
                </a:lnTo>
                <a:lnTo>
                  <a:pt x="993" y="912"/>
                </a:lnTo>
                <a:lnTo>
                  <a:pt x="980" y="895"/>
                </a:lnTo>
                <a:lnTo>
                  <a:pt x="965" y="878"/>
                </a:lnTo>
                <a:lnTo>
                  <a:pt x="946" y="864"/>
                </a:lnTo>
                <a:lnTo>
                  <a:pt x="925" y="852"/>
                </a:lnTo>
                <a:lnTo>
                  <a:pt x="904" y="843"/>
                </a:lnTo>
                <a:lnTo>
                  <a:pt x="879" y="836"/>
                </a:lnTo>
                <a:lnTo>
                  <a:pt x="854" y="830"/>
                </a:lnTo>
                <a:lnTo>
                  <a:pt x="827" y="827"/>
                </a:lnTo>
                <a:lnTo>
                  <a:pt x="800" y="827"/>
                </a:lnTo>
                <a:close/>
                <a:moveTo>
                  <a:pt x="1100" y="0"/>
                </a:moveTo>
                <a:lnTo>
                  <a:pt x="1114" y="0"/>
                </a:lnTo>
                <a:lnTo>
                  <a:pt x="1129" y="4"/>
                </a:lnTo>
                <a:lnTo>
                  <a:pt x="2172" y="381"/>
                </a:lnTo>
                <a:lnTo>
                  <a:pt x="2186" y="388"/>
                </a:lnTo>
                <a:lnTo>
                  <a:pt x="2197" y="397"/>
                </a:lnTo>
                <a:lnTo>
                  <a:pt x="2205" y="410"/>
                </a:lnTo>
                <a:lnTo>
                  <a:pt x="2212" y="424"/>
                </a:lnTo>
                <a:lnTo>
                  <a:pt x="2214" y="440"/>
                </a:lnTo>
                <a:lnTo>
                  <a:pt x="2212" y="455"/>
                </a:lnTo>
                <a:lnTo>
                  <a:pt x="2205" y="470"/>
                </a:lnTo>
                <a:lnTo>
                  <a:pt x="2197" y="481"/>
                </a:lnTo>
                <a:lnTo>
                  <a:pt x="2186" y="491"/>
                </a:lnTo>
                <a:lnTo>
                  <a:pt x="2172" y="499"/>
                </a:lnTo>
                <a:lnTo>
                  <a:pt x="2142" y="509"/>
                </a:lnTo>
                <a:lnTo>
                  <a:pt x="2134" y="512"/>
                </a:lnTo>
                <a:lnTo>
                  <a:pt x="2133" y="774"/>
                </a:lnTo>
                <a:lnTo>
                  <a:pt x="2150" y="774"/>
                </a:lnTo>
                <a:lnTo>
                  <a:pt x="2161" y="776"/>
                </a:lnTo>
                <a:lnTo>
                  <a:pt x="2169" y="784"/>
                </a:lnTo>
                <a:lnTo>
                  <a:pt x="2173" y="794"/>
                </a:lnTo>
                <a:lnTo>
                  <a:pt x="2183" y="872"/>
                </a:lnTo>
                <a:lnTo>
                  <a:pt x="2196" y="984"/>
                </a:lnTo>
                <a:lnTo>
                  <a:pt x="2196" y="988"/>
                </a:lnTo>
                <a:lnTo>
                  <a:pt x="2195" y="992"/>
                </a:lnTo>
                <a:lnTo>
                  <a:pt x="2193" y="996"/>
                </a:lnTo>
                <a:lnTo>
                  <a:pt x="2191" y="1000"/>
                </a:lnTo>
                <a:lnTo>
                  <a:pt x="2188" y="1003"/>
                </a:lnTo>
                <a:lnTo>
                  <a:pt x="2185" y="1005"/>
                </a:lnTo>
                <a:lnTo>
                  <a:pt x="2180" y="1007"/>
                </a:lnTo>
                <a:lnTo>
                  <a:pt x="2176" y="1008"/>
                </a:lnTo>
                <a:lnTo>
                  <a:pt x="2002" y="1008"/>
                </a:lnTo>
                <a:lnTo>
                  <a:pt x="1998" y="1008"/>
                </a:lnTo>
                <a:lnTo>
                  <a:pt x="1994" y="1005"/>
                </a:lnTo>
                <a:lnTo>
                  <a:pt x="1990" y="1003"/>
                </a:lnTo>
                <a:lnTo>
                  <a:pt x="1987" y="1000"/>
                </a:lnTo>
                <a:lnTo>
                  <a:pt x="1984" y="996"/>
                </a:lnTo>
                <a:lnTo>
                  <a:pt x="1983" y="992"/>
                </a:lnTo>
                <a:lnTo>
                  <a:pt x="1982" y="988"/>
                </a:lnTo>
                <a:lnTo>
                  <a:pt x="1982" y="984"/>
                </a:lnTo>
                <a:lnTo>
                  <a:pt x="2004" y="794"/>
                </a:lnTo>
                <a:lnTo>
                  <a:pt x="2008" y="784"/>
                </a:lnTo>
                <a:lnTo>
                  <a:pt x="2016" y="776"/>
                </a:lnTo>
                <a:lnTo>
                  <a:pt x="2028" y="774"/>
                </a:lnTo>
                <a:lnTo>
                  <a:pt x="2044" y="774"/>
                </a:lnTo>
                <a:lnTo>
                  <a:pt x="2044" y="544"/>
                </a:lnTo>
                <a:lnTo>
                  <a:pt x="1764" y="646"/>
                </a:lnTo>
                <a:lnTo>
                  <a:pt x="1778" y="698"/>
                </a:lnTo>
                <a:lnTo>
                  <a:pt x="1788" y="752"/>
                </a:lnTo>
                <a:lnTo>
                  <a:pt x="1795" y="810"/>
                </a:lnTo>
                <a:lnTo>
                  <a:pt x="1799" y="869"/>
                </a:lnTo>
                <a:lnTo>
                  <a:pt x="1799" y="931"/>
                </a:lnTo>
                <a:lnTo>
                  <a:pt x="1796" y="1015"/>
                </a:lnTo>
                <a:lnTo>
                  <a:pt x="1789" y="1095"/>
                </a:lnTo>
                <a:lnTo>
                  <a:pt x="1778" y="1172"/>
                </a:lnTo>
                <a:lnTo>
                  <a:pt x="1763" y="1246"/>
                </a:lnTo>
                <a:lnTo>
                  <a:pt x="1744" y="1316"/>
                </a:lnTo>
                <a:lnTo>
                  <a:pt x="1722" y="1383"/>
                </a:lnTo>
                <a:lnTo>
                  <a:pt x="1697" y="1446"/>
                </a:lnTo>
                <a:lnTo>
                  <a:pt x="1669" y="1506"/>
                </a:lnTo>
                <a:lnTo>
                  <a:pt x="1638" y="1562"/>
                </a:lnTo>
                <a:lnTo>
                  <a:pt x="1604" y="1615"/>
                </a:lnTo>
                <a:lnTo>
                  <a:pt x="1569" y="1664"/>
                </a:lnTo>
                <a:lnTo>
                  <a:pt x="1532" y="1708"/>
                </a:lnTo>
                <a:lnTo>
                  <a:pt x="1492" y="1749"/>
                </a:lnTo>
                <a:lnTo>
                  <a:pt x="1452" y="1785"/>
                </a:lnTo>
                <a:lnTo>
                  <a:pt x="1409" y="1818"/>
                </a:lnTo>
                <a:lnTo>
                  <a:pt x="1366" y="1847"/>
                </a:lnTo>
                <a:lnTo>
                  <a:pt x="1322" y="1871"/>
                </a:lnTo>
                <a:lnTo>
                  <a:pt x="1276" y="1891"/>
                </a:lnTo>
                <a:lnTo>
                  <a:pt x="1232" y="1907"/>
                </a:lnTo>
                <a:lnTo>
                  <a:pt x="1186" y="1917"/>
                </a:lnTo>
                <a:lnTo>
                  <a:pt x="1140" y="1925"/>
                </a:lnTo>
                <a:lnTo>
                  <a:pt x="1095" y="1927"/>
                </a:lnTo>
                <a:lnTo>
                  <a:pt x="1047" y="1925"/>
                </a:lnTo>
                <a:lnTo>
                  <a:pt x="998" y="1917"/>
                </a:lnTo>
                <a:lnTo>
                  <a:pt x="950" y="1905"/>
                </a:lnTo>
                <a:lnTo>
                  <a:pt x="902" y="1887"/>
                </a:lnTo>
                <a:lnTo>
                  <a:pt x="856" y="1866"/>
                </a:lnTo>
                <a:lnTo>
                  <a:pt x="809" y="1839"/>
                </a:lnTo>
                <a:lnTo>
                  <a:pt x="764" y="1808"/>
                </a:lnTo>
                <a:lnTo>
                  <a:pt x="721" y="1771"/>
                </a:lnTo>
                <a:lnTo>
                  <a:pt x="678" y="1732"/>
                </a:lnTo>
                <a:lnTo>
                  <a:pt x="638" y="1687"/>
                </a:lnTo>
                <a:lnTo>
                  <a:pt x="600" y="1638"/>
                </a:lnTo>
                <a:lnTo>
                  <a:pt x="564" y="1585"/>
                </a:lnTo>
                <a:lnTo>
                  <a:pt x="531" y="1528"/>
                </a:lnTo>
                <a:lnTo>
                  <a:pt x="501" y="1467"/>
                </a:lnTo>
                <a:lnTo>
                  <a:pt x="474" y="1401"/>
                </a:lnTo>
                <a:lnTo>
                  <a:pt x="450" y="1332"/>
                </a:lnTo>
                <a:lnTo>
                  <a:pt x="429" y="1259"/>
                </a:lnTo>
                <a:lnTo>
                  <a:pt x="413" y="1183"/>
                </a:lnTo>
                <a:lnTo>
                  <a:pt x="401" y="1103"/>
                </a:lnTo>
                <a:lnTo>
                  <a:pt x="393" y="1019"/>
                </a:lnTo>
                <a:lnTo>
                  <a:pt x="390" y="931"/>
                </a:lnTo>
                <a:lnTo>
                  <a:pt x="391" y="867"/>
                </a:lnTo>
                <a:lnTo>
                  <a:pt x="395" y="805"/>
                </a:lnTo>
                <a:lnTo>
                  <a:pt x="402" y="746"/>
                </a:lnTo>
                <a:lnTo>
                  <a:pt x="413" y="690"/>
                </a:lnTo>
                <a:lnTo>
                  <a:pt x="428" y="638"/>
                </a:lnTo>
                <a:lnTo>
                  <a:pt x="42" y="499"/>
                </a:lnTo>
                <a:lnTo>
                  <a:pt x="28" y="491"/>
                </a:lnTo>
                <a:lnTo>
                  <a:pt x="17" y="481"/>
                </a:lnTo>
                <a:lnTo>
                  <a:pt x="8" y="470"/>
                </a:lnTo>
                <a:lnTo>
                  <a:pt x="2" y="455"/>
                </a:lnTo>
                <a:lnTo>
                  <a:pt x="0" y="440"/>
                </a:lnTo>
                <a:lnTo>
                  <a:pt x="2" y="424"/>
                </a:lnTo>
                <a:lnTo>
                  <a:pt x="8" y="410"/>
                </a:lnTo>
                <a:lnTo>
                  <a:pt x="17" y="397"/>
                </a:lnTo>
                <a:lnTo>
                  <a:pt x="28" y="388"/>
                </a:lnTo>
                <a:lnTo>
                  <a:pt x="42" y="381"/>
                </a:lnTo>
                <a:lnTo>
                  <a:pt x="1085" y="4"/>
                </a:lnTo>
                <a:lnTo>
                  <a:pt x="110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39" name="Freeform 18">
            <a:extLst>
              <a:ext uri="{FF2B5EF4-FFF2-40B4-BE49-F238E27FC236}">
                <a16:creationId xmlns:a16="http://schemas.microsoft.com/office/drawing/2014/main" id="{B34F53CF-6A4B-4E7B-96ED-0CE6E6CC1DB9}"/>
              </a:ext>
            </a:extLst>
          </p:cNvPr>
          <p:cNvSpPr>
            <a:spLocks/>
          </p:cNvSpPr>
          <p:nvPr/>
        </p:nvSpPr>
        <p:spPr bwMode="auto">
          <a:xfrm>
            <a:off x="463225" y="7158881"/>
            <a:ext cx="343257" cy="174664"/>
          </a:xfrm>
          <a:custGeom>
            <a:avLst/>
            <a:gdLst>
              <a:gd name="T0" fmla="*/ 1287 w 2610"/>
              <a:gd name="T1" fmla="*/ 300 h 1471"/>
              <a:gd name="T2" fmla="*/ 1158 w 2610"/>
              <a:gd name="T3" fmla="*/ 1169 h 1471"/>
              <a:gd name="T4" fmla="*/ 1158 w 2610"/>
              <a:gd name="T5" fmla="*/ 1175 h 1471"/>
              <a:gd name="T6" fmla="*/ 1296 w 2610"/>
              <a:gd name="T7" fmla="*/ 1364 h 1471"/>
              <a:gd name="T8" fmla="*/ 1302 w 2610"/>
              <a:gd name="T9" fmla="*/ 1368 h 1471"/>
              <a:gd name="T10" fmla="*/ 1308 w 2610"/>
              <a:gd name="T11" fmla="*/ 1368 h 1471"/>
              <a:gd name="T12" fmla="*/ 1314 w 2610"/>
              <a:gd name="T13" fmla="*/ 1364 h 1471"/>
              <a:gd name="T14" fmla="*/ 1452 w 2610"/>
              <a:gd name="T15" fmla="*/ 1175 h 1471"/>
              <a:gd name="T16" fmla="*/ 1452 w 2610"/>
              <a:gd name="T17" fmla="*/ 1169 h 1471"/>
              <a:gd name="T18" fmla="*/ 1323 w 2610"/>
              <a:gd name="T19" fmla="*/ 300 h 1471"/>
              <a:gd name="T20" fmla="*/ 1813 w 2610"/>
              <a:gd name="T21" fmla="*/ 158 h 1471"/>
              <a:gd name="T22" fmla="*/ 2228 w 2610"/>
              <a:gd name="T23" fmla="*/ 349 h 1471"/>
              <a:gd name="T24" fmla="*/ 2277 w 2610"/>
              <a:gd name="T25" fmla="*/ 377 h 1471"/>
              <a:gd name="T26" fmla="*/ 2317 w 2610"/>
              <a:gd name="T27" fmla="*/ 414 h 1471"/>
              <a:gd name="T28" fmla="*/ 2347 w 2610"/>
              <a:gd name="T29" fmla="*/ 460 h 1471"/>
              <a:gd name="T30" fmla="*/ 2351 w 2610"/>
              <a:gd name="T31" fmla="*/ 470 h 1471"/>
              <a:gd name="T32" fmla="*/ 2362 w 2610"/>
              <a:gd name="T33" fmla="*/ 496 h 1471"/>
              <a:gd name="T34" fmla="*/ 2380 w 2610"/>
              <a:gd name="T35" fmla="*/ 539 h 1471"/>
              <a:gd name="T36" fmla="*/ 2400 w 2610"/>
              <a:gd name="T37" fmla="*/ 594 h 1471"/>
              <a:gd name="T38" fmla="*/ 2426 w 2610"/>
              <a:gd name="T39" fmla="*/ 660 h 1471"/>
              <a:gd name="T40" fmla="*/ 2453 w 2610"/>
              <a:gd name="T41" fmla="*/ 735 h 1471"/>
              <a:gd name="T42" fmla="*/ 2482 w 2610"/>
              <a:gd name="T43" fmla="*/ 816 h 1471"/>
              <a:gd name="T44" fmla="*/ 2510 w 2610"/>
              <a:gd name="T45" fmla="*/ 901 h 1471"/>
              <a:gd name="T46" fmla="*/ 2537 w 2610"/>
              <a:gd name="T47" fmla="*/ 987 h 1471"/>
              <a:gd name="T48" fmla="*/ 2562 w 2610"/>
              <a:gd name="T49" fmla="*/ 1073 h 1471"/>
              <a:gd name="T50" fmla="*/ 2583 w 2610"/>
              <a:gd name="T51" fmla="*/ 1156 h 1471"/>
              <a:gd name="T52" fmla="*/ 2599 w 2610"/>
              <a:gd name="T53" fmla="*/ 1233 h 1471"/>
              <a:gd name="T54" fmla="*/ 2608 w 2610"/>
              <a:gd name="T55" fmla="*/ 1305 h 1471"/>
              <a:gd name="T56" fmla="*/ 2610 w 2610"/>
              <a:gd name="T57" fmla="*/ 1365 h 1471"/>
              <a:gd name="T58" fmla="*/ 2604 w 2610"/>
              <a:gd name="T59" fmla="*/ 1415 h 1471"/>
              <a:gd name="T60" fmla="*/ 2587 w 2610"/>
              <a:gd name="T61" fmla="*/ 1450 h 1471"/>
              <a:gd name="T62" fmla="*/ 2560 w 2610"/>
              <a:gd name="T63" fmla="*/ 1468 h 1471"/>
              <a:gd name="T64" fmla="*/ 69 w 2610"/>
              <a:gd name="T65" fmla="*/ 1471 h 1471"/>
              <a:gd name="T66" fmla="*/ 35 w 2610"/>
              <a:gd name="T67" fmla="*/ 1461 h 1471"/>
              <a:gd name="T68" fmla="*/ 13 w 2610"/>
              <a:gd name="T69" fmla="*/ 1433 h 1471"/>
              <a:gd name="T70" fmla="*/ 2 w 2610"/>
              <a:gd name="T71" fmla="*/ 1392 h 1471"/>
              <a:gd name="T72" fmla="*/ 0 w 2610"/>
              <a:gd name="T73" fmla="*/ 1336 h 1471"/>
              <a:gd name="T74" fmla="*/ 6 w 2610"/>
              <a:gd name="T75" fmla="*/ 1271 h 1471"/>
              <a:gd name="T76" fmla="*/ 19 w 2610"/>
              <a:gd name="T77" fmla="*/ 1196 h 1471"/>
              <a:gd name="T78" fmla="*/ 37 w 2610"/>
              <a:gd name="T79" fmla="*/ 1115 h 1471"/>
              <a:gd name="T80" fmla="*/ 60 w 2610"/>
              <a:gd name="T81" fmla="*/ 1030 h 1471"/>
              <a:gd name="T82" fmla="*/ 86 w 2610"/>
              <a:gd name="T83" fmla="*/ 943 h 1471"/>
              <a:gd name="T84" fmla="*/ 114 w 2610"/>
              <a:gd name="T85" fmla="*/ 858 h 1471"/>
              <a:gd name="T86" fmla="*/ 142 w 2610"/>
              <a:gd name="T87" fmla="*/ 774 h 1471"/>
              <a:gd name="T88" fmla="*/ 170 w 2610"/>
              <a:gd name="T89" fmla="*/ 696 h 1471"/>
              <a:gd name="T90" fmla="*/ 197 w 2610"/>
              <a:gd name="T91" fmla="*/ 626 h 1471"/>
              <a:gd name="T92" fmla="*/ 220 w 2610"/>
              <a:gd name="T93" fmla="*/ 565 h 1471"/>
              <a:gd name="T94" fmla="*/ 240 w 2610"/>
              <a:gd name="T95" fmla="*/ 516 h 1471"/>
              <a:gd name="T96" fmla="*/ 254 w 2610"/>
              <a:gd name="T97" fmla="*/ 481 h 1471"/>
              <a:gd name="T98" fmla="*/ 262 w 2610"/>
              <a:gd name="T99" fmla="*/ 462 h 1471"/>
              <a:gd name="T100" fmla="*/ 277 w 2610"/>
              <a:gd name="T101" fmla="*/ 435 h 1471"/>
              <a:gd name="T102" fmla="*/ 314 w 2610"/>
              <a:gd name="T103" fmla="*/ 393 h 1471"/>
              <a:gd name="T104" fmla="*/ 358 w 2610"/>
              <a:gd name="T105" fmla="*/ 362 h 1471"/>
              <a:gd name="T106" fmla="*/ 407 w 2610"/>
              <a:gd name="T107" fmla="*/ 338 h 1471"/>
              <a:gd name="T108" fmla="*/ 985 w 2610"/>
              <a:gd name="T109" fmla="*/ 0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0" h="1471">
                <a:moveTo>
                  <a:pt x="985" y="0"/>
                </a:moveTo>
                <a:lnTo>
                  <a:pt x="1287" y="300"/>
                </a:lnTo>
                <a:lnTo>
                  <a:pt x="1287" y="300"/>
                </a:lnTo>
                <a:lnTo>
                  <a:pt x="1158" y="1169"/>
                </a:lnTo>
                <a:lnTo>
                  <a:pt x="1158" y="1172"/>
                </a:lnTo>
                <a:lnTo>
                  <a:pt x="1158" y="1175"/>
                </a:lnTo>
                <a:lnTo>
                  <a:pt x="1160" y="1177"/>
                </a:lnTo>
                <a:lnTo>
                  <a:pt x="1296" y="1364"/>
                </a:lnTo>
                <a:lnTo>
                  <a:pt x="1298" y="1366"/>
                </a:lnTo>
                <a:lnTo>
                  <a:pt x="1302" y="1368"/>
                </a:lnTo>
                <a:lnTo>
                  <a:pt x="1304" y="1368"/>
                </a:lnTo>
                <a:lnTo>
                  <a:pt x="1308" y="1368"/>
                </a:lnTo>
                <a:lnTo>
                  <a:pt x="1311" y="1366"/>
                </a:lnTo>
                <a:lnTo>
                  <a:pt x="1314" y="1364"/>
                </a:lnTo>
                <a:lnTo>
                  <a:pt x="1450" y="1177"/>
                </a:lnTo>
                <a:lnTo>
                  <a:pt x="1452" y="1175"/>
                </a:lnTo>
                <a:lnTo>
                  <a:pt x="1452" y="1172"/>
                </a:lnTo>
                <a:lnTo>
                  <a:pt x="1452" y="1169"/>
                </a:lnTo>
                <a:lnTo>
                  <a:pt x="1323" y="300"/>
                </a:lnTo>
                <a:lnTo>
                  <a:pt x="1323" y="300"/>
                </a:lnTo>
                <a:lnTo>
                  <a:pt x="1625" y="0"/>
                </a:lnTo>
                <a:lnTo>
                  <a:pt x="1813" y="158"/>
                </a:lnTo>
                <a:lnTo>
                  <a:pt x="2203" y="338"/>
                </a:lnTo>
                <a:lnTo>
                  <a:pt x="2228" y="349"/>
                </a:lnTo>
                <a:lnTo>
                  <a:pt x="2253" y="362"/>
                </a:lnTo>
                <a:lnTo>
                  <a:pt x="2277" y="377"/>
                </a:lnTo>
                <a:lnTo>
                  <a:pt x="2299" y="394"/>
                </a:lnTo>
                <a:lnTo>
                  <a:pt x="2317" y="414"/>
                </a:lnTo>
                <a:lnTo>
                  <a:pt x="2334" y="435"/>
                </a:lnTo>
                <a:lnTo>
                  <a:pt x="2347" y="460"/>
                </a:lnTo>
                <a:lnTo>
                  <a:pt x="2348" y="462"/>
                </a:lnTo>
                <a:lnTo>
                  <a:pt x="2351" y="470"/>
                </a:lnTo>
                <a:lnTo>
                  <a:pt x="2356" y="481"/>
                </a:lnTo>
                <a:lnTo>
                  <a:pt x="2362" y="496"/>
                </a:lnTo>
                <a:lnTo>
                  <a:pt x="2370" y="516"/>
                </a:lnTo>
                <a:lnTo>
                  <a:pt x="2380" y="539"/>
                </a:lnTo>
                <a:lnTo>
                  <a:pt x="2390" y="565"/>
                </a:lnTo>
                <a:lnTo>
                  <a:pt x="2400" y="594"/>
                </a:lnTo>
                <a:lnTo>
                  <a:pt x="2413" y="626"/>
                </a:lnTo>
                <a:lnTo>
                  <a:pt x="2426" y="660"/>
                </a:lnTo>
                <a:lnTo>
                  <a:pt x="2440" y="696"/>
                </a:lnTo>
                <a:lnTo>
                  <a:pt x="2453" y="735"/>
                </a:lnTo>
                <a:lnTo>
                  <a:pt x="2468" y="774"/>
                </a:lnTo>
                <a:lnTo>
                  <a:pt x="2482" y="816"/>
                </a:lnTo>
                <a:lnTo>
                  <a:pt x="2496" y="858"/>
                </a:lnTo>
                <a:lnTo>
                  <a:pt x="2510" y="901"/>
                </a:lnTo>
                <a:lnTo>
                  <a:pt x="2524" y="943"/>
                </a:lnTo>
                <a:lnTo>
                  <a:pt x="2537" y="987"/>
                </a:lnTo>
                <a:lnTo>
                  <a:pt x="2550" y="1030"/>
                </a:lnTo>
                <a:lnTo>
                  <a:pt x="2562" y="1073"/>
                </a:lnTo>
                <a:lnTo>
                  <a:pt x="2573" y="1115"/>
                </a:lnTo>
                <a:lnTo>
                  <a:pt x="2583" y="1156"/>
                </a:lnTo>
                <a:lnTo>
                  <a:pt x="2591" y="1196"/>
                </a:lnTo>
                <a:lnTo>
                  <a:pt x="2599" y="1233"/>
                </a:lnTo>
                <a:lnTo>
                  <a:pt x="2604" y="1271"/>
                </a:lnTo>
                <a:lnTo>
                  <a:pt x="2608" y="1305"/>
                </a:lnTo>
                <a:lnTo>
                  <a:pt x="2610" y="1336"/>
                </a:lnTo>
                <a:lnTo>
                  <a:pt x="2610" y="1365"/>
                </a:lnTo>
                <a:lnTo>
                  <a:pt x="2608" y="1392"/>
                </a:lnTo>
                <a:lnTo>
                  <a:pt x="2604" y="1415"/>
                </a:lnTo>
                <a:lnTo>
                  <a:pt x="2597" y="1433"/>
                </a:lnTo>
                <a:lnTo>
                  <a:pt x="2587" y="1450"/>
                </a:lnTo>
                <a:lnTo>
                  <a:pt x="2575" y="1461"/>
                </a:lnTo>
                <a:lnTo>
                  <a:pt x="2560" y="1468"/>
                </a:lnTo>
                <a:lnTo>
                  <a:pt x="2541" y="1471"/>
                </a:lnTo>
                <a:lnTo>
                  <a:pt x="69" y="1471"/>
                </a:lnTo>
                <a:lnTo>
                  <a:pt x="50" y="1468"/>
                </a:lnTo>
                <a:lnTo>
                  <a:pt x="35" y="1461"/>
                </a:lnTo>
                <a:lnTo>
                  <a:pt x="23" y="1450"/>
                </a:lnTo>
                <a:lnTo>
                  <a:pt x="13" y="1433"/>
                </a:lnTo>
                <a:lnTo>
                  <a:pt x="6" y="1415"/>
                </a:lnTo>
                <a:lnTo>
                  <a:pt x="2" y="1392"/>
                </a:lnTo>
                <a:lnTo>
                  <a:pt x="0" y="1365"/>
                </a:lnTo>
                <a:lnTo>
                  <a:pt x="0" y="1336"/>
                </a:lnTo>
                <a:lnTo>
                  <a:pt x="2" y="1305"/>
                </a:lnTo>
                <a:lnTo>
                  <a:pt x="6" y="1271"/>
                </a:lnTo>
                <a:lnTo>
                  <a:pt x="11" y="1233"/>
                </a:lnTo>
                <a:lnTo>
                  <a:pt x="19" y="1196"/>
                </a:lnTo>
                <a:lnTo>
                  <a:pt x="27" y="1156"/>
                </a:lnTo>
                <a:lnTo>
                  <a:pt x="37" y="1115"/>
                </a:lnTo>
                <a:lnTo>
                  <a:pt x="48" y="1073"/>
                </a:lnTo>
                <a:lnTo>
                  <a:pt x="60" y="1030"/>
                </a:lnTo>
                <a:lnTo>
                  <a:pt x="73" y="987"/>
                </a:lnTo>
                <a:lnTo>
                  <a:pt x="86" y="943"/>
                </a:lnTo>
                <a:lnTo>
                  <a:pt x="100" y="901"/>
                </a:lnTo>
                <a:lnTo>
                  <a:pt x="114" y="858"/>
                </a:lnTo>
                <a:lnTo>
                  <a:pt x="128" y="816"/>
                </a:lnTo>
                <a:lnTo>
                  <a:pt x="142" y="774"/>
                </a:lnTo>
                <a:lnTo>
                  <a:pt x="157" y="735"/>
                </a:lnTo>
                <a:lnTo>
                  <a:pt x="170" y="696"/>
                </a:lnTo>
                <a:lnTo>
                  <a:pt x="184" y="660"/>
                </a:lnTo>
                <a:lnTo>
                  <a:pt x="197" y="626"/>
                </a:lnTo>
                <a:lnTo>
                  <a:pt x="210" y="594"/>
                </a:lnTo>
                <a:lnTo>
                  <a:pt x="220" y="565"/>
                </a:lnTo>
                <a:lnTo>
                  <a:pt x="230" y="539"/>
                </a:lnTo>
                <a:lnTo>
                  <a:pt x="240" y="516"/>
                </a:lnTo>
                <a:lnTo>
                  <a:pt x="248" y="496"/>
                </a:lnTo>
                <a:lnTo>
                  <a:pt x="254" y="481"/>
                </a:lnTo>
                <a:lnTo>
                  <a:pt x="259" y="470"/>
                </a:lnTo>
                <a:lnTo>
                  <a:pt x="262" y="462"/>
                </a:lnTo>
                <a:lnTo>
                  <a:pt x="263" y="460"/>
                </a:lnTo>
                <a:lnTo>
                  <a:pt x="277" y="435"/>
                </a:lnTo>
                <a:lnTo>
                  <a:pt x="294" y="413"/>
                </a:lnTo>
                <a:lnTo>
                  <a:pt x="314" y="393"/>
                </a:lnTo>
                <a:lnTo>
                  <a:pt x="335" y="376"/>
                </a:lnTo>
                <a:lnTo>
                  <a:pt x="358" y="362"/>
                </a:lnTo>
                <a:lnTo>
                  <a:pt x="382" y="348"/>
                </a:lnTo>
                <a:lnTo>
                  <a:pt x="407" y="338"/>
                </a:lnTo>
                <a:lnTo>
                  <a:pt x="797" y="158"/>
                </a:lnTo>
                <a:lnTo>
                  <a:pt x="98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nvGrpSpPr>
          <p:cNvPr id="140" name="Group 139">
            <a:extLst>
              <a:ext uri="{FF2B5EF4-FFF2-40B4-BE49-F238E27FC236}">
                <a16:creationId xmlns:a16="http://schemas.microsoft.com/office/drawing/2014/main" id="{D0C95263-ACB7-4F18-9DBA-0AEC8B6B07AF}"/>
              </a:ext>
            </a:extLst>
          </p:cNvPr>
          <p:cNvGrpSpPr/>
          <p:nvPr/>
        </p:nvGrpSpPr>
        <p:grpSpPr>
          <a:xfrm>
            <a:off x="3582204" y="3812148"/>
            <a:ext cx="3202308" cy="662932"/>
            <a:chOff x="4919270" y="3394448"/>
            <a:chExt cx="1709250" cy="504545"/>
          </a:xfrm>
        </p:grpSpPr>
        <p:sp>
          <p:nvSpPr>
            <p:cNvPr id="141" name="Rectangle: Diagonal Corners Rounded 140">
              <a:extLst>
                <a:ext uri="{FF2B5EF4-FFF2-40B4-BE49-F238E27FC236}">
                  <a16:creationId xmlns:a16="http://schemas.microsoft.com/office/drawing/2014/main" id="{48DDBBC4-AB2A-4A92-A0ED-868A270CB2C1}"/>
                </a:ext>
              </a:extLst>
            </p:cNvPr>
            <p:cNvSpPr/>
            <p:nvPr/>
          </p:nvSpPr>
          <p:spPr>
            <a:xfrm>
              <a:off x="4919270" y="3394448"/>
              <a:ext cx="1709250" cy="504545"/>
            </a:xfrm>
            <a:prstGeom prst="round2DiagRect">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64997F14-5E26-47D2-94D9-9012997482C3}"/>
                </a:ext>
              </a:extLst>
            </p:cNvPr>
            <p:cNvSpPr/>
            <p:nvPr/>
          </p:nvSpPr>
          <p:spPr>
            <a:xfrm flipH="1">
              <a:off x="5320155" y="3432999"/>
              <a:ext cx="1284353" cy="398213"/>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Learner-teacher ratio </a:t>
              </a:r>
              <a:r>
                <a:rPr kumimoji="0" 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2020 - 2023</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pic>
        <p:nvPicPr>
          <p:cNvPr id="130" name="Graphic 129" descr="Classroom with solid fill">
            <a:extLst>
              <a:ext uri="{FF2B5EF4-FFF2-40B4-BE49-F238E27FC236}">
                <a16:creationId xmlns:a16="http://schemas.microsoft.com/office/drawing/2014/main" id="{0F215922-1FEF-426A-92FE-1CBF846F0C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38286" y="3913485"/>
            <a:ext cx="647321" cy="544254"/>
          </a:xfrm>
          <a:prstGeom prst="rect">
            <a:avLst/>
          </a:prstGeom>
        </p:spPr>
      </p:pic>
      <p:pic>
        <p:nvPicPr>
          <p:cNvPr id="14" name="Graphic 13" descr="Business Growth">
            <a:extLst>
              <a:ext uri="{FF2B5EF4-FFF2-40B4-BE49-F238E27FC236}">
                <a16:creationId xmlns:a16="http://schemas.microsoft.com/office/drawing/2014/main" id="{1169D22C-7AF4-4F6E-A2FC-5B5588F0BD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6566" y="3809589"/>
            <a:ext cx="675562" cy="675562"/>
          </a:xfrm>
          <a:prstGeom prst="rect">
            <a:avLst/>
          </a:prstGeom>
        </p:spPr>
      </p:pic>
      <p:grpSp>
        <p:nvGrpSpPr>
          <p:cNvPr id="143" name="Group 142">
            <a:extLst>
              <a:ext uri="{FF2B5EF4-FFF2-40B4-BE49-F238E27FC236}">
                <a16:creationId xmlns:a16="http://schemas.microsoft.com/office/drawing/2014/main" id="{7D88032A-2985-428E-A9C3-91A6DE929665}"/>
              </a:ext>
            </a:extLst>
          </p:cNvPr>
          <p:cNvGrpSpPr/>
          <p:nvPr/>
        </p:nvGrpSpPr>
        <p:grpSpPr>
          <a:xfrm>
            <a:off x="159785" y="731520"/>
            <a:ext cx="3298149" cy="609134"/>
            <a:chOff x="4929196" y="3379693"/>
            <a:chExt cx="1709250" cy="541280"/>
          </a:xfrm>
        </p:grpSpPr>
        <p:sp>
          <p:nvSpPr>
            <p:cNvPr id="144" name="Rectangle: Diagonal Corners Rounded 143">
              <a:extLst>
                <a:ext uri="{FF2B5EF4-FFF2-40B4-BE49-F238E27FC236}">
                  <a16:creationId xmlns:a16="http://schemas.microsoft.com/office/drawing/2014/main" id="{A1614523-6661-4D5C-8E9A-571EF8723967}"/>
                </a:ext>
              </a:extLst>
            </p:cNvPr>
            <p:cNvSpPr/>
            <p:nvPr/>
          </p:nvSpPr>
          <p:spPr>
            <a:xfrm>
              <a:off x="4929196" y="3416428"/>
              <a:ext cx="1709250" cy="504545"/>
            </a:xfrm>
            <a:prstGeom prst="round2DiagRect">
              <a:avLst/>
            </a:prstGeom>
            <a:solidFill>
              <a:srgbClr val="A67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F83B98F8-2BF3-485B-A222-8A6B6413F9C7}"/>
                </a:ext>
              </a:extLst>
            </p:cNvPr>
            <p:cNvSpPr/>
            <p:nvPr/>
          </p:nvSpPr>
          <p:spPr>
            <a:xfrm flipH="1">
              <a:off x="5157381" y="3379693"/>
              <a:ext cx="1310996" cy="464936"/>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Learner enrolment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2020 - 2023</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sp>
        <p:nvSpPr>
          <p:cNvPr id="146" name="Freeform 267">
            <a:extLst>
              <a:ext uri="{FF2B5EF4-FFF2-40B4-BE49-F238E27FC236}">
                <a16:creationId xmlns:a16="http://schemas.microsoft.com/office/drawing/2014/main" id="{1B0CEE25-5F10-4038-98CD-ACBDFE308889}"/>
              </a:ext>
            </a:extLst>
          </p:cNvPr>
          <p:cNvSpPr>
            <a:spLocks/>
          </p:cNvSpPr>
          <p:nvPr/>
        </p:nvSpPr>
        <p:spPr bwMode="auto">
          <a:xfrm>
            <a:off x="374925" y="888037"/>
            <a:ext cx="363149" cy="378613"/>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47" name="Group 146">
            <a:extLst>
              <a:ext uri="{FF2B5EF4-FFF2-40B4-BE49-F238E27FC236}">
                <a16:creationId xmlns:a16="http://schemas.microsoft.com/office/drawing/2014/main" id="{35CF8012-10FA-4B42-B81F-1F6AFD8E902B}"/>
              </a:ext>
            </a:extLst>
          </p:cNvPr>
          <p:cNvGrpSpPr/>
          <p:nvPr/>
        </p:nvGrpSpPr>
        <p:grpSpPr>
          <a:xfrm>
            <a:off x="3992439" y="770924"/>
            <a:ext cx="2813604" cy="564767"/>
            <a:chOff x="4919270" y="3394448"/>
            <a:chExt cx="1709250" cy="504546"/>
          </a:xfrm>
        </p:grpSpPr>
        <p:sp>
          <p:nvSpPr>
            <p:cNvPr id="148" name="Rectangle: Diagonal Corners Rounded 147">
              <a:extLst>
                <a:ext uri="{FF2B5EF4-FFF2-40B4-BE49-F238E27FC236}">
                  <a16:creationId xmlns:a16="http://schemas.microsoft.com/office/drawing/2014/main" id="{ED80CAC5-08BA-4CD7-A856-4D93D7DFC661}"/>
                </a:ext>
              </a:extLst>
            </p:cNvPr>
            <p:cNvSpPr/>
            <p:nvPr/>
          </p:nvSpPr>
          <p:spPr>
            <a:xfrm>
              <a:off x="4919270" y="3394448"/>
              <a:ext cx="1709250" cy="504545"/>
            </a:xfrm>
            <a:prstGeom prst="round2DiagRect">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5B9D3D94-C332-4E0B-AE67-DB5279C2CFEA}"/>
                </a:ext>
              </a:extLst>
            </p:cNvPr>
            <p:cNvSpPr/>
            <p:nvPr/>
          </p:nvSpPr>
          <p:spPr>
            <a:xfrm flipH="1">
              <a:off x="5226844" y="3404068"/>
              <a:ext cx="1383395" cy="494926"/>
            </a:xfrm>
            <a:prstGeom prst="rect">
              <a:avLst/>
            </a:prstGeom>
            <a:solidFill>
              <a:srgbClr val="8FAD15"/>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Educational facilities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2023</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pic>
        <p:nvPicPr>
          <p:cNvPr id="16" name="Graphic 15" descr="Schoolhouse">
            <a:extLst>
              <a:ext uri="{FF2B5EF4-FFF2-40B4-BE49-F238E27FC236}">
                <a16:creationId xmlns:a16="http://schemas.microsoft.com/office/drawing/2014/main" id="{0DEED2F7-D98A-4067-8DC4-F4F80873D0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61947" y="726200"/>
            <a:ext cx="527068" cy="527068"/>
          </a:xfrm>
          <a:prstGeom prst="rect">
            <a:avLst/>
          </a:prstGeom>
        </p:spPr>
      </p:pic>
      <p:pic>
        <p:nvPicPr>
          <p:cNvPr id="18" name="Graphic 17" descr="Open book">
            <a:extLst>
              <a:ext uri="{FF2B5EF4-FFF2-40B4-BE49-F238E27FC236}">
                <a16:creationId xmlns:a16="http://schemas.microsoft.com/office/drawing/2014/main" id="{46BFE054-3C79-4D8A-8B9F-1049AF9E77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82270" y="3028727"/>
            <a:ext cx="684928" cy="682519"/>
          </a:xfrm>
          <a:prstGeom prst="rect">
            <a:avLst/>
          </a:prstGeom>
        </p:spPr>
      </p:pic>
      <p:sp>
        <p:nvSpPr>
          <p:cNvPr id="23" name="Rectangle 22">
            <a:extLst>
              <a:ext uri="{FF2B5EF4-FFF2-40B4-BE49-F238E27FC236}">
                <a16:creationId xmlns:a16="http://schemas.microsoft.com/office/drawing/2014/main" id="{6D4F372C-8009-4E89-AE09-5678CA301083}"/>
              </a:ext>
            </a:extLst>
          </p:cNvPr>
          <p:cNvSpPr/>
          <p:nvPr/>
        </p:nvSpPr>
        <p:spPr>
          <a:xfrm>
            <a:off x="3518926" y="4540512"/>
            <a:ext cx="3185292" cy="1670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3A6D70"/>
                </a:solidFill>
                <a:effectLst/>
                <a:uLnTx/>
                <a:uFillTx/>
                <a:latin typeface="Century Gothic" panose="020B0502020202020204" pitchFamily="34" charset="0"/>
                <a:ea typeface="+mn-ea"/>
                <a:cs typeface="+mn-cs"/>
              </a:rPr>
              <a:t>2020  |  2021 |  2022 |  2023  </a:t>
            </a:r>
          </a:p>
        </p:txBody>
      </p:sp>
      <p:graphicFrame>
        <p:nvGraphicFramePr>
          <p:cNvPr id="58" name="Chart 57">
            <a:extLst>
              <a:ext uri="{FF2B5EF4-FFF2-40B4-BE49-F238E27FC236}">
                <a16:creationId xmlns:a16="http://schemas.microsoft.com/office/drawing/2014/main" id="{1E51C8AE-12DD-4C9C-8F3E-185F37B793DB}"/>
              </a:ext>
            </a:extLst>
          </p:cNvPr>
          <p:cNvGraphicFramePr>
            <a:graphicFrameLocks/>
          </p:cNvGraphicFramePr>
          <p:nvPr>
            <p:extLst>
              <p:ext uri="{D42A27DB-BD31-4B8C-83A1-F6EECF244321}">
                <p14:modId xmlns:p14="http://schemas.microsoft.com/office/powerpoint/2010/main" val="975471568"/>
              </p:ext>
            </p:extLst>
          </p:nvPr>
        </p:nvGraphicFramePr>
        <p:xfrm>
          <a:off x="0" y="1361379"/>
          <a:ext cx="4553957" cy="244530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0" name="Chart 59">
            <a:extLst>
              <a:ext uri="{FF2B5EF4-FFF2-40B4-BE49-F238E27FC236}">
                <a16:creationId xmlns:a16="http://schemas.microsoft.com/office/drawing/2014/main" id="{04F385FD-7E3F-4EFA-B6E7-B9D9D303C360}"/>
              </a:ext>
            </a:extLst>
          </p:cNvPr>
          <p:cNvGraphicFramePr>
            <a:graphicFrameLocks/>
          </p:cNvGraphicFramePr>
          <p:nvPr>
            <p:extLst>
              <p:ext uri="{D42A27DB-BD31-4B8C-83A1-F6EECF244321}">
                <p14:modId xmlns:p14="http://schemas.microsoft.com/office/powerpoint/2010/main" val="4045999599"/>
              </p:ext>
            </p:extLst>
          </p:nvPr>
        </p:nvGraphicFramePr>
        <p:xfrm>
          <a:off x="-44627" y="4427945"/>
          <a:ext cx="3547826" cy="2311787"/>
        </p:xfrm>
        <a:graphic>
          <a:graphicData uri="http://schemas.openxmlformats.org/drawingml/2006/chart">
            <c:chart xmlns:c="http://schemas.openxmlformats.org/drawingml/2006/chart" xmlns:r="http://schemas.openxmlformats.org/officeDocument/2006/relationships" r:id="rId14"/>
          </a:graphicData>
        </a:graphic>
      </p:graphicFrame>
      <p:grpSp>
        <p:nvGrpSpPr>
          <p:cNvPr id="85" name="Group 84">
            <a:extLst>
              <a:ext uri="{FF2B5EF4-FFF2-40B4-BE49-F238E27FC236}">
                <a16:creationId xmlns:a16="http://schemas.microsoft.com/office/drawing/2014/main" id="{9FAC6E70-F70D-4F89-91D4-ACBF5F3EA854}"/>
              </a:ext>
            </a:extLst>
          </p:cNvPr>
          <p:cNvGrpSpPr/>
          <p:nvPr/>
        </p:nvGrpSpPr>
        <p:grpSpPr>
          <a:xfrm>
            <a:off x="3523845" y="4724899"/>
            <a:ext cx="3189239" cy="1773410"/>
            <a:chOff x="60862" y="7700859"/>
            <a:chExt cx="3189239" cy="1914640"/>
          </a:xfrm>
        </p:grpSpPr>
        <p:graphicFrame>
          <p:nvGraphicFramePr>
            <p:cNvPr id="91" name="Diagram 90">
              <a:extLst>
                <a:ext uri="{FF2B5EF4-FFF2-40B4-BE49-F238E27FC236}">
                  <a16:creationId xmlns:a16="http://schemas.microsoft.com/office/drawing/2014/main" id="{36430485-5F6A-4D1C-A2F9-E4C202DAD320}"/>
                </a:ext>
              </a:extLst>
            </p:cNvPr>
            <p:cNvGraphicFramePr/>
            <p:nvPr>
              <p:extLst>
                <p:ext uri="{D42A27DB-BD31-4B8C-83A1-F6EECF244321}">
                  <p14:modId xmlns:p14="http://schemas.microsoft.com/office/powerpoint/2010/main" val="199036523"/>
                </p:ext>
              </p:extLst>
            </p:nvPr>
          </p:nvGraphicFramePr>
          <p:xfrm>
            <a:off x="60862" y="7700859"/>
            <a:ext cx="3178450" cy="171945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88" name="Rectangle 87">
              <a:extLst>
                <a:ext uri="{FF2B5EF4-FFF2-40B4-BE49-F238E27FC236}">
                  <a16:creationId xmlns:a16="http://schemas.microsoft.com/office/drawing/2014/main" id="{D116879F-89F3-4711-BAA0-19CFBF19D18D}"/>
                </a:ext>
              </a:extLst>
            </p:cNvPr>
            <p:cNvSpPr/>
            <p:nvPr/>
          </p:nvSpPr>
          <p:spPr>
            <a:xfrm>
              <a:off x="71651" y="9464299"/>
              <a:ext cx="3178450" cy="151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grpSp>
      <p:graphicFrame>
        <p:nvGraphicFramePr>
          <p:cNvPr id="108" name="Diagram 107">
            <a:extLst>
              <a:ext uri="{FF2B5EF4-FFF2-40B4-BE49-F238E27FC236}">
                <a16:creationId xmlns:a16="http://schemas.microsoft.com/office/drawing/2014/main" id="{5B2D1263-4718-4325-9F24-D5B8C59886A1}"/>
              </a:ext>
            </a:extLst>
          </p:cNvPr>
          <p:cNvGraphicFramePr/>
          <p:nvPr/>
        </p:nvGraphicFramePr>
        <p:xfrm>
          <a:off x="3535341" y="6558983"/>
          <a:ext cx="3178450" cy="20746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114" name="TextBox 113">
            <a:extLst>
              <a:ext uri="{FF2B5EF4-FFF2-40B4-BE49-F238E27FC236}">
                <a16:creationId xmlns:a16="http://schemas.microsoft.com/office/drawing/2014/main" id="{6599D80B-4625-4C2A-8189-B4A10D1DC60B}"/>
              </a:ext>
            </a:extLst>
          </p:cNvPr>
          <p:cNvSpPr txBox="1"/>
          <p:nvPr/>
        </p:nvSpPr>
        <p:spPr>
          <a:xfrm>
            <a:off x="4927867" y="5067970"/>
            <a:ext cx="179738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E4066"/>
                </a:solidFill>
                <a:effectLst/>
                <a:uLnTx/>
                <a:uFillTx/>
                <a:latin typeface="Century Gothic" panose="020B0502020202020204" pitchFamily="34" charset="0"/>
                <a:ea typeface="+mn-ea"/>
                <a:cs typeface="+mn-cs"/>
              </a:rPr>
              <a:t>  30.9  |  31.7  |   31.2  | 31.4 </a:t>
            </a:r>
          </a:p>
        </p:txBody>
      </p:sp>
      <p:sp>
        <p:nvSpPr>
          <p:cNvPr id="115" name="TextBox 114">
            <a:extLst>
              <a:ext uri="{FF2B5EF4-FFF2-40B4-BE49-F238E27FC236}">
                <a16:creationId xmlns:a16="http://schemas.microsoft.com/office/drawing/2014/main" id="{97259D42-930C-4FBF-BB49-6F87F09F6535}"/>
              </a:ext>
            </a:extLst>
          </p:cNvPr>
          <p:cNvSpPr txBox="1"/>
          <p:nvPr/>
        </p:nvSpPr>
        <p:spPr>
          <a:xfrm>
            <a:off x="4913991" y="5316411"/>
            <a:ext cx="179738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E4066"/>
                </a:solidFill>
                <a:effectLst/>
                <a:uLnTx/>
                <a:uFillTx/>
                <a:latin typeface="Century Gothic" panose="020B0502020202020204" pitchFamily="34" charset="0"/>
                <a:ea typeface="+mn-ea"/>
                <a:cs typeface="+mn-cs"/>
              </a:rPr>
              <a:t>  29.1  |  28.9  |   28.7  | 27.7 </a:t>
            </a:r>
          </a:p>
        </p:txBody>
      </p:sp>
      <p:sp>
        <p:nvSpPr>
          <p:cNvPr id="116" name="TextBox 115">
            <a:extLst>
              <a:ext uri="{FF2B5EF4-FFF2-40B4-BE49-F238E27FC236}">
                <a16:creationId xmlns:a16="http://schemas.microsoft.com/office/drawing/2014/main" id="{5A9F075D-D673-4659-BBC1-84EEB8656F7F}"/>
              </a:ext>
            </a:extLst>
          </p:cNvPr>
          <p:cNvSpPr txBox="1"/>
          <p:nvPr/>
        </p:nvSpPr>
        <p:spPr>
          <a:xfrm>
            <a:off x="4913050" y="5574857"/>
            <a:ext cx="179738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E4066"/>
                </a:solidFill>
                <a:effectLst/>
                <a:uLnTx/>
                <a:uFillTx/>
                <a:latin typeface="Century Gothic" panose="020B0502020202020204" pitchFamily="34" charset="0"/>
                <a:ea typeface="+mn-ea"/>
                <a:cs typeface="+mn-cs"/>
              </a:rPr>
              <a:t>  30.2  |  30.9  |   30.1  | 29.4 </a:t>
            </a:r>
          </a:p>
        </p:txBody>
      </p:sp>
      <p:grpSp>
        <p:nvGrpSpPr>
          <p:cNvPr id="117" name="Group 116">
            <a:extLst>
              <a:ext uri="{FF2B5EF4-FFF2-40B4-BE49-F238E27FC236}">
                <a16:creationId xmlns:a16="http://schemas.microsoft.com/office/drawing/2014/main" id="{CA061935-ED47-4FC9-BBF7-47302145A12F}"/>
              </a:ext>
            </a:extLst>
          </p:cNvPr>
          <p:cNvGrpSpPr/>
          <p:nvPr/>
        </p:nvGrpSpPr>
        <p:grpSpPr>
          <a:xfrm>
            <a:off x="3728612" y="6366821"/>
            <a:ext cx="1349777" cy="154402"/>
            <a:chOff x="1145058" y="2897466"/>
            <a:chExt cx="1349777" cy="154402"/>
          </a:xfrm>
        </p:grpSpPr>
        <p:sp>
          <p:nvSpPr>
            <p:cNvPr id="118" name="Rectangle: Rounded Corners 117">
              <a:extLst>
                <a:ext uri="{FF2B5EF4-FFF2-40B4-BE49-F238E27FC236}">
                  <a16:creationId xmlns:a16="http://schemas.microsoft.com/office/drawing/2014/main" id="{DB24BD05-2C26-4BB7-A0F0-54FC116A90BC}"/>
                </a:ext>
              </a:extLst>
            </p:cNvPr>
            <p:cNvSpPr/>
            <p:nvPr/>
          </p:nvSpPr>
          <p:spPr>
            <a:xfrm>
              <a:off x="1145058" y="2897466"/>
              <a:ext cx="1313990" cy="147600"/>
            </a:xfrm>
            <a:prstGeom prst="roundRect">
              <a:avLst/>
            </a:prstGeom>
            <a:solidFill>
              <a:srgbClr val="007DB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9" name="Rectangle: Rounded Corners 4">
              <a:extLst>
                <a:ext uri="{FF2B5EF4-FFF2-40B4-BE49-F238E27FC236}">
                  <a16:creationId xmlns:a16="http://schemas.microsoft.com/office/drawing/2014/main" id="{D60BF1B2-D4B7-4E9C-B959-7E78D0A88A02}"/>
                </a:ext>
              </a:extLst>
            </p:cNvPr>
            <p:cNvSpPr txBox="1"/>
            <p:nvPr/>
          </p:nvSpPr>
          <p:spPr>
            <a:xfrm>
              <a:off x="1195255" y="2918678"/>
              <a:ext cx="1299580" cy="133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4096" tIns="0" rIns="84096" bIns="0"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Bitou</a:t>
              </a:r>
              <a:endParaRPr kumimoji="0" lang="en-US"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20" name="TextBox 119">
            <a:extLst>
              <a:ext uri="{FF2B5EF4-FFF2-40B4-BE49-F238E27FC236}">
                <a16:creationId xmlns:a16="http://schemas.microsoft.com/office/drawing/2014/main" id="{36FFEF58-038D-4C40-B250-05BEDC6216A0}"/>
              </a:ext>
            </a:extLst>
          </p:cNvPr>
          <p:cNvSpPr txBox="1"/>
          <p:nvPr/>
        </p:nvSpPr>
        <p:spPr>
          <a:xfrm>
            <a:off x="4964850" y="6304781"/>
            <a:ext cx="179738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E4066"/>
                </a:solidFill>
                <a:effectLst/>
                <a:uLnTx/>
                <a:uFillTx/>
                <a:latin typeface="Century Gothic" panose="020B0502020202020204" pitchFamily="34" charset="0"/>
                <a:ea typeface="+mn-ea"/>
                <a:cs typeface="+mn-cs"/>
              </a:rPr>
              <a:t>  32.3  |  32.4  |   31.8  | 30.6 </a:t>
            </a:r>
          </a:p>
        </p:txBody>
      </p:sp>
      <p:sp>
        <p:nvSpPr>
          <p:cNvPr id="121" name="TextBox 120">
            <a:extLst>
              <a:ext uri="{FF2B5EF4-FFF2-40B4-BE49-F238E27FC236}">
                <a16:creationId xmlns:a16="http://schemas.microsoft.com/office/drawing/2014/main" id="{800C02F8-A047-43DA-827E-0A867C494B69}"/>
              </a:ext>
            </a:extLst>
          </p:cNvPr>
          <p:cNvSpPr txBox="1"/>
          <p:nvPr/>
        </p:nvSpPr>
        <p:spPr>
          <a:xfrm>
            <a:off x="4964850" y="6566263"/>
            <a:ext cx="179738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E4066"/>
                </a:solidFill>
                <a:effectLst/>
                <a:uLnTx/>
                <a:uFillTx/>
                <a:latin typeface="Century Gothic" panose="020B0502020202020204" pitchFamily="34" charset="0"/>
                <a:ea typeface="+mn-ea"/>
                <a:cs typeface="+mn-cs"/>
              </a:rPr>
              <a:t>  30.1  |  30.3  |   29.0  | 27.9 </a:t>
            </a:r>
          </a:p>
        </p:txBody>
      </p:sp>
      <p:sp>
        <p:nvSpPr>
          <p:cNvPr id="122" name="TextBox 121">
            <a:extLst>
              <a:ext uri="{FF2B5EF4-FFF2-40B4-BE49-F238E27FC236}">
                <a16:creationId xmlns:a16="http://schemas.microsoft.com/office/drawing/2014/main" id="{78B7920B-1F5E-4838-87B1-0F4F87E9698E}"/>
              </a:ext>
            </a:extLst>
          </p:cNvPr>
          <p:cNvSpPr txBox="1"/>
          <p:nvPr/>
        </p:nvSpPr>
        <p:spPr>
          <a:xfrm>
            <a:off x="4946316" y="5823698"/>
            <a:ext cx="179738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E4066"/>
                </a:solidFill>
                <a:effectLst/>
                <a:uLnTx/>
                <a:uFillTx/>
                <a:latin typeface="Century Gothic" panose="020B0502020202020204" pitchFamily="34" charset="0"/>
                <a:ea typeface="+mn-ea"/>
                <a:cs typeface="+mn-cs"/>
              </a:rPr>
              <a:t>  30.0  |  29.7  |   29.7  | 28.9 </a:t>
            </a:r>
          </a:p>
        </p:txBody>
      </p:sp>
      <p:sp>
        <p:nvSpPr>
          <p:cNvPr id="123" name="TextBox 122">
            <a:extLst>
              <a:ext uri="{FF2B5EF4-FFF2-40B4-BE49-F238E27FC236}">
                <a16:creationId xmlns:a16="http://schemas.microsoft.com/office/drawing/2014/main" id="{DF48D025-029C-4B5C-863E-0A3C6A379064}"/>
              </a:ext>
            </a:extLst>
          </p:cNvPr>
          <p:cNvSpPr txBox="1"/>
          <p:nvPr/>
        </p:nvSpPr>
        <p:spPr>
          <a:xfrm>
            <a:off x="4958318" y="6080155"/>
            <a:ext cx="179738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E4066"/>
                </a:solidFill>
                <a:effectLst/>
                <a:uLnTx/>
                <a:uFillTx/>
                <a:latin typeface="Century Gothic" panose="020B0502020202020204" pitchFamily="34" charset="0"/>
                <a:ea typeface="+mn-ea"/>
                <a:cs typeface="+mn-cs"/>
              </a:rPr>
              <a:t>  29.6  |  29.7  |   29.7  | 29.2 </a:t>
            </a:r>
          </a:p>
        </p:txBody>
      </p:sp>
      <p:sp>
        <p:nvSpPr>
          <p:cNvPr id="124" name="TextBox 123">
            <a:extLst>
              <a:ext uri="{FF2B5EF4-FFF2-40B4-BE49-F238E27FC236}">
                <a16:creationId xmlns:a16="http://schemas.microsoft.com/office/drawing/2014/main" id="{E0930711-C3BC-48A9-8400-D4288A1CA1A9}"/>
              </a:ext>
            </a:extLst>
          </p:cNvPr>
          <p:cNvSpPr txBox="1"/>
          <p:nvPr/>
        </p:nvSpPr>
        <p:spPr>
          <a:xfrm>
            <a:off x="4950818" y="4779905"/>
            <a:ext cx="179738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E4066"/>
                </a:solidFill>
                <a:effectLst/>
                <a:uLnTx/>
                <a:uFillTx/>
                <a:latin typeface="Century Gothic" panose="020B0502020202020204" pitchFamily="34" charset="0"/>
                <a:ea typeface="+mn-ea"/>
                <a:cs typeface="+mn-cs"/>
              </a:rPr>
              <a:t>  30.1  |  30.9  |   29.8  | 29.1 </a:t>
            </a:r>
          </a:p>
        </p:txBody>
      </p:sp>
      <p:graphicFrame>
        <p:nvGraphicFramePr>
          <p:cNvPr id="125" name="Chart 124">
            <a:extLst>
              <a:ext uri="{FF2B5EF4-FFF2-40B4-BE49-F238E27FC236}">
                <a16:creationId xmlns:a16="http://schemas.microsoft.com/office/drawing/2014/main" id="{BB9C4D29-1EBF-4D4C-A8BA-DA5D6B642FB7}"/>
              </a:ext>
            </a:extLst>
          </p:cNvPr>
          <p:cNvGraphicFramePr>
            <a:graphicFrameLocks/>
          </p:cNvGraphicFramePr>
          <p:nvPr>
            <p:extLst>
              <p:ext uri="{D42A27DB-BD31-4B8C-83A1-F6EECF244321}">
                <p14:modId xmlns:p14="http://schemas.microsoft.com/office/powerpoint/2010/main" val="23853227"/>
              </p:ext>
            </p:extLst>
          </p:nvPr>
        </p:nvGraphicFramePr>
        <p:xfrm>
          <a:off x="-44626" y="7454528"/>
          <a:ext cx="3104086" cy="2451472"/>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67" name="Chart 66">
            <a:extLst>
              <a:ext uri="{FF2B5EF4-FFF2-40B4-BE49-F238E27FC236}">
                <a16:creationId xmlns:a16="http://schemas.microsoft.com/office/drawing/2014/main" id="{9FFD0FA6-BEC7-41FB-A864-0B1CD2BC56ED}"/>
              </a:ext>
            </a:extLst>
          </p:cNvPr>
          <p:cNvGraphicFramePr>
            <a:graphicFrameLocks/>
          </p:cNvGraphicFramePr>
          <p:nvPr>
            <p:extLst>
              <p:ext uri="{D42A27DB-BD31-4B8C-83A1-F6EECF244321}">
                <p14:modId xmlns:p14="http://schemas.microsoft.com/office/powerpoint/2010/main" val="931550984"/>
              </p:ext>
            </p:extLst>
          </p:nvPr>
        </p:nvGraphicFramePr>
        <p:xfrm>
          <a:off x="3059459" y="7418764"/>
          <a:ext cx="3798541" cy="2445310"/>
        </p:xfrm>
        <a:graphic>
          <a:graphicData uri="http://schemas.openxmlformats.org/drawingml/2006/chart">
            <c:chart xmlns:c="http://schemas.openxmlformats.org/drawingml/2006/chart" xmlns:r="http://schemas.openxmlformats.org/officeDocument/2006/relationships" r:id="rId26"/>
          </a:graphicData>
        </a:graphic>
      </p:graphicFrame>
    </p:spTree>
    <p:extLst>
      <p:ext uri="{BB962C8B-B14F-4D97-AF65-F5344CB8AC3E}">
        <p14:creationId xmlns:p14="http://schemas.microsoft.com/office/powerpoint/2010/main" val="379655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B332A2-83CB-785C-6F1C-0B92423DF165}"/>
              </a:ext>
            </a:extLst>
          </p:cNvPr>
          <p:cNvSpPr/>
          <p:nvPr/>
        </p:nvSpPr>
        <p:spPr>
          <a:xfrm>
            <a:off x="92710" y="454830"/>
            <a:ext cx="6672580" cy="4571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Top Corners Rounded 2">
            <a:extLst>
              <a:ext uri="{FF2B5EF4-FFF2-40B4-BE49-F238E27FC236}">
                <a16:creationId xmlns:a16="http://schemas.microsoft.com/office/drawing/2014/main" id="{AF795B0E-5296-2E4B-7C35-A46874F4BB59}"/>
              </a:ext>
            </a:extLst>
          </p:cNvPr>
          <p:cNvSpPr/>
          <p:nvPr/>
        </p:nvSpPr>
        <p:spPr>
          <a:xfrm rot="16200000">
            <a:off x="3200400" y="-3198330"/>
            <a:ext cx="457200" cy="6858000"/>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6DA1509-A5E9-08BB-19A1-3D48810E6C1D}"/>
              </a:ext>
            </a:extLst>
          </p:cNvPr>
          <p:cNvSpPr txBox="1"/>
          <p:nvPr/>
        </p:nvSpPr>
        <p:spPr>
          <a:xfrm>
            <a:off x="0" y="-30031"/>
            <a:ext cx="5135671" cy="457200"/>
          </a:xfrm>
          <a:prstGeom prst="rect">
            <a:avLst/>
          </a:prstGeom>
          <a:noFill/>
        </p:spPr>
        <p:txBody>
          <a:bodyPr wrap="square" rtlCol="0" anchor="ctr">
            <a:spAutoFit/>
          </a:bodyPr>
          <a:lstStyle/>
          <a:p>
            <a:pPr marL="91440"/>
            <a:r>
              <a:rPr lang="en-US" sz="2000" b="1" dirty="0">
                <a:solidFill>
                  <a:prstClr val="white"/>
                </a:solidFill>
                <a:latin typeface="Century Gothic" panose="020B0502020202020204" pitchFamily="34" charset="0"/>
              </a:rPr>
              <a:t>EDUCATION</a:t>
            </a:r>
            <a:r>
              <a:rPr lang="en-US" sz="2400" b="1" dirty="0">
                <a:solidFill>
                  <a:prstClr val="white"/>
                </a:solidFill>
                <a:latin typeface="Century Gothic" panose="020B0502020202020204" pitchFamily="34" charset="0"/>
              </a:rPr>
              <a:t> </a:t>
            </a:r>
          </a:p>
        </p:txBody>
      </p:sp>
      <p:sp>
        <p:nvSpPr>
          <p:cNvPr id="10" name="TextBox 9">
            <a:extLst>
              <a:ext uri="{FF2B5EF4-FFF2-40B4-BE49-F238E27FC236}">
                <a16:creationId xmlns:a16="http://schemas.microsoft.com/office/drawing/2014/main" id="{7454EDD1-E292-2EC1-91F0-6A2AAB3A8699}"/>
              </a:ext>
            </a:extLst>
          </p:cNvPr>
          <p:cNvSpPr txBox="1"/>
          <p:nvPr/>
        </p:nvSpPr>
        <p:spPr>
          <a:xfrm>
            <a:off x="457200" y="542010"/>
            <a:ext cx="5943600" cy="9376413"/>
          </a:xfrm>
          <a:prstGeom prst="rect">
            <a:avLst/>
          </a:prstGeom>
          <a:noFill/>
        </p:spPr>
        <p:txBody>
          <a:bodyPr wrap="square">
            <a:spAutoFit/>
          </a:bodyPr>
          <a:lstStyle/>
          <a:p>
            <a:pPr algn="just">
              <a:lnSpc>
                <a:spcPct val="120000"/>
              </a:lnSpc>
              <a:spcBef>
                <a:spcPts val="300"/>
              </a:spcBef>
              <a:spcAft>
                <a:spcPts val="300"/>
              </a:spcAft>
            </a:pPr>
            <a:r>
              <a:rPr lang="en-US" sz="1200" b="1" kern="1400" dirty="0">
                <a:solidFill>
                  <a:srgbClr val="001489"/>
                </a:solidFill>
                <a:latin typeface="Century Gothic" panose="020B0502020202020204" pitchFamily="34" charset="0"/>
                <a:cs typeface="Times New Roman" panose="02020603050405020304" pitchFamily="18" charset="0"/>
              </a:rPr>
              <a:t>Learner enrolment and learner-teacher ratio</a:t>
            </a:r>
          </a:p>
          <a:p>
            <a:pPr algn="just">
              <a:lnSpc>
                <a:spcPct val="120000"/>
              </a:lnSpc>
              <a:spcBef>
                <a:spcPts val="300"/>
              </a:spcBef>
              <a:spcAft>
                <a:spcPts val="400"/>
              </a:spcAft>
              <a:tabLst>
                <a:tab pos="-20116800" algn="l"/>
                <a:tab pos="118745" algn="l"/>
                <a:tab pos="182880" algn="l"/>
              </a:tabLst>
            </a:pPr>
            <a:r>
              <a:rPr lang="en-US" sz="900" kern="1400" dirty="0">
                <a:solidFill>
                  <a:srgbClr val="000000"/>
                </a:solidFill>
                <a:latin typeface="Century Gothic" panose="020B0502020202020204" pitchFamily="34" charset="0"/>
                <a:cs typeface="Times New Roman" panose="02020603050405020304" pitchFamily="18" charset="0"/>
              </a:rPr>
              <a:t>Ensuring that school aged children have access to schools and are enrolled allows the community to meet its future skills demands, builds a foundation for a more informed and productive society and is instrumental in improving the overall quality of life. In 2023, the Oudtshoorn municipal area ranked second in the GRD in terms of enrolled learners, attributed to its comparatively sizable youth demographic. In line with an overall population decline, the municipal area demonstrated a marginal decline in learner enrollment by 148, and along with Kannaland, are the only two municipalities to experience a decrease in learner enrolment from 2022 to 2023. This nominal decrease in learner enrollments is indicative of diminishing fertility rates and outmigration patterns within the municipal area and contributed to a declining learner-teacher ratio, which at 29.2 in 2023, is however slightly above the GRD average. </a:t>
            </a:r>
          </a:p>
          <a:p>
            <a:pPr marL="0" marR="0" lvl="0" indent="0" algn="l" defTabSz="914400" rtl="0" eaLnBrk="1" fontAlgn="auto" latinLnBrk="0" hangingPunct="1">
              <a:spcBef>
                <a:spcPts val="0"/>
              </a:spcBef>
              <a:spcAft>
                <a:spcPts val="300"/>
              </a:spcAft>
              <a:buClrTx/>
              <a:buSzTx/>
              <a:buFontTx/>
              <a:buNone/>
              <a:tabLst/>
              <a:defRPr/>
            </a:pPr>
            <a:r>
              <a:rPr kumimoji="0" lang="en-US" sz="1200" b="1" i="0" u="none" strike="noStrike" kern="1400" cap="none" spc="0" normalizeH="0" baseline="0" noProof="0" dirty="0">
                <a:ln>
                  <a:noFill/>
                </a:ln>
                <a:solidFill>
                  <a:srgbClr val="001489"/>
                </a:solidFill>
                <a:effectLst/>
                <a:uLnTx/>
                <a:uFillTx/>
                <a:latin typeface="Century Gothic" panose="020B0502020202020204" pitchFamily="34" charset="0"/>
                <a:ea typeface="+mn-ea"/>
                <a:cs typeface="Times New Roman" panose="02020603050405020304" pitchFamily="18" charset="0"/>
              </a:rPr>
              <a:t>Education infrastructure and facilities</a:t>
            </a:r>
          </a:p>
          <a:p>
            <a:pPr marL="0" marR="0" lvl="0" indent="0" algn="just" defTabSz="914400" rtl="0" eaLnBrk="1" fontAlgn="auto" latinLnBrk="0" hangingPunct="1">
              <a:lnSpc>
                <a:spcPct val="120000"/>
              </a:lnSpc>
              <a:spcBef>
                <a:spcPts val="300"/>
              </a:spcBef>
              <a:spcAft>
                <a:spcPts val="400"/>
              </a:spcAft>
              <a:buClrTx/>
              <a:buSzTx/>
              <a:buFontTx/>
              <a:buNone/>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Education and skills development play a vital role in shaping the future socioeconomic landscape of the municipal area. They empower the population and significantly impact the local economy’s development and its human resource capacity. The Western Cape Education Department (WCED) is committed to this cause, ensuring access to education for the children of the municipal area with the availability of 34 schools. Furthermore, t</a:t>
            </a:r>
            <a:r>
              <a:rPr lang="en-US" sz="900" kern="1400" dirty="0">
                <a:solidFill>
                  <a:srgbClr val="000000"/>
                </a:solidFill>
                <a:latin typeface="Century Gothic" panose="020B0502020202020204" pitchFamily="34" charset="0"/>
                <a:cs typeface="Times New Roman" panose="02020603050405020304" pitchFamily="18" charset="0"/>
              </a:rPr>
              <a:t>he WCED</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 recognizes the need for education facilities in this Municipality with its part</a:t>
            </a:r>
            <a:r>
              <a:rPr lang="en-US" sz="900" kern="1400" dirty="0" err="1">
                <a:solidFill>
                  <a:srgbClr val="000000"/>
                </a:solidFill>
                <a:latin typeface="Century Gothic" panose="020B0502020202020204" pitchFamily="34" charset="0"/>
                <a:cs typeface="Times New Roman" panose="02020603050405020304" pitchFamily="18" charset="0"/>
              </a:rPr>
              <a:t>icularly</a:t>
            </a:r>
            <a:r>
              <a:rPr lang="en-US" sz="900" kern="1400" dirty="0">
                <a:solidFill>
                  <a:srgbClr val="000000"/>
                </a:solidFill>
                <a:latin typeface="Century Gothic" panose="020B0502020202020204" pitchFamily="34" charset="0"/>
                <a:cs typeface="Times New Roman" panose="02020603050405020304" pitchFamily="18" charset="0"/>
              </a:rPr>
              <a:t> </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large youth cohort (children under 14 years of age) and has as such allocated R50.0 million towards the construction of a new high school in De Rust in the 2023/24 MTEF. The municipal area is also somewhat of an education </a:t>
            </a:r>
            <a:r>
              <a:rPr kumimoji="0" lang="en-US" sz="900" b="0" i="0" u="none" strike="noStrike" kern="1400" cap="none" spc="0" normalizeH="0" baseline="0" noProof="0" dirty="0" err="1">
                <a:ln>
                  <a:noFill/>
                </a:ln>
                <a:solidFill>
                  <a:srgbClr val="000000"/>
                </a:solidFill>
                <a:effectLst/>
                <a:uLnTx/>
                <a:uFillTx/>
                <a:latin typeface="Century Gothic" panose="020B0502020202020204" pitchFamily="34" charset="0"/>
                <a:ea typeface="+mn-ea"/>
                <a:cs typeface="Times New Roman" panose="02020603050405020304" pitchFamily="18" charset="0"/>
              </a:rPr>
              <a:t>centre</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 in</a:t>
            </a:r>
            <a:r>
              <a:rPr lang="en-US" sz="900" kern="1400" dirty="0">
                <a:solidFill>
                  <a:srgbClr val="000000"/>
                </a:solidFill>
                <a:latin typeface="Century Gothic" panose="020B0502020202020204" pitchFamily="34" charset="0"/>
                <a:cs typeface="Times New Roman" panose="02020603050405020304" pitchFamily="18" charset="0"/>
              </a:rPr>
              <a:t> </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the GRD because of the presence of the South African Army Infantry School and a Technical and Vocational Education and Training (TVET) campus. This contributed to a 3.1 percentage point </a:t>
            </a:r>
            <a:r>
              <a:rPr lang="en-US" sz="900" kern="1400" dirty="0">
                <a:solidFill>
                  <a:srgbClr val="000000"/>
                </a:solidFill>
                <a:latin typeface="Century Gothic" panose="020B0502020202020204" pitchFamily="34" charset="0"/>
                <a:cs typeface="Times New Roman" panose="02020603050405020304" pitchFamily="18" charset="0"/>
              </a:rPr>
              <a:t>rise </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in the proportion of individuals over the age of 20 with higher education qualifications across the 2011 to 2022 period. </a:t>
            </a:r>
          </a:p>
          <a:p>
            <a:pPr marL="0" marR="0" lvl="0" indent="0" algn="just" defTabSz="914400" rtl="0" eaLnBrk="1" fontAlgn="auto" latinLnBrk="0" hangingPunct="1">
              <a:lnSpc>
                <a:spcPct val="120000"/>
              </a:lnSpc>
              <a:spcBef>
                <a:spcPts val="300"/>
              </a:spcBef>
              <a:spcAft>
                <a:spcPts val="400"/>
              </a:spcAft>
              <a:buClrTx/>
              <a:buSzTx/>
              <a:buFontTx/>
              <a:buNone/>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Of the 34 schools in the municipal area, 85.3 per cent operate as no fee schools. This is positive to note given that a substantial 24 per cent of learners in 2021 cited financial constraints as the primary reason for prematurely dropping out of school. In addition, 16 schools have libraries. </a:t>
            </a:r>
            <a:r>
              <a:rPr lang="en-US" sz="900" kern="1400" dirty="0">
                <a:solidFill>
                  <a:srgbClr val="000000"/>
                </a:solidFill>
                <a:latin typeface="Century Gothic" panose="020B0502020202020204" pitchFamily="34" charset="0"/>
                <a:cs typeface="Times New Roman" panose="02020603050405020304" pitchFamily="18" charset="0"/>
              </a:rPr>
              <a:t>This is particularly crucial to the disadvantaged learners of the municipal area,</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 creating an enriched learning environment that supports academic achievement, fosters a love for reading, and prepares students for a lifetime of learning.</a:t>
            </a:r>
          </a:p>
          <a:p>
            <a:pPr marL="0" marR="0" lvl="0" indent="0" algn="just" defTabSz="914400" rtl="0" eaLnBrk="1" fontAlgn="auto" latinLnBrk="0" hangingPunct="1">
              <a:spcBef>
                <a:spcPts val="300"/>
              </a:spcBef>
              <a:spcAft>
                <a:spcPts val="300"/>
              </a:spcAft>
              <a:buClrTx/>
              <a:buSzTx/>
              <a:buFontTx/>
              <a:buNone/>
              <a:tabLst/>
              <a:defRPr/>
            </a:pPr>
            <a:r>
              <a:rPr kumimoji="0" lang="en-US" sz="1200" b="1" i="0" u="none" strike="noStrike" kern="1400" cap="none" spc="0" normalizeH="0" baseline="0" noProof="0" dirty="0">
                <a:ln>
                  <a:noFill/>
                </a:ln>
                <a:solidFill>
                  <a:srgbClr val="001489"/>
                </a:solidFill>
                <a:effectLst/>
                <a:uLnTx/>
                <a:uFillTx/>
                <a:latin typeface="Century Gothic" panose="020B0502020202020204" pitchFamily="34" charset="0"/>
                <a:ea typeface="+mn-ea"/>
                <a:cs typeface="Times New Roman" panose="02020603050405020304" pitchFamily="18" charset="0"/>
              </a:rPr>
              <a:t>Learner Retention</a:t>
            </a:r>
          </a:p>
          <a:p>
            <a:pPr marL="0" marR="0" lvl="0" indent="0" algn="just" defTabSz="914400" rtl="0" eaLnBrk="1" fontAlgn="auto" latinLnBrk="0" hangingPunct="1">
              <a:lnSpc>
                <a:spcPct val="120000"/>
              </a:lnSpc>
              <a:spcBef>
                <a:spcPts val="300"/>
              </a:spcBef>
              <a:spcAft>
                <a:spcPts val="400"/>
              </a:spcAft>
              <a:buClrTx/>
              <a:buSzTx/>
              <a:buFontTx/>
              <a:buNone/>
              <a:tabLst>
                <a:tab pos="-20116800" algn="l"/>
                <a:tab pos="118745" algn="l"/>
                <a:tab pos="182880" algn="l"/>
              </a:tabLst>
              <a:defRPr/>
            </a:pP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The municipal area exhibits a learner retention rate that is </a:t>
            </a:r>
            <a:r>
              <a:rPr lang="en-US" sz="900" kern="1400" dirty="0">
                <a:solidFill>
                  <a:srgbClr val="000000"/>
                </a:solidFill>
                <a:latin typeface="Century Gothic" panose="020B0502020202020204" pitchFamily="34" charset="0"/>
                <a:cs typeface="Times New Roman" panose="02020603050405020304" pitchFamily="18" charset="0"/>
              </a:rPr>
              <a:t>in line with t</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he District average. It has also demonstrated a consistent upward trajectory from 2020 (69.1 per cent) to 2022 (73.8 per cent</a:t>
            </a:r>
            <a:r>
              <a:rPr lang="en-US" sz="900" kern="1400" dirty="0">
                <a:solidFill>
                  <a:srgbClr val="000000"/>
                </a:solidFill>
                <a:latin typeface="Century Gothic" panose="020B0502020202020204" pitchFamily="34" charset="0"/>
                <a:cs typeface="Times New Roman" panose="02020603050405020304" pitchFamily="18" charset="0"/>
              </a:rPr>
              <a:t>)</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 but declined to 71.7 per cent</a:t>
            </a:r>
            <a:r>
              <a:rPr lang="en-US" sz="900" kern="1400" dirty="0">
                <a:solidFill>
                  <a:srgbClr val="000000"/>
                </a:solidFill>
                <a:latin typeface="Century Gothic" panose="020B0502020202020204" pitchFamily="34" charset="0"/>
                <a:cs typeface="Times New Roman" panose="02020603050405020304" pitchFamily="18" charset="0"/>
              </a:rPr>
              <a:t>. This trend needs to be reverted to enhance the </a:t>
            </a:r>
            <a:r>
              <a:rPr kumimoji="0" lang="en-US" sz="900" b="0" i="0" u="none" strike="noStrike" kern="14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future economic potential of the municipal area. </a:t>
            </a:r>
          </a:p>
          <a:p>
            <a:pPr marL="0" marR="0" lvl="0" indent="0" algn="just" defTabSz="914400" rtl="0" eaLnBrk="1" fontAlgn="auto" latinLnBrk="0" hangingPunct="1">
              <a:spcBef>
                <a:spcPts val="300"/>
              </a:spcBef>
              <a:spcAft>
                <a:spcPts val="400"/>
              </a:spcAft>
              <a:buClrTx/>
              <a:buSzTx/>
              <a:buFontTx/>
              <a:buNone/>
              <a:tabLst>
                <a:tab pos="-20116800" algn="l"/>
                <a:tab pos="118745" algn="l"/>
                <a:tab pos="182880" algn="l"/>
              </a:tabLst>
              <a:defRPr/>
            </a:pPr>
            <a:r>
              <a:rPr lang="en-US" sz="1200" b="1" kern="1400" dirty="0">
                <a:solidFill>
                  <a:srgbClr val="001489"/>
                </a:solidFill>
                <a:latin typeface="Century Gothic" panose="020B0502020202020204" pitchFamily="34" charset="0"/>
                <a:cs typeface="Times New Roman" panose="02020603050405020304" pitchFamily="18" charset="0"/>
              </a:rPr>
              <a:t>Education Outcomes</a:t>
            </a:r>
          </a:p>
          <a:p>
            <a:pPr algn="just">
              <a:lnSpc>
                <a:spcPct val="120000"/>
              </a:lnSpc>
              <a:spcBef>
                <a:spcPts val="300"/>
              </a:spcBef>
              <a:spcAft>
                <a:spcPts val="400"/>
              </a:spcAft>
              <a:tabLst>
                <a:tab pos="-20116800" algn="l"/>
                <a:tab pos="118745" algn="l"/>
                <a:tab pos="182880" algn="l"/>
              </a:tabLst>
            </a:pPr>
            <a:r>
              <a:rPr lang="en-US" sz="900" kern="1400" dirty="0">
                <a:solidFill>
                  <a:srgbClr val="000000"/>
                </a:solidFill>
                <a:latin typeface="Century Gothic" panose="020B0502020202020204" pitchFamily="34" charset="0"/>
                <a:cs typeface="Times New Roman" panose="02020603050405020304" pitchFamily="18" charset="0"/>
              </a:rPr>
              <a:t>The municipal area is experiencing both a reduction in the proportion of learners completing Grade 12 and a decline in matric pass rates, from 83.9 per cent in 2022 to 80.7 per cent in 2023, now falling below the District average of 85.8 per cent. Of particular concern is the decrease in bachelor-level passes, with subject-specific analyses indicating that poor outcomes in Mathematical Literacy and Afrikaans Home Language are contributing factors. Furthermore, the limited uptake of Mathematics among learners restricts their access to critical fields, especially those in increasing demand across the national economy. </a:t>
            </a:r>
          </a:p>
          <a:p>
            <a:pPr algn="just">
              <a:lnSpc>
                <a:spcPct val="120000"/>
              </a:lnSpc>
              <a:spcBef>
                <a:spcPts val="300"/>
              </a:spcBef>
              <a:spcAft>
                <a:spcPts val="400"/>
              </a:spcAft>
              <a:tabLst>
                <a:tab pos="-20116800" algn="l"/>
                <a:tab pos="118745" algn="l"/>
                <a:tab pos="182880" algn="l"/>
              </a:tabLst>
            </a:pPr>
            <a:r>
              <a:rPr lang="en-US" sz="900" kern="1400" dirty="0">
                <a:solidFill>
                  <a:srgbClr val="000000"/>
                </a:solidFill>
                <a:latin typeface="Century Gothic" panose="020B0502020202020204" pitchFamily="34" charset="0"/>
                <a:cs typeface="Times New Roman" panose="02020603050405020304" pitchFamily="18" charset="0"/>
              </a:rPr>
              <a:t>Addressing these challenges is crucial, especially given the importance of proficiency in subjects like Mathematics and Physical Science in the context of the evolving Fourth Industrial Revolution. As demand for skilled labor rises within the municipal area, matric certificates and higher education qualifications are becoming increasingly vital tools for alleviating poverty and driving economic growth. It is essential to thoroughly examine the factors affecting educational quality to improve long-term outcomes.</a:t>
            </a:r>
            <a:endParaRPr lang="en-US" sz="1200" b="1" kern="1400" dirty="0">
              <a:solidFill>
                <a:srgbClr val="002060"/>
              </a:solidFill>
              <a:latin typeface="Century Gothic" panose="020B0502020202020204" pitchFamily="34" charset="0"/>
              <a:cs typeface="Times New Roman" panose="02020603050405020304" pitchFamily="18" charset="0"/>
            </a:endParaRPr>
          </a:p>
          <a:p>
            <a:endParaRPr lang="en-US" sz="900" kern="1400" dirty="0">
              <a:solidFill>
                <a:srgbClr val="000000"/>
              </a:solidFill>
              <a:latin typeface="Century Gothic" panose="020B0502020202020204" pitchFamily="34" charset="0"/>
              <a:cs typeface="Times New Roman" panose="02020603050405020304" pitchFamily="18" charset="0"/>
            </a:endParaRPr>
          </a:p>
          <a:p>
            <a:endParaRPr lang="en-US" sz="900" kern="1400" dirty="0">
              <a:solidFill>
                <a:srgbClr val="000000"/>
              </a:solidFill>
              <a:latin typeface="Century Gothic" panose="020B050202020202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567C8862-8B6F-53A7-D4F7-B46888187783}"/>
              </a:ext>
            </a:extLst>
          </p:cNvPr>
          <p:cNvSpPr>
            <a:spLocks noGrp="1"/>
          </p:cNvSpPr>
          <p:nvPr>
            <p:ph type="ftr" sz="quarter" idx="11"/>
          </p:nvPr>
        </p:nvSpPr>
        <p:spPr>
          <a:xfrm>
            <a:off x="457200" y="9370150"/>
            <a:ext cx="3249613" cy="365760"/>
          </a:xfrm>
        </p:spPr>
        <p:txBody>
          <a:bodyPr/>
          <a:lstStyle/>
          <a:p>
            <a:pPr algn="l"/>
            <a:r>
              <a:rPr lang="it-IT" dirty="0">
                <a:latin typeface="Century Gothic" panose="020B0502020202020204" pitchFamily="34" charset="0"/>
              </a:rPr>
              <a:t>2024 Socio-Economic Profile:  Oudtshoorn Municipality</a:t>
            </a:r>
            <a:endParaRPr lang="en-US" dirty="0">
              <a:latin typeface="Century Gothic" panose="020B0502020202020204" pitchFamily="34" charset="0"/>
            </a:endParaRPr>
          </a:p>
        </p:txBody>
      </p:sp>
      <p:sp>
        <p:nvSpPr>
          <p:cNvPr id="7" name="Slide Number Placeholder 6">
            <a:extLst>
              <a:ext uri="{FF2B5EF4-FFF2-40B4-BE49-F238E27FC236}">
                <a16:creationId xmlns:a16="http://schemas.microsoft.com/office/drawing/2014/main" id="{C5BE0672-DD74-386A-4A97-59625E84F973}"/>
              </a:ext>
            </a:extLst>
          </p:cNvPr>
          <p:cNvSpPr>
            <a:spLocks noGrp="1"/>
          </p:cNvSpPr>
          <p:nvPr>
            <p:ph type="sldNum" sz="quarter" idx="12"/>
          </p:nvPr>
        </p:nvSpPr>
        <p:spPr/>
        <p:txBody>
          <a:bodyPr/>
          <a:lstStyle/>
          <a:p>
            <a:fld id="{C1393060-607D-4319-A8A6-4AE33465D3FF}" type="slidenum">
              <a:rPr lang="en-US" smtClean="0">
                <a:latin typeface="Century Gothic" panose="020B0502020202020204" pitchFamily="34" charset="0"/>
              </a:rPr>
              <a:t>8</a:t>
            </a:fld>
            <a:endParaRPr lang="en-US" dirty="0">
              <a:latin typeface="Century Gothic" panose="020B0502020202020204" pitchFamily="34" charset="0"/>
            </a:endParaRPr>
          </a:p>
        </p:txBody>
      </p:sp>
    </p:spTree>
    <p:extLst>
      <p:ext uri="{BB962C8B-B14F-4D97-AF65-F5344CB8AC3E}">
        <p14:creationId xmlns:p14="http://schemas.microsoft.com/office/powerpoint/2010/main" val="416059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E836A675-CF30-4322-9910-D0876ADF4F0B}"/>
              </a:ext>
            </a:extLst>
          </p:cNvPr>
          <p:cNvSpPr>
            <a:spLocks noGrp="1"/>
          </p:cNvSpPr>
          <p:nvPr>
            <p:ph type="title"/>
          </p:nvPr>
        </p:nvSpPr>
        <p:spPr/>
        <p:txBody>
          <a:bodyPr/>
          <a:lstStyle/>
          <a:p>
            <a:r>
              <a:rPr lang="en-US" dirty="0"/>
              <a:t>Education Infographic</a:t>
            </a:r>
          </a:p>
        </p:txBody>
      </p:sp>
      <p:grpSp>
        <p:nvGrpSpPr>
          <p:cNvPr id="2" name="Group 1">
            <a:extLst>
              <a:ext uri="{FF2B5EF4-FFF2-40B4-BE49-F238E27FC236}">
                <a16:creationId xmlns:a16="http://schemas.microsoft.com/office/drawing/2014/main" id="{5FCB7808-8918-4C35-AAE3-DD52753C6DA2}"/>
              </a:ext>
            </a:extLst>
          </p:cNvPr>
          <p:cNvGrpSpPr/>
          <p:nvPr/>
        </p:nvGrpSpPr>
        <p:grpSpPr>
          <a:xfrm>
            <a:off x="3739330" y="7633575"/>
            <a:ext cx="2771436" cy="802600"/>
            <a:chOff x="292422" y="997586"/>
            <a:chExt cx="2771436" cy="966839"/>
          </a:xfrm>
        </p:grpSpPr>
        <p:grpSp>
          <p:nvGrpSpPr>
            <p:cNvPr id="131" name="Group 130">
              <a:extLst>
                <a:ext uri="{FF2B5EF4-FFF2-40B4-BE49-F238E27FC236}">
                  <a16:creationId xmlns:a16="http://schemas.microsoft.com/office/drawing/2014/main" id="{372D36D7-F9AD-46EA-9A67-AE78970EA82D}"/>
                </a:ext>
              </a:extLst>
            </p:cNvPr>
            <p:cNvGrpSpPr/>
            <p:nvPr/>
          </p:nvGrpSpPr>
          <p:grpSpPr>
            <a:xfrm>
              <a:off x="292422" y="1086912"/>
              <a:ext cx="2771436" cy="514694"/>
              <a:chOff x="3243769" y="2261157"/>
              <a:chExt cx="2771436" cy="514694"/>
            </a:xfrm>
          </p:grpSpPr>
          <p:grpSp>
            <p:nvGrpSpPr>
              <p:cNvPr id="132" name="Group 131">
                <a:extLst>
                  <a:ext uri="{FF2B5EF4-FFF2-40B4-BE49-F238E27FC236}">
                    <a16:creationId xmlns:a16="http://schemas.microsoft.com/office/drawing/2014/main" id="{F8C530BD-8DA8-4A34-8C60-AFBF17FD35A0}"/>
                  </a:ext>
                </a:extLst>
              </p:cNvPr>
              <p:cNvGrpSpPr/>
              <p:nvPr/>
            </p:nvGrpSpPr>
            <p:grpSpPr>
              <a:xfrm>
                <a:off x="3263320" y="2263946"/>
                <a:ext cx="2751885" cy="511905"/>
                <a:chOff x="3151011" y="1975390"/>
                <a:chExt cx="2751885" cy="511905"/>
              </a:xfrm>
            </p:grpSpPr>
            <p:sp>
              <p:nvSpPr>
                <p:cNvPr id="134" name="Freeform 37">
                  <a:extLst>
                    <a:ext uri="{FF2B5EF4-FFF2-40B4-BE49-F238E27FC236}">
                      <a16:creationId xmlns:a16="http://schemas.microsoft.com/office/drawing/2014/main" id="{C561A78F-B017-46AC-9FCA-AEFE24F96AB2}"/>
                    </a:ext>
                  </a:extLst>
                </p:cNvPr>
                <p:cNvSpPr>
                  <a:spLocks/>
                </p:cNvSpPr>
                <p:nvPr/>
              </p:nvSpPr>
              <p:spPr bwMode="auto">
                <a:xfrm>
                  <a:off x="3151011" y="2015123"/>
                  <a:ext cx="2751885" cy="468851"/>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94D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5" name="Picture 134">
                  <a:extLst>
                    <a:ext uri="{FF2B5EF4-FFF2-40B4-BE49-F238E27FC236}">
                      <a16:creationId xmlns:a16="http://schemas.microsoft.com/office/drawing/2014/main" id="{3CED0C0C-2502-4653-8CA1-F61E3D4B2E52}"/>
                    </a:ext>
                  </a:extLst>
                </p:cNvPr>
                <p:cNvPicPr>
                  <a:picLocks noChangeAspect="1"/>
                </p:cNvPicPr>
                <p:nvPr/>
              </p:nvPicPr>
              <p:blipFill rotWithShape="1">
                <a:blip r:embed="rId3">
                  <a:extLst>
                    <a:ext uri="{28A0092B-C50C-407E-A947-70E740481C1C}">
                      <a14:useLocalDpi xmlns:a14="http://schemas.microsoft.com/office/drawing/2010/main" val="0"/>
                    </a:ext>
                  </a:extLst>
                </a:blip>
                <a:srcRect r="51838"/>
                <a:stretch/>
              </p:blipFill>
              <p:spPr>
                <a:xfrm rot="5400000" flipV="1">
                  <a:off x="4061614" y="2020285"/>
                  <a:ext cx="511373" cy="421583"/>
                </a:xfrm>
                <a:prstGeom prst="rect">
                  <a:avLst/>
                </a:prstGeom>
              </p:spPr>
            </p:pic>
            <p:sp>
              <p:nvSpPr>
                <p:cNvPr id="136" name="Freeform 40">
                  <a:extLst>
                    <a:ext uri="{FF2B5EF4-FFF2-40B4-BE49-F238E27FC236}">
                      <a16:creationId xmlns:a16="http://schemas.microsoft.com/office/drawing/2014/main" id="{C006ADD4-1925-42EF-BCF8-DFDD6100399A}"/>
                    </a:ext>
                  </a:extLst>
                </p:cNvPr>
                <p:cNvSpPr>
                  <a:spLocks/>
                </p:cNvSpPr>
                <p:nvPr/>
              </p:nvSpPr>
              <p:spPr bwMode="auto">
                <a:xfrm>
                  <a:off x="3371546" y="2048404"/>
                  <a:ext cx="734513" cy="438891"/>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94D6"/>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500"/>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F9A2E323-28D5-4472-B3ED-8ACF30BDCAA5}"/>
                    </a:ext>
                  </a:extLst>
                </p:cNvPr>
                <p:cNvSpPr/>
                <p:nvPr/>
              </p:nvSpPr>
              <p:spPr>
                <a:xfrm>
                  <a:off x="4258120" y="2048404"/>
                  <a:ext cx="139333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Tuberculosis</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pic>
            <p:nvPicPr>
              <p:cNvPr id="133" name="Picture 132">
                <a:extLst>
                  <a:ext uri="{FF2B5EF4-FFF2-40B4-BE49-F238E27FC236}">
                    <a16:creationId xmlns:a16="http://schemas.microsoft.com/office/drawing/2014/main" id="{4030A35B-DE4E-4C04-A63F-06F8CA23CF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1838"/>
              <a:stretch/>
            </p:blipFill>
            <p:spPr>
              <a:xfrm rot="16200000" flipH="1" flipV="1">
                <a:off x="3105552" y="2399374"/>
                <a:ext cx="511373" cy="234940"/>
              </a:xfrm>
              <a:prstGeom prst="rect">
                <a:avLst/>
              </a:prstGeom>
            </p:spPr>
          </p:pic>
        </p:grpSp>
        <p:pic>
          <p:nvPicPr>
            <p:cNvPr id="128" name="Picture 127">
              <a:extLst>
                <a:ext uri="{FF2B5EF4-FFF2-40B4-BE49-F238E27FC236}">
                  <a16:creationId xmlns:a16="http://schemas.microsoft.com/office/drawing/2014/main" id="{22E5A5BB-BD11-4AD9-BD62-F4CE21A6C53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13784" y="997586"/>
              <a:ext cx="935245" cy="966839"/>
            </a:xfrm>
            <a:prstGeom prst="rect">
              <a:avLst/>
            </a:prstGeom>
            <a:noFill/>
            <a:ln>
              <a:noFill/>
            </a:ln>
          </p:spPr>
        </p:pic>
      </p:grpSp>
      <p:sp>
        <p:nvSpPr>
          <p:cNvPr id="155" name="Rectangle: Top Corners Rounded 154">
            <a:extLst>
              <a:ext uri="{FF2B5EF4-FFF2-40B4-BE49-F238E27FC236}">
                <a16:creationId xmlns:a16="http://schemas.microsoft.com/office/drawing/2014/main" id="{E33393AC-DC22-4EB6-A4D4-0498123B5034}"/>
              </a:ext>
            </a:extLst>
          </p:cNvPr>
          <p:cNvSpPr/>
          <p:nvPr/>
        </p:nvSpPr>
        <p:spPr>
          <a:xfrm rot="16200000">
            <a:off x="3200402" y="-3200200"/>
            <a:ext cx="457200" cy="6858003"/>
          </a:xfrm>
          <a:prstGeom prst="round2SameRect">
            <a:avLst>
              <a:gd name="adj1" fmla="val 7001"/>
              <a:gd name="adj2" fmla="val 0"/>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solidFill>
                  <a:srgbClr val="C00000"/>
                </a:solidFill>
              </a:ln>
              <a:solidFill>
                <a:srgbClr val="0080BA"/>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70700041-29FC-416A-9882-159EADE6DFBF}"/>
              </a:ext>
            </a:extLst>
          </p:cNvPr>
          <p:cNvSpPr txBox="1"/>
          <p:nvPr/>
        </p:nvSpPr>
        <p:spPr>
          <a:xfrm>
            <a:off x="0" y="-24633"/>
            <a:ext cx="4670907" cy="457200"/>
          </a:xfrm>
          <a:prstGeom prst="rect">
            <a:avLst/>
          </a:prstGeom>
          <a:noFill/>
          <a:ln>
            <a:noFill/>
          </a:ln>
        </p:spPr>
        <p:txBody>
          <a:bodyPr wrap="square" lIns="81000" tIns="0" rIns="81000" bIns="0" rtlCol="0" anchor="ctr">
            <a:no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HEALTH</a:t>
            </a:r>
            <a:endParaRPr kumimoji="0" lang="en-US" sz="2000" b="0" i="0" u="none" strike="noStrike" kern="1200" cap="none" spc="0" normalizeH="0" baseline="0" noProof="1">
              <a:ln>
                <a:noFill/>
              </a:ln>
              <a:solidFill>
                <a:prstClr val="white"/>
              </a:solidFill>
              <a:effectLst/>
              <a:uLnTx/>
              <a:uFillTx/>
              <a:latin typeface="Calibri Light" panose="020F0302020204030204"/>
              <a:ea typeface="+mn-ea"/>
              <a:cs typeface="+mn-cs"/>
            </a:endParaRPr>
          </a:p>
        </p:txBody>
      </p:sp>
      <p:grpSp>
        <p:nvGrpSpPr>
          <p:cNvPr id="71" name="Group 70">
            <a:extLst>
              <a:ext uri="{FF2B5EF4-FFF2-40B4-BE49-F238E27FC236}">
                <a16:creationId xmlns:a16="http://schemas.microsoft.com/office/drawing/2014/main" id="{9DFD1A43-3BB3-43CF-962D-FB5408821D70}"/>
              </a:ext>
            </a:extLst>
          </p:cNvPr>
          <p:cNvGrpSpPr/>
          <p:nvPr/>
        </p:nvGrpSpPr>
        <p:grpSpPr>
          <a:xfrm>
            <a:off x="77072" y="7633743"/>
            <a:ext cx="3041600" cy="476427"/>
            <a:chOff x="3185917" y="2261157"/>
            <a:chExt cx="3300130" cy="550571"/>
          </a:xfrm>
        </p:grpSpPr>
        <p:grpSp>
          <p:nvGrpSpPr>
            <p:cNvPr id="73" name="Group 72">
              <a:extLst>
                <a:ext uri="{FF2B5EF4-FFF2-40B4-BE49-F238E27FC236}">
                  <a16:creationId xmlns:a16="http://schemas.microsoft.com/office/drawing/2014/main" id="{AEEB758B-466C-4A00-8DE7-6906E4EC2145}"/>
                </a:ext>
              </a:extLst>
            </p:cNvPr>
            <p:cNvGrpSpPr/>
            <p:nvPr/>
          </p:nvGrpSpPr>
          <p:grpSpPr>
            <a:xfrm>
              <a:off x="3263321" y="2263946"/>
              <a:ext cx="3222726" cy="547782"/>
              <a:chOff x="3151012" y="1975390"/>
              <a:chExt cx="3222726" cy="547782"/>
            </a:xfrm>
          </p:grpSpPr>
          <p:sp>
            <p:nvSpPr>
              <p:cNvPr id="75" name="Freeform 37">
                <a:extLst>
                  <a:ext uri="{FF2B5EF4-FFF2-40B4-BE49-F238E27FC236}">
                    <a16:creationId xmlns:a16="http://schemas.microsoft.com/office/drawing/2014/main" id="{CCAAE3EC-AC6D-463B-B10B-EEE3A2E9B6B1}"/>
                  </a:ext>
                </a:extLst>
              </p:cNvPr>
              <p:cNvSpPr>
                <a:spLocks/>
              </p:cNvSpPr>
              <p:nvPr/>
            </p:nvSpPr>
            <p:spPr bwMode="auto">
              <a:xfrm>
                <a:off x="3151012" y="2015123"/>
                <a:ext cx="2984725" cy="508049"/>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94D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629D26F6-2C65-4269-A8C3-6D4B2F3CCE3A}"/>
                  </a:ext>
                </a:extLst>
              </p:cNvPr>
              <p:cNvPicPr>
                <a:picLocks noChangeAspect="1"/>
              </p:cNvPicPr>
              <p:nvPr/>
            </p:nvPicPr>
            <p:blipFill rotWithShape="1">
              <a:blip r:embed="rId3">
                <a:extLst>
                  <a:ext uri="{28A0092B-C50C-407E-A947-70E740481C1C}">
                    <a14:useLocalDpi xmlns:a14="http://schemas.microsoft.com/office/drawing/2010/main" val="0"/>
                  </a:ext>
                </a:extLst>
              </a:blip>
              <a:srcRect r="51838"/>
              <a:stretch/>
            </p:blipFill>
            <p:spPr>
              <a:xfrm rot="5400000" flipV="1">
                <a:off x="4190404" y="2020285"/>
                <a:ext cx="511373" cy="421583"/>
              </a:xfrm>
              <a:prstGeom prst="rect">
                <a:avLst/>
              </a:prstGeom>
            </p:spPr>
          </p:pic>
          <p:sp>
            <p:nvSpPr>
              <p:cNvPr id="77" name="Freeform 40">
                <a:extLst>
                  <a:ext uri="{FF2B5EF4-FFF2-40B4-BE49-F238E27FC236}">
                    <a16:creationId xmlns:a16="http://schemas.microsoft.com/office/drawing/2014/main" id="{346B2190-4134-47F6-86C6-A6C445AEDDB1}"/>
                  </a:ext>
                </a:extLst>
              </p:cNvPr>
              <p:cNvSpPr>
                <a:spLocks/>
              </p:cNvSpPr>
              <p:nvPr/>
            </p:nvSpPr>
            <p:spPr bwMode="auto">
              <a:xfrm>
                <a:off x="3502100" y="2015123"/>
                <a:ext cx="702340" cy="468851"/>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94D6"/>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500"/>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DB631C6-8429-47B4-B02F-FAA7171C8703}"/>
                  </a:ext>
                </a:extLst>
              </p:cNvPr>
              <p:cNvSpPr/>
              <p:nvPr/>
            </p:nvSpPr>
            <p:spPr>
              <a:xfrm>
                <a:off x="4484217" y="2083453"/>
                <a:ext cx="1889521" cy="3880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HIV/AIDS</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pic>
          <p:nvPicPr>
            <p:cNvPr id="74" name="Picture 73">
              <a:extLst>
                <a:ext uri="{FF2B5EF4-FFF2-40B4-BE49-F238E27FC236}">
                  <a16:creationId xmlns:a16="http://schemas.microsoft.com/office/drawing/2014/main" id="{D1CC9E8F-6BD4-4487-8013-865632A52D98}"/>
                </a:ext>
              </a:extLst>
            </p:cNvPr>
            <p:cNvPicPr>
              <a:picLocks noChangeAspect="1"/>
            </p:cNvPicPr>
            <p:nvPr/>
          </p:nvPicPr>
          <p:blipFill rotWithShape="1">
            <a:blip r:embed="rId3">
              <a:extLst>
                <a:ext uri="{28A0092B-C50C-407E-A947-70E740481C1C}">
                  <a14:useLocalDpi xmlns:a14="http://schemas.microsoft.com/office/drawing/2010/main" val="0"/>
                </a:ext>
              </a:extLst>
            </a:blip>
            <a:srcRect r="51838"/>
            <a:stretch/>
          </p:blipFill>
          <p:spPr>
            <a:xfrm rot="16200000" flipH="1" flipV="1">
              <a:off x="3141022" y="2306052"/>
              <a:ext cx="511373" cy="421583"/>
            </a:xfrm>
            <a:prstGeom prst="rect">
              <a:avLst/>
            </a:prstGeom>
          </p:spPr>
        </p:pic>
      </p:grpSp>
      <p:grpSp>
        <p:nvGrpSpPr>
          <p:cNvPr id="37" name="Group 36">
            <a:extLst>
              <a:ext uri="{FF2B5EF4-FFF2-40B4-BE49-F238E27FC236}">
                <a16:creationId xmlns:a16="http://schemas.microsoft.com/office/drawing/2014/main" id="{F6F615FE-44D3-48B3-9421-553E355760F4}"/>
              </a:ext>
            </a:extLst>
          </p:cNvPr>
          <p:cNvGrpSpPr/>
          <p:nvPr/>
        </p:nvGrpSpPr>
        <p:grpSpPr>
          <a:xfrm>
            <a:off x="71015" y="885884"/>
            <a:ext cx="3556642" cy="748387"/>
            <a:chOff x="2991568" y="2001366"/>
            <a:chExt cx="3556642" cy="901530"/>
          </a:xfrm>
        </p:grpSpPr>
        <p:grpSp>
          <p:nvGrpSpPr>
            <p:cNvPr id="35" name="Group 34">
              <a:extLst>
                <a:ext uri="{FF2B5EF4-FFF2-40B4-BE49-F238E27FC236}">
                  <a16:creationId xmlns:a16="http://schemas.microsoft.com/office/drawing/2014/main" id="{45CE6E8C-0E74-41B8-998A-8EE7CBC79259}"/>
                </a:ext>
              </a:extLst>
            </p:cNvPr>
            <p:cNvGrpSpPr/>
            <p:nvPr/>
          </p:nvGrpSpPr>
          <p:grpSpPr>
            <a:xfrm>
              <a:off x="2991568" y="2073833"/>
              <a:ext cx="3556642" cy="574759"/>
              <a:chOff x="3191062" y="2200560"/>
              <a:chExt cx="3556642" cy="574759"/>
            </a:xfrm>
          </p:grpSpPr>
          <p:grpSp>
            <p:nvGrpSpPr>
              <p:cNvPr id="30" name="Group 29">
                <a:extLst>
                  <a:ext uri="{FF2B5EF4-FFF2-40B4-BE49-F238E27FC236}">
                    <a16:creationId xmlns:a16="http://schemas.microsoft.com/office/drawing/2014/main" id="{3F8A9C41-A909-47EE-80FD-FEE03F02DEC4}"/>
                  </a:ext>
                </a:extLst>
              </p:cNvPr>
              <p:cNvGrpSpPr/>
              <p:nvPr/>
            </p:nvGrpSpPr>
            <p:grpSpPr>
              <a:xfrm>
                <a:off x="3301598" y="2200560"/>
                <a:ext cx="3446106" cy="574759"/>
                <a:chOff x="3189289" y="1912004"/>
                <a:chExt cx="3446106" cy="574759"/>
              </a:xfrm>
            </p:grpSpPr>
            <p:sp>
              <p:nvSpPr>
                <p:cNvPr id="199" name="Freeform 37">
                  <a:extLst>
                    <a:ext uri="{FF2B5EF4-FFF2-40B4-BE49-F238E27FC236}">
                      <a16:creationId xmlns:a16="http://schemas.microsoft.com/office/drawing/2014/main" id="{C22E6B3D-7E54-43C3-AAF2-6560B9654E06}"/>
                    </a:ext>
                  </a:extLst>
                </p:cNvPr>
                <p:cNvSpPr>
                  <a:spLocks/>
                </p:cNvSpPr>
                <p:nvPr/>
              </p:nvSpPr>
              <p:spPr bwMode="auto">
                <a:xfrm>
                  <a:off x="3189289" y="1912004"/>
                  <a:ext cx="3446106" cy="501158"/>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7DB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3" name="Picture 202">
                  <a:extLst>
                    <a:ext uri="{FF2B5EF4-FFF2-40B4-BE49-F238E27FC236}">
                      <a16:creationId xmlns:a16="http://schemas.microsoft.com/office/drawing/2014/main" id="{C152F4BF-D074-4B13-8BC9-9C213FCD91C7}"/>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r="51838"/>
                <a:stretch/>
              </p:blipFill>
              <p:spPr>
                <a:xfrm rot="5400000" flipV="1">
                  <a:off x="4190404" y="2020285"/>
                  <a:ext cx="511373" cy="421583"/>
                </a:xfrm>
                <a:prstGeom prst="rect">
                  <a:avLst/>
                </a:prstGeom>
              </p:spPr>
            </p:pic>
            <p:sp>
              <p:nvSpPr>
                <p:cNvPr id="207" name="Freeform 40">
                  <a:extLst>
                    <a:ext uri="{FF2B5EF4-FFF2-40B4-BE49-F238E27FC236}">
                      <a16:creationId xmlns:a16="http://schemas.microsoft.com/office/drawing/2014/main" id="{B5DEF4AE-F08A-4C83-8EF0-6560D9C6429F}"/>
                    </a:ext>
                  </a:extLst>
                </p:cNvPr>
                <p:cNvSpPr>
                  <a:spLocks/>
                </p:cNvSpPr>
                <p:nvPr/>
              </p:nvSpPr>
              <p:spPr bwMode="auto">
                <a:xfrm>
                  <a:off x="3500336" y="1925468"/>
                  <a:ext cx="734513" cy="448358"/>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7DBA"/>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500"/>
                    </a:solidFill>
                    <a:effectLst/>
                    <a:uLnTx/>
                    <a:uFillTx/>
                    <a:latin typeface="Calibri" panose="020F0502020204030204"/>
                    <a:ea typeface="+mn-ea"/>
                    <a:cs typeface="+mn-cs"/>
                  </a:endParaRPr>
                </a:p>
              </p:txBody>
            </p:sp>
            <p:sp>
              <p:nvSpPr>
                <p:cNvPr id="206" name="Rectangle 205">
                  <a:extLst>
                    <a:ext uri="{FF2B5EF4-FFF2-40B4-BE49-F238E27FC236}">
                      <a16:creationId xmlns:a16="http://schemas.microsoft.com/office/drawing/2014/main" id="{29541228-0D4C-4779-BAA1-F40DB1349B8A}"/>
                    </a:ext>
                  </a:extLst>
                </p:cNvPr>
                <p:cNvSpPr/>
                <p:nvPr/>
              </p:nvSpPr>
              <p:spPr>
                <a:xfrm>
                  <a:off x="4241735" y="1966055"/>
                  <a:ext cx="2284657" cy="4078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Healthcare Facilities</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pic>
            <p:nvPicPr>
              <p:cNvPr id="204" name="Picture 203">
                <a:extLst>
                  <a:ext uri="{FF2B5EF4-FFF2-40B4-BE49-F238E27FC236}">
                    <a16:creationId xmlns:a16="http://schemas.microsoft.com/office/drawing/2014/main" id="{653E3DFA-8109-4DC1-89E0-4D3823A20A5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r="51838"/>
              <a:stretch/>
            </p:blipFill>
            <p:spPr>
              <a:xfrm rot="16200000" flipH="1" flipV="1">
                <a:off x="3146167" y="2308841"/>
                <a:ext cx="511373" cy="421583"/>
              </a:xfrm>
              <a:prstGeom prst="rect">
                <a:avLst/>
              </a:prstGeom>
            </p:spPr>
          </p:pic>
        </p:grpSp>
        <p:pic>
          <p:nvPicPr>
            <p:cNvPr id="126" name="Picture 125">
              <a:extLst>
                <a:ext uri="{FF2B5EF4-FFF2-40B4-BE49-F238E27FC236}">
                  <a16:creationId xmlns:a16="http://schemas.microsoft.com/office/drawing/2014/main" id="{9B79DC1E-CA01-4A55-9A9B-5A65384AF792}"/>
                </a:ext>
              </a:extLst>
            </p:cNvPr>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harpenSoften amount="3000"/>
                      </a14:imgEffect>
                    </a14:imgLayer>
                  </a14:imgProps>
                </a:ext>
                <a:ext uri="{28A0092B-C50C-407E-A947-70E740481C1C}">
                  <a14:useLocalDpi xmlns:a14="http://schemas.microsoft.com/office/drawing/2010/main" val="0"/>
                </a:ext>
              </a:extLst>
            </a:blip>
            <a:stretch>
              <a:fillRect/>
            </a:stretch>
          </p:blipFill>
          <p:spPr>
            <a:xfrm>
              <a:off x="3437354" y="2001366"/>
              <a:ext cx="984145" cy="901530"/>
            </a:xfrm>
            <a:prstGeom prst="rect">
              <a:avLst/>
            </a:prstGeom>
            <a:noFill/>
            <a:ln>
              <a:noFill/>
            </a:ln>
          </p:spPr>
        </p:pic>
      </p:grpSp>
      <p:grpSp>
        <p:nvGrpSpPr>
          <p:cNvPr id="18" name="Group 17">
            <a:extLst>
              <a:ext uri="{FF2B5EF4-FFF2-40B4-BE49-F238E27FC236}">
                <a16:creationId xmlns:a16="http://schemas.microsoft.com/office/drawing/2014/main" id="{0D518690-7ADA-8EF8-8C47-2004E3EB8068}"/>
              </a:ext>
            </a:extLst>
          </p:cNvPr>
          <p:cNvGrpSpPr/>
          <p:nvPr/>
        </p:nvGrpSpPr>
        <p:grpSpPr>
          <a:xfrm>
            <a:off x="3784601" y="971550"/>
            <a:ext cx="2942980" cy="628783"/>
            <a:chOff x="3151010" y="2015120"/>
            <a:chExt cx="3598888" cy="800056"/>
          </a:xfrm>
          <a:solidFill>
            <a:srgbClr val="007DBA"/>
          </a:solidFill>
        </p:grpSpPr>
        <p:sp>
          <p:nvSpPr>
            <p:cNvPr id="20" name="Freeform 37">
              <a:extLst>
                <a:ext uri="{FF2B5EF4-FFF2-40B4-BE49-F238E27FC236}">
                  <a16:creationId xmlns:a16="http://schemas.microsoft.com/office/drawing/2014/main" id="{EC242AF9-02CE-526E-A9E1-F52F7EFEAC8A}"/>
                </a:ext>
              </a:extLst>
            </p:cNvPr>
            <p:cNvSpPr>
              <a:spLocks/>
            </p:cNvSpPr>
            <p:nvPr/>
          </p:nvSpPr>
          <p:spPr bwMode="auto">
            <a:xfrm>
              <a:off x="3151010" y="2015120"/>
              <a:ext cx="3598888" cy="800056"/>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40">
              <a:extLst>
                <a:ext uri="{FF2B5EF4-FFF2-40B4-BE49-F238E27FC236}">
                  <a16:creationId xmlns:a16="http://schemas.microsoft.com/office/drawing/2014/main" id="{BD69083F-D5A3-4B61-088C-A9EBD0D304B0}"/>
                </a:ext>
              </a:extLst>
            </p:cNvPr>
            <p:cNvSpPr>
              <a:spLocks/>
            </p:cNvSpPr>
            <p:nvPr/>
          </p:nvSpPr>
          <p:spPr bwMode="auto">
            <a:xfrm>
              <a:off x="3446017" y="2020758"/>
              <a:ext cx="788832" cy="465438"/>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500"/>
                </a:solidFill>
                <a:effectLst/>
                <a:uLnTx/>
                <a:uFillTx/>
                <a:latin typeface="Calibri" panose="020F0502020204030204"/>
                <a:ea typeface="+mn-ea"/>
                <a:cs typeface="+mn-cs"/>
              </a:endParaRPr>
            </a:p>
          </p:txBody>
        </p:sp>
      </p:grpSp>
      <p:sp>
        <p:nvSpPr>
          <p:cNvPr id="80" name="Rectangle 79">
            <a:extLst>
              <a:ext uri="{FF2B5EF4-FFF2-40B4-BE49-F238E27FC236}">
                <a16:creationId xmlns:a16="http://schemas.microsoft.com/office/drawing/2014/main" id="{1A350972-4939-4F0B-A47F-A197B5E0C877}"/>
              </a:ext>
            </a:extLst>
          </p:cNvPr>
          <p:cNvSpPr/>
          <p:nvPr/>
        </p:nvSpPr>
        <p:spPr>
          <a:xfrm>
            <a:off x="4812898" y="993131"/>
            <a:ext cx="188399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Emergency Medical Services</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nvGrpSpPr>
          <p:cNvPr id="84" name="Group 83">
            <a:extLst>
              <a:ext uri="{FF2B5EF4-FFF2-40B4-BE49-F238E27FC236}">
                <a16:creationId xmlns:a16="http://schemas.microsoft.com/office/drawing/2014/main" id="{768C3ED4-7B1A-4983-AE59-0F9348FF915C}"/>
              </a:ext>
            </a:extLst>
          </p:cNvPr>
          <p:cNvGrpSpPr/>
          <p:nvPr/>
        </p:nvGrpSpPr>
        <p:grpSpPr>
          <a:xfrm>
            <a:off x="34047" y="3905005"/>
            <a:ext cx="3248108" cy="543680"/>
            <a:chOff x="3151011" y="2015304"/>
            <a:chExt cx="3446106" cy="533342"/>
          </a:xfrm>
          <a:solidFill>
            <a:srgbClr val="0080BA"/>
          </a:solidFill>
        </p:grpSpPr>
        <p:sp>
          <p:nvSpPr>
            <p:cNvPr id="86" name="Freeform 37">
              <a:extLst>
                <a:ext uri="{FF2B5EF4-FFF2-40B4-BE49-F238E27FC236}">
                  <a16:creationId xmlns:a16="http://schemas.microsoft.com/office/drawing/2014/main" id="{85CD8F99-24E8-46F7-8644-9EEA30994A6E}"/>
                </a:ext>
              </a:extLst>
            </p:cNvPr>
            <p:cNvSpPr>
              <a:spLocks/>
            </p:cNvSpPr>
            <p:nvPr/>
          </p:nvSpPr>
          <p:spPr bwMode="auto">
            <a:xfrm>
              <a:off x="3151011" y="2015304"/>
              <a:ext cx="3446106" cy="533342"/>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94D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40">
              <a:extLst>
                <a:ext uri="{FF2B5EF4-FFF2-40B4-BE49-F238E27FC236}">
                  <a16:creationId xmlns:a16="http://schemas.microsoft.com/office/drawing/2014/main" id="{5AC2823D-709C-41A6-A317-075853DAB229}"/>
                </a:ext>
              </a:extLst>
            </p:cNvPr>
            <p:cNvSpPr>
              <a:spLocks/>
            </p:cNvSpPr>
            <p:nvPr/>
          </p:nvSpPr>
          <p:spPr bwMode="auto">
            <a:xfrm>
              <a:off x="3479842" y="2015304"/>
              <a:ext cx="755007" cy="458012"/>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94D6"/>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500"/>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5CDD9DA1-90B1-4833-903F-4FE6DFDA1C3C}"/>
                </a:ext>
              </a:extLst>
            </p:cNvPr>
            <p:cNvSpPr/>
            <p:nvPr/>
          </p:nvSpPr>
          <p:spPr>
            <a:xfrm>
              <a:off x="4239340" y="2126583"/>
              <a:ext cx="2154757" cy="338554"/>
            </a:xfrm>
            <a:prstGeom prst="rect">
              <a:avLst/>
            </a:prstGeom>
            <a:solidFill>
              <a:srgbClr val="0094D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Maternal Health</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pic>
        <p:nvPicPr>
          <p:cNvPr id="130" name="Picture 129">
            <a:extLst>
              <a:ext uri="{FF2B5EF4-FFF2-40B4-BE49-F238E27FC236}">
                <a16:creationId xmlns:a16="http://schemas.microsoft.com/office/drawing/2014/main" id="{5F8211B6-DC51-46A7-BA15-17F9E25FCC64}"/>
              </a:ext>
            </a:extLst>
          </p:cNvPr>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1456" y="3861182"/>
            <a:ext cx="1136686" cy="875098"/>
          </a:xfrm>
          <a:prstGeom prst="rect">
            <a:avLst/>
          </a:prstGeom>
          <a:noFill/>
          <a:ln>
            <a:noFill/>
          </a:ln>
        </p:spPr>
      </p:pic>
      <p:graphicFrame>
        <p:nvGraphicFramePr>
          <p:cNvPr id="39" name="Diagram 38">
            <a:extLst>
              <a:ext uri="{FF2B5EF4-FFF2-40B4-BE49-F238E27FC236}">
                <a16:creationId xmlns:a16="http://schemas.microsoft.com/office/drawing/2014/main" id="{75836FD1-0E95-4BC3-AEB0-1C35487692A1}"/>
              </a:ext>
            </a:extLst>
          </p:cNvPr>
          <p:cNvGraphicFramePr/>
          <p:nvPr/>
        </p:nvGraphicFramePr>
        <p:xfrm>
          <a:off x="116950" y="1584830"/>
          <a:ext cx="3531336" cy="21225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7" name="Diagram 86">
            <a:extLst>
              <a:ext uri="{FF2B5EF4-FFF2-40B4-BE49-F238E27FC236}">
                <a16:creationId xmlns:a16="http://schemas.microsoft.com/office/drawing/2014/main" id="{79001E74-A820-4249-8386-B468BCEE44BA}"/>
              </a:ext>
            </a:extLst>
          </p:cNvPr>
          <p:cNvGraphicFramePr/>
          <p:nvPr>
            <p:extLst>
              <p:ext uri="{D42A27DB-BD31-4B8C-83A1-F6EECF244321}">
                <p14:modId xmlns:p14="http://schemas.microsoft.com/office/powerpoint/2010/main" val="640048716"/>
              </p:ext>
            </p:extLst>
          </p:nvPr>
        </p:nvGraphicFramePr>
        <p:xfrm>
          <a:off x="3163597" y="4277177"/>
          <a:ext cx="3727450" cy="130505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3" name="Diagram 92">
            <a:extLst>
              <a:ext uri="{FF2B5EF4-FFF2-40B4-BE49-F238E27FC236}">
                <a16:creationId xmlns:a16="http://schemas.microsoft.com/office/drawing/2014/main" id="{13AF9A4D-AC7E-4737-8BDF-000018DA5E11}"/>
              </a:ext>
            </a:extLst>
          </p:cNvPr>
          <p:cNvGraphicFramePr/>
          <p:nvPr>
            <p:extLst>
              <p:ext uri="{D42A27DB-BD31-4B8C-83A1-F6EECF244321}">
                <p14:modId xmlns:p14="http://schemas.microsoft.com/office/powerpoint/2010/main" val="579262586"/>
              </p:ext>
            </p:extLst>
          </p:nvPr>
        </p:nvGraphicFramePr>
        <p:xfrm>
          <a:off x="-131739" y="4330237"/>
          <a:ext cx="3476175" cy="122301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nvGrpSpPr>
          <p:cNvPr id="94" name="Group 93">
            <a:extLst>
              <a:ext uri="{FF2B5EF4-FFF2-40B4-BE49-F238E27FC236}">
                <a16:creationId xmlns:a16="http://schemas.microsoft.com/office/drawing/2014/main" id="{9A76991A-4BEC-4770-9F4E-03304FB3DF51}"/>
              </a:ext>
            </a:extLst>
          </p:cNvPr>
          <p:cNvGrpSpPr/>
          <p:nvPr/>
        </p:nvGrpSpPr>
        <p:grpSpPr>
          <a:xfrm>
            <a:off x="3345011" y="3910751"/>
            <a:ext cx="3460874" cy="501391"/>
            <a:chOff x="3151011" y="2015123"/>
            <a:chExt cx="3446106" cy="533342"/>
          </a:xfrm>
          <a:solidFill>
            <a:schemeClr val="accent5">
              <a:lumMod val="75000"/>
            </a:schemeClr>
          </a:solidFill>
        </p:grpSpPr>
        <p:sp>
          <p:nvSpPr>
            <p:cNvPr id="95" name="Freeform 37">
              <a:extLst>
                <a:ext uri="{FF2B5EF4-FFF2-40B4-BE49-F238E27FC236}">
                  <a16:creationId xmlns:a16="http://schemas.microsoft.com/office/drawing/2014/main" id="{6748809F-D8CA-415A-A53B-ED31AC4314CA}"/>
                </a:ext>
              </a:extLst>
            </p:cNvPr>
            <p:cNvSpPr>
              <a:spLocks/>
            </p:cNvSpPr>
            <p:nvPr/>
          </p:nvSpPr>
          <p:spPr bwMode="auto">
            <a:xfrm>
              <a:off x="3151011" y="2015123"/>
              <a:ext cx="3446106" cy="533342"/>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rgbClr val="0094D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40">
              <a:extLst>
                <a:ext uri="{FF2B5EF4-FFF2-40B4-BE49-F238E27FC236}">
                  <a16:creationId xmlns:a16="http://schemas.microsoft.com/office/drawing/2014/main" id="{A7D41B53-C115-4212-B568-BECD6AE96CDB}"/>
                </a:ext>
              </a:extLst>
            </p:cNvPr>
            <p:cNvSpPr>
              <a:spLocks/>
            </p:cNvSpPr>
            <p:nvPr/>
          </p:nvSpPr>
          <p:spPr bwMode="auto">
            <a:xfrm>
              <a:off x="3475361" y="2075997"/>
              <a:ext cx="759489" cy="397319"/>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rgbClr val="0094D6"/>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500"/>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6B1FCE6D-E2D6-4EA5-BA60-5CC9E091235E}"/>
                </a:ext>
              </a:extLst>
            </p:cNvPr>
            <p:cNvSpPr/>
            <p:nvPr/>
          </p:nvSpPr>
          <p:spPr>
            <a:xfrm>
              <a:off x="4275005" y="2075997"/>
              <a:ext cx="2154757" cy="360129"/>
            </a:xfrm>
            <a:prstGeom prst="rect">
              <a:avLst/>
            </a:prstGeom>
            <a:solidFill>
              <a:srgbClr val="0094D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pitchFamily="34" charset="0"/>
                </a:rPr>
                <a:t>Child Health</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pic>
        <p:nvPicPr>
          <p:cNvPr id="9" name="Graphic 8" descr="Children">
            <a:extLst>
              <a:ext uri="{FF2B5EF4-FFF2-40B4-BE49-F238E27FC236}">
                <a16:creationId xmlns:a16="http://schemas.microsoft.com/office/drawing/2014/main" id="{7F183655-BBBF-4C46-AC6B-EB5619EBC92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628666" y="3812939"/>
            <a:ext cx="559789" cy="713333"/>
          </a:xfrm>
          <a:prstGeom prst="rect">
            <a:avLst/>
          </a:prstGeom>
        </p:spPr>
      </p:pic>
      <p:sp>
        <p:nvSpPr>
          <p:cNvPr id="11" name="TextBox 10">
            <a:extLst>
              <a:ext uri="{FF2B5EF4-FFF2-40B4-BE49-F238E27FC236}">
                <a16:creationId xmlns:a16="http://schemas.microsoft.com/office/drawing/2014/main" id="{DB72DD1D-2D55-4F1F-A9E4-9786045D0F61}"/>
              </a:ext>
            </a:extLst>
          </p:cNvPr>
          <p:cNvSpPr txBox="1"/>
          <p:nvPr/>
        </p:nvSpPr>
        <p:spPr>
          <a:xfrm>
            <a:off x="5688897" y="1976577"/>
            <a:ext cx="111698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Number of ambulances: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pic>
        <p:nvPicPr>
          <p:cNvPr id="24" name="Graphic 23" descr="Ambulance">
            <a:extLst>
              <a:ext uri="{FF2B5EF4-FFF2-40B4-BE49-F238E27FC236}">
                <a16:creationId xmlns:a16="http://schemas.microsoft.com/office/drawing/2014/main" id="{0A48DA2C-48AE-4697-A78A-4046C96CC41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098533" y="960032"/>
            <a:ext cx="643369" cy="643369"/>
          </a:xfrm>
          <a:prstGeom prst="rect">
            <a:avLst/>
          </a:prstGeom>
        </p:spPr>
      </p:pic>
      <p:pic>
        <p:nvPicPr>
          <p:cNvPr id="3" name="Picture 2">
            <a:extLst>
              <a:ext uri="{FF2B5EF4-FFF2-40B4-BE49-F238E27FC236}">
                <a16:creationId xmlns:a16="http://schemas.microsoft.com/office/drawing/2014/main" id="{3BED089B-1D0F-D0FD-D36B-45F466A1475E}"/>
              </a:ext>
            </a:extLst>
          </p:cNvPr>
          <p:cNvPicPr/>
          <p:nvPr/>
        </p:nvPicPr>
        <p:blipFill>
          <a:blip r:embed="rId2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2458" y="7578547"/>
            <a:ext cx="968787" cy="807830"/>
          </a:xfrm>
          <a:prstGeom prst="rect">
            <a:avLst/>
          </a:prstGeom>
          <a:noFill/>
          <a:ln>
            <a:noFill/>
          </a:ln>
        </p:spPr>
      </p:pic>
      <p:sp>
        <p:nvSpPr>
          <p:cNvPr id="4" name="Rectangle 3">
            <a:extLst>
              <a:ext uri="{FF2B5EF4-FFF2-40B4-BE49-F238E27FC236}">
                <a16:creationId xmlns:a16="http://schemas.microsoft.com/office/drawing/2014/main" id="{31C14D84-1AB1-3BB0-3FEB-E4C04EB09F22}"/>
              </a:ext>
            </a:extLst>
          </p:cNvPr>
          <p:cNvSpPr/>
          <p:nvPr/>
        </p:nvSpPr>
        <p:spPr>
          <a:xfrm>
            <a:off x="91440" y="459081"/>
            <a:ext cx="6675120" cy="4572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1" name="Group 150">
            <a:extLst>
              <a:ext uri="{FF2B5EF4-FFF2-40B4-BE49-F238E27FC236}">
                <a16:creationId xmlns:a16="http://schemas.microsoft.com/office/drawing/2014/main" id="{FE5347B6-1C00-4593-84DF-8910F72A1DCB}"/>
              </a:ext>
            </a:extLst>
          </p:cNvPr>
          <p:cNvGrpSpPr>
            <a:grpSpLocks noChangeAspect="1"/>
          </p:cNvGrpSpPr>
          <p:nvPr/>
        </p:nvGrpSpPr>
        <p:grpSpPr bwMode="auto">
          <a:xfrm>
            <a:off x="3702887" y="1677829"/>
            <a:ext cx="3038163" cy="2024983"/>
            <a:chOff x="671" y="0"/>
            <a:chExt cx="6338" cy="4320"/>
          </a:xfrm>
        </p:grpSpPr>
        <p:sp>
          <p:nvSpPr>
            <p:cNvPr id="152" name="AutoShape 20109">
              <a:extLst>
                <a:ext uri="{FF2B5EF4-FFF2-40B4-BE49-F238E27FC236}">
                  <a16:creationId xmlns:a16="http://schemas.microsoft.com/office/drawing/2014/main" id="{54AF14DF-E0D5-4F73-810C-AD99826456AD}"/>
                </a:ext>
              </a:extLst>
            </p:cNvPr>
            <p:cNvSpPr>
              <a:spLocks noChangeAspect="1" noChangeArrowheads="1" noTextEdit="1"/>
            </p:cNvSpPr>
            <p:nvPr/>
          </p:nvSpPr>
          <p:spPr bwMode="auto">
            <a:xfrm>
              <a:off x="672" y="0"/>
              <a:ext cx="63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20111">
              <a:extLst>
                <a:ext uri="{FF2B5EF4-FFF2-40B4-BE49-F238E27FC236}">
                  <a16:creationId xmlns:a16="http://schemas.microsoft.com/office/drawing/2014/main" id="{7694034C-C420-4825-A7AE-69FF4ED6D1C2}"/>
                </a:ext>
              </a:extLst>
            </p:cNvPr>
            <p:cNvSpPr>
              <a:spLocks/>
            </p:cNvSpPr>
            <p:nvPr/>
          </p:nvSpPr>
          <p:spPr bwMode="auto">
            <a:xfrm>
              <a:off x="671" y="1"/>
              <a:ext cx="1312" cy="1533"/>
            </a:xfrm>
            <a:custGeom>
              <a:avLst/>
              <a:gdLst>
                <a:gd name="T0" fmla="*/ 865 w 922"/>
                <a:gd name="T1" fmla="*/ 602 h 1076"/>
                <a:gd name="T2" fmla="*/ 813 w 922"/>
                <a:gd name="T3" fmla="*/ 550 h 1076"/>
                <a:gd name="T4" fmla="*/ 791 w 922"/>
                <a:gd name="T5" fmla="*/ 381 h 1076"/>
                <a:gd name="T6" fmla="*/ 822 w 922"/>
                <a:gd name="T7" fmla="*/ 305 h 1076"/>
                <a:gd name="T8" fmla="*/ 724 w 922"/>
                <a:gd name="T9" fmla="*/ 177 h 1076"/>
                <a:gd name="T10" fmla="*/ 686 w 922"/>
                <a:gd name="T11" fmla="*/ 99 h 1076"/>
                <a:gd name="T12" fmla="*/ 551 w 922"/>
                <a:gd name="T13" fmla="*/ 1 h 1076"/>
                <a:gd name="T14" fmla="*/ 500 w 922"/>
                <a:gd name="T15" fmla="*/ 61 h 1076"/>
                <a:gd name="T16" fmla="*/ 460 w 922"/>
                <a:gd name="T17" fmla="*/ 54 h 1076"/>
                <a:gd name="T18" fmla="*/ 444 w 922"/>
                <a:gd name="T19" fmla="*/ 75 h 1076"/>
                <a:gd name="T20" fmla="*/ 386 w 922"/>
                <a:gd name="T21" fmla="*/ 214 h 1076"/>
                <a:gd name="T22" fmla="*/ 314 w 922"/>
                <a:gd name="T23" fmla="*/ 267 h 1076"/>
                <a:gd name="T24" fmla="*/ 285 w 922"/>
                <a:gd name="T25" fmla="*/ 292 h 1076"/>
                <a:gd name="T26" fmla="*/ 198 w 922"/>
                <a:gd name="T27" fmla="*/ 241 h 1076"/>
                <a:gd name="T28" fmla="*/ 161 w 922"/>
                <a:gd name="T29" fmla="*/ 337 h 1076"/>
                <a:gd name="T30" fmla="*/ 92 w 922"/>
                <a:gd name="T31" fmla="*/ 344 h 1076"/>
                <a:gd name="T32" fmla="*/ 110 w 922"/>
                <a:gd name="T33" fmla="*/ 405 h 1076"/>
                <a:gd name="T34" fmla="*/ 74 w 922"/>
                <a:gd name="T35" fmla="*/ 426 h 1076"/>
                <a:gd name="T36" fmla="*/ 50 w 922"/>
                <a:gd name="T37" fmla="*/ 501 h 1076"/>
                <a:gd name="T38" fmla="*/ 8 w 922"/>
                <a:gd name="T39" fmla="*/ 500 h 1076"/>
                <a:gd name="T40" fmla="*/ 83 w 922"/>
                <a:gd name="T41" fmla="*/ 611 h 1076"/>
                <a:gd name="T42" fmla="*/ 244 w 922"/>
                <a:gd name="T43" fmla="*/ 807 h 1076"/>
                <a:gd name="T44" fmla="*/ 367 w 922"/>
                <a:gd name="T45" fmla="*/ 1031 h 1076"/>
                <a:gd name="T46" fmla="*/ 408 w 922"/>
                <a:gd name="T47" fmla="*/ 1058 h 1076"/>
                <a:gd name="T48" fmla="*/ 431 w 922"/>
                <a:gd name="T49" fmla="*/ 1021 h 1076"/>
                <a:gd name="T50" fmla="*/ 431 w 922"/>
                <a:gd name="T51" fmla="*/ 988 h 1076"/>
                <a:gd name="T52" fmla="*/ 479 w 922"/>
                <a:gd name="T53" fmla="*/ 980 h 1076"/>
                <a:gd name="T54" fmla="*/ 516 w 922"/>
                <a:gd name="T55" fmla="*/ 1005 h 1076"/>
                <a:gd name="T56" fmla="*/ 593 w 922"/>
                <a:gd name="T57" fmla="*/ 1048 h 1076"/>
                <a:gd name="T58" fmla="*/ 633 w 922"/>
                <a:gd name="T59" fmla="*/ 1012 h 1076"/>
                <a:gd name="T60" fmla="*/ 661 w 922"/>
                <a:gd name="T61" fmla="*/ 985 h 1076"/>
                <a:gd name="T62" fmla="*/ 710 w 922"/>
                <a:gd name="T63" fmla="*/ 977 h 1076"/>
                <a:gd name="T64" fmla="*/ 784 w 922"/>
                <a:gd name="T65" fmla="*/ 975 h 1076"/>
                <a:gd name="T66" fmla="*/ 858 w 922"/>
                <a:gd name="T67" fmla="*/ 991 h 1076"/>
                <a:gd name="T68" fmla="*/ 875 w 922"/>
                <a:gd name="T69" fmla="*/ 967 h 1076"/>
                <a:gd name="T70" fmla="*/ 910 w 922"/>
                <a:gd name="T71" fmla="*/ 939 h 1076"/>
                <a:gd name="T72" fmla="*/ 916 w 922"/>
                <a:gd name="T73" fmla="*/ 918 h 1076"/>
                <a:gd name="T74" fmla="*/ 898 w 922"/>
                <a:gd name="T75" fmla="*/ 874 h 1076"/>
                <a:gd name="T76" fmla="*/ 909 w 922"/>
                <a:gd name="T77" fmla="*/ 840 h 1076"/>
                <a:gd name="T78" fmla="*/ 910 w 922"/>
                <a:gd name="T79" fmla="*/ 791 h 1076"/>
                <a:gd name="T80" fmla="*/ 912 w 922"/>
                <a:gd name="T81" fmla="*/ 753 h 1076"/>
                <a:gd name="T82" fmla="*/ 877 w 922"/>
                <a:gd name="T83" fmla="*/ 712 h 1076"/>
                <a:gd name="T84" fmla="*/ 850 w 922"/>
                <a:gd name="T85" fmla="*/ 644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2" h="1076">
                  <a:moveTo>
                    <a:pt x="850" y="644"/>
                  </a:moveTo>
                  <a:cubicBezTo>
                    <a:pt x="836" y="634"/>
                    <a:pt x="830" y="639"/>
                    <a:pt x="835" y="634"/>
                  </a:cubicBezTo>
                  <a:cubicBezTo>
                    <a:pt x="840" y="629"/>
                    <a:pt x="865" y="610"/>
                    <a:pt x="865" y="602"/>
                  </a:cubicBezTo>
                  <a:cubicBezTo>
                    <a:pt x="864" y="595"/>
                    <a:pt x="842" y="596"/>
                    <a:pt x="840" y="594"/>
                  </a:cubicBezTo>
                  <a:cubicBezTo>
                    <a:pt x="838" y="591"/>
                    <a:pt x="827" y="588"/>
                    <a:pt x="824" y="577"/>
                  </a:cubicBezTo>
                  <a:cubicBezTo>
                    <a:pt x="820" y="565"/>
                    <a:pt x="813" y="557"/>
                    <a:pt x="813" y="550"/>
                  </a:cubicBezTo>
                  <a:cubicBezTo>
                    <a:pt x="814" y="544"/>
                    <a:pt x="831" y="485"/>
                    <a:pt x="816" y="470"/>
                  </a:cubicBezTo>
                  <a:cubicBezTo>
                    <a:pt x="801" y="454"/>
                    <a:pt x="789" y="444"/>
                    <a:pt x="785" y="426"/>
                  </a:cubicBezTo>
                  <a:cubicBezTo>
                    <a:pt x="781" y="408"/>
                    <a:pt x="786" y="386"/>
                    <a:pt x="791" y="381"/>
                  </a:cubicBezTo>
                  <a:cubicBezTo>
                    <a:pt x="796" y="376"/>
                    <a:pt x="841" y="369"/>
                    <a:pt x="840" y="360"/>
                  </a:cubicBezTo>
                  <a:cubicBezTo>
                    <a:pt x="840" y="351"/>
                    <a:pt x="760" y="318"/>
                    <a:pt x="762" y="316"/>
                  </a:cubicBezTo>
                  <a:cubicBezTo>
                    <a:pt x="763" y="313"/>
                    <a:pt x="817" y="310"/>
                    <a:pt x="822" y="305"/>
                  </a:cubicBezTo>
                  <a:cubicBezTo>
                    <a:pt x="827" y="300"/>
                    <a:pt x="820" y="222"/>
                    <a:pt x="818" y="218"/>
                  </a:cubicBezTo>
                  <a:cubicBezTo>
                    <a:pt x="816" y="214"/>
                    <a:pt x="766" y="208"/>
                    <a:pt x="760" y="202"/>
                  </a:cubicBezTo>
                  <a:cubicBezTo>
                    <a:pt x="753" y="196"/>
                    <a:pt x="732" y="186"/>
                    <a:pt x="724" y="177"/>
                  </a:cubicBezTo>
                  <a:cubicBezTo>
                    <a:pt x="715" y="168"/>
                    <a:pt x="710" y="163"/>
                    <a:pt x="710" y="161"/>
                  </a:cubicBezTo>
                  <a:cubicBezTo>
                    <a:pt x="710" y="158"/>
                    <a:pt x="712" y="140"/>
                    <a:pt x="711" y="133"/>
                  </a:cubicBezTo>
                  <a:cubicBezTo>
                    <a:pt x="709" y="127"/>
                    <a:pt x="691" y="102"/>
                    <a:pt x="686" y="99"/>
                  </a:cubicBezTo>
                  <a:cubicBezTo>
                    <a:pt x="680" y="96"/>
                    <a:pt x="623" y="107"/>
                    <a:pt x="614" y="93"/>
                  </a:cubicBezTo>
                  <a:cubicBezTo>
                    <a:pt x="605" y="78"/>
                    <a:pt x="571" y="24"/>
                    <a:pt x="568" y="15"/>
                  </a:cubicBezTo>
                  <a:cubicBezTo>
                    <a:pt x="564" y="5"/>
                    <a:pt x="553" y="2"/>
                    <a:pt x="551" y="1"/>
                  </a:cubicBezTo>
                  <a:cubicBezTo>
                    <a:pt x="548" y="0"/>
                    <a:pt x="535" y="5"/>
                    <a:pt x="530" y="5"/>
                  </a:cubicBezTo>
                  <a:cubicBezTo>
                    <a:pt x="524" y="5"/>
                    <a:pt x="508" y="6"/>
                    <a:pt x="507" y="13"/>
                  </a:cubicBezTo>
                  <a:cubicBezTo>
                    <a:pt x="506" y="20"/>
                    <a:pt x="503" y="52"/>
                    <a:pt x="500" y="61"/>
                  </a:cubicBezTo>
                  <a:cubicBezTo>
                    <a:pt x="497" y="70"/>
                    <a:pt x="502" y="73"/>
                    <a:pt x="504" y="80"/>
                  </a:cubicBezTo>
                  <a:cubicBezTo>
                    <a:pt x="506" y="88"/>
                    <a:pt x="524" y="127"/>
                    <a:pt x="520" y="121"/>
                  </a:cubicBezTo>
                  <a:cubicBezTo>
                    <a:pt x="515" y="115"/>
                    <a:pt x="463" y="61"/>
                    <a:pt x="460" y="54"/>
                  </a:cubicBezTo>
                  <a:cubicBezTo>
                    <a:pt x="457" y="46"/>
                    <a:pt x="427" y="28"/>
                    <a:pt x="420" y="25"/>
                  </a:cubicBezTo>
                  <a:cubicBezTo>
                    <a:pt x="413" y="22"/>
                    <a:pt x="433" y="52"/>
                    <a:pt x="438" y="59"/>
                  </a:cubicBezTo>
                  <a:cubicBezTo>
                    <a:pt x="443" y="66"/>
                    <a:pt x="446" y="69"/>
                    <a:pt x="444" y="75"/>
                  </a:cubicBezTo>
                  <a:cubicBezTo>
                    <a:pt x="441" y="81"/>
                    <a:pt x="419" y="105"/>
                    <a:pt x="419" y="113"/>
                  </a:cubicBezTo>
                  <a:cubicBezTo>
                    <a:pt x="420" y="121"/>
                    <a:pt x="423" y="149"/>
                    <a:pt x="420" y="160"/>
                  </a:cubicBezTo>
                  <a:cubicBezTo>
                    <a:pt x="417" y="170"/>
                    <a:pt x="389" y="204"/>
                    <a:pt x="386" y="214"/>
                  </a:cubicBezTo>
                  <a:cubicBezTo>
                    <a:pt x="383" y="224"/>
                    <a:pt x="361" y="250"/>
                    <a:pt x="354" y="257"/>
                  </a:cubicBezTo>
                  <a:cubicBezTo>
                    <a:pt x="348" y="263"/>
                    <a:pt x="346" y="278"/>
                    <a:pt x="338" y="276"/>
                  </a:cubicBezTo>
                  <a:cubicBezTo>
                    <a:pt x="329" y="274"/>
                    <a:pt x="322" y="270"/>
                    <a:pt x="314" y="267"/>
                  </a:cubicBezTo>
                  <a:cubicBezTo>
                    <a:pt x="307" y="264"/>
                    <a:pt x="296" y="262"/>
                    <a:pt x="296" y="267"/>
                  </a:cubicBezTo>
                  <a:cubicBezTo>
                    <a:pt x="296" y="272"/>
                    <a:pt x="306" y="279"/>
                    <a:pt x="305" y="282"/>
                  </a:cubicBezTo>
                  <a:cubicBezTo>
                    <a:pt x="305" y="285"/>
                    <a:pt x="290" y="293"/>
                    <a:pt x="285" y="292"/>
                  </a:cubicBezTo>
                  <a:cubicBezTo>
                    <a:pt x="279" y="291"/>
                    <a:pt x="276" y="289"/>
                    <a:pt x="267" y="282"/>
                  </a:cubicBezTo>
                  <a:cubicBezTo>
                    <a:pt x="258" y="275"/>
                    <a:pt x="227" y="247"/>
                    <a:pt x="219" y="247"/>
                  </a:cubicBezTo>
                  <a:cubicBezTo>
                    <a:pt x="210" y="247"/>
                    <a:pt x="210" y="239"/>
                    <a:pt x="198" y="241"/>
                  </a:cubicBezTo>
                  <a:cubicBezTo>
                    <a:pt x="186" y="244"/>
                    <a:pt x="176" y="250"/>
                    <a:pt x="170" y="256"/>
                  </a:cubicBezTo>
                  <a:cubicBezTo>
                    <a:pt x="164" y="262"/>
                    <a:pt x="161" y="267"/>
                    <a:pt x="161" y="282"/>
                  </a:cubicBezTo>
                  <a:cubicBezTo>
                    <a:pt x="160" y="297"/>
                    <a:pt x="167" y="332"/>
                    <a:pt x="161" y="337"/>
                  </a:cubicBezTo>
                  <a:cubicBezTo>
                    <a:pt x="154" y="342"/>
                    <a:pt x="144" y="341"/>
                    <a:pt x="139" y="338"/>
                  </a:cubicBezTo>
                  <a:cubicBezTo>
                    <a:pt x="134" y="336"/>
                    <a:pt x="129" y="334"/>
                    <a:pt x="117" y="339"/>
                  </a:cubicBezTo>
                  <a:cubicBezTo>
                    <a:pt x="104" y="344"/>
                    <a:pt x="98" y="343"/>
                    <a:pt x="92" y="344"/>
                  </a:cubicBezTo>
                  <a:cubicBezTo>
                    <a:pt x="87" y="345"/>
                    <a:pt x="79" y="354"/>
                    <a:pt x="79" y="361"/>
                  </a:cubicBezTo>
                  <a:cubicBezTo>
                    <a:pt x="79" y="369"/>
                    <a:pt x="94" y="368"/>
                    <a:pt x="100" y="381"/>
                  </a:cubicBezTo>
                  <a:cubicBezTo>
                    <a:pt x="105" y="394"/>
                    <a:pt x="112" y="398"/>
                    <a:pt x="110" y="405"/>
                  </a:cubicBezTo>
                  <a:cubicBezTo>
                    <a:pt x="109" y="411"/>
                    <a:pt x="97" y="409"/>
                    <a:pt x="95" y="411"/>
                  </a:cubicBezTo>
                  <a:cubicBezTo>
                    <a:pt x="92" y="413"/>
                    <a:pt x="94" y="424"/>
                    <a:pt x="89" y="425"/>
                  </a:cubicBezTo>
                  <a:cubicBezTo>
                    <a:pt x="84" y="426"/>
                    <a:pt x="80" y="425"/>
                    <a:pt x="74" y="426"/>
                  </a:cubicBezTo>
                  <a:cubicBezTo>
                    <a:pt x="68" y="428"/>
                    <a:pt x="49" y="444"/>
                    <a:pt x="44" y="450"/>
                  </a:cubicBezTo>
                  <a:cubicBezTo>
                    <a:pt x="38" y="457"/>
                    <a:pt x="32" y="455"/>
                    <a:pt x="34" y="464"/>
                  </a:cubicBezTo>
                  <a:cubicBezTo>
                    <a:pt x="37" y="473"/>
                    <a:pt x="50" y="494"/>
                    <a:pt x="50" y="501"/>
                  </a:cubicBezTo>
                  <a:cubicBezTo>
                    <a:pt x="50" y="509"/>
                    <a:pt x="50" y="517"/>
                    <a:pt x="47" y="516"/>
                  </a:cubicBezTo>
                  <a:cubicBezTo>
                    <a:pt x="44" y="515"/>
                    <a:pt x="41" y="519"/>
                    <a:pt x="33" y="513"/>
                  </a:cubicBezTo>
                  <a:cubicBezTo>
                    <a:pt x="25" y="507"/>
                    <a:pt x="17" y="502"/>
                    <a:pt x="8" y="500"/>
                  </a:cubicBezTo>
                  <a:cubicBezTo>
                    <a:pt x="0" y="498"/>
                    <a:pt x="4" y="507"/>
                    <a:pt x="4" y="507"/>
                  </a:cubicBezTo>
                  <a:cubicBezTo>
                    <a:pt x="4" y="507"/>
                    <a:pt x="19" y="542"/>
                    <a:pt x="49" y="566"/>
                  </a:cubicBezTo>
                  <a:cubicBezTo>
                    <a:pt x="79" y="590"/>
                    <a:pt x="78" y="589"/>
                    <a:pt x="83" y="611"/>
                  </a:cubicBezTo>
                  <a:cubicBezTo>
                    <a:pt x="89" y="634"/>
                    <a:pt x="98" y="645"/>
                    <a:pt x="125" y="681"/>
                  </a:cubicBezTo>
                  <a:cubicBezTo>
                    <a:pt x="151" y="717"/>
                    <a:pt x="173" y="704"/>
                    <a:pt x="195" y="742"/>
                  </a:cubicBezTo>
                  <a:cubicBezTo>
                    <a:pt x="217" y="779"/>
                    <a:pt x="231" y="784"/>
                    <a:pt x="244" y="807"/>
                  </a:cubicBezTo>
                  <a:cubicBezTo>
                    <a:pt x="257" y="830"/>
                    <a:pt x="278" y="840"/>
                    <a:pt x="295" y="864"/>
                  </a:cubicBezTo>
                  <a:cubicBezTo>
                    <a:pt x="312" y="889"/>
                    <a:pt x="320" y="910"/>
                    <a:pt x="331" y="948"/>
                  </a:cubicBezTo>
                  <a:cubicBezTo>
                    <a:pt x="342" y="985"/>
                    <a:pt x="363" y="1008"/>
                    <a:pt x="367" y="1031"/>
                  </a:cubicBezTo>
                  <a:cubicBezTo>
                    <a:pt x="372" y="1053"/>
                    <a:pt x="352" y="1043"/>
                    <a:pt x="367" y="1076"/>
                  </a:cubicBezTo>
                  <a:cubicBezTo>
                    <a:pt x="371" y="1074"/>
                    <a:pt x="375" y="1071"/>
                    <a:pt x="378" y="1069"/>
                  </a:cubicBezTo>
                  <a:cubicBezTo>
                    <a:pt x="387" y="1063"/>
                    <a:pt x="396" y="1060"/>
                    <a:pt x="408" y="1058"/>
                  </a:cubicBezTo>
                  <a:cubicBezTo>
                    <a:pt x="421" y="1056"/>
                    <a:pt x="428" y="1059"/>
                    <a:pt x="430" y="1052"/>
                  </a:cubicBezTo>
                  <a:cubicBezTo>
                    <a:pt x="432" y="1046"/>
                    <a:pt x="439" y="1040"/>
                    <a:pt x="434" y="1033"/>
                  </a:cubicBezTo>
                  <a:cubicBezTo>
                    <a:pt x="430" y="1026"/>
                    <a:pt x="418" y="1022"/>
                    <a:pt x="431" y="1021"/>
                  </a:cubicBezTo>
                  <a:cubicBezTo>
                    <a:pt x="443" y="1019"/>
                    <a:pt x="448" y="1033"/>
                    <a:pt x="448" y="1021"/>
                  </a:cubicBezTo>
                  <a:cubicBezTo>
                    <a:pt x="448" y="1008"/>
                    <a:pt x="437" y="1001"/>
                    <a:pt x="432" y="999"/>
                  </a:cubicBezTo>
                  <a:cubicBezTo>
                    <a:pt x="428" y="997"/>
                    <a:pt x="425" y="990"/>
                    <a:pt x="431" y="988"/>
                  </a:cubicBezTo>
                  <a:cubicBezTo>
                    <a:pt x="437" y="985"/>
                    <a:pt x="444" y="977"/>
                    <a:pt x="450" y="977"/>
                  </a:cubicBezTo>
                  <a:cubicBezTo>
                    <a:pt x="456" y="977"/>
                    <a:pt x="449" y="980"/>
                    <a:pt x="459" y="975"/>
                  </a:cubicBezTo>
                  <a:cubicBezTo>
                    <a:pt x="470" y="971"/>
                    <a:pt x="473" y="975"/>
                    <a:pt x="479" y="980"/>
                  </a:cubicBezTo>
                  <a:cubicBezTo>
                    <a:pt x="484" y="984"/>
                    <a:pt x="487" y="983"/>
                    <a:pt x="490" y="988"/>
                  </a:cubicBezTo>
                  <a:cubicBezTo>
                    <a:pt x="493" y="992"/>
                    <a:pt x="486" y="991"/>
                    <a:pt x="492" y="998"/>
                  </a:cubicBezTo>
                  <a:cubicBezTo>
                    <a:pt x="497" y="1005"/>
                    <a:pt x="505" y="1007"/>
                    <a:pt x="516" y="1005"/>
                  </a:cubicBezTo>
                  <a:cubicBezTo>
                    <a:pt x="527" y="1002"/>
                    <a:pt x="527" y="998"/>
                    <a:pt x="536" y="1002"/>
                  </a:cubicBezTo>
                  <a:cubicBezTo>
                    <a:pt x="545" y="1007"/>
                    <a:pt x="551" y="1015"/>
                    <a:pt x="564" y="1026"/>
                  </a:cubicBezTo>
                  <a:cubicBezTo>
                    <a:pt x="576" y="1038"/>
                    <a:pt x="580" y="1049"/>
                    <a:pt x="593" y="1048"/>
                  </a:cubicBezTo>
                  <a:cubicBezTo>
                    <a:pt x="606" y="1047"/>
                    <a:pt x="606" y="1043"/>
                    <a:pt x="606" y="1038"/>
                  </a:cubicBezTo>
                  <a:cubicBezTo>
                    <a:pt x="606" y="1033"/>
                    <a:pt x="590" y="1033"/>
                    <a:pt x="608" y="1026"/>
                  </a:cubicBezTo>
                  <a:cubicBezTo>
                    <a:pt x="626" y="1019"/>
                    <a:pt x="632" y="1021"/>
                    <a:pt x="633" y="1012"/>
                  </a:cubicBezTo>
                  <a:cubicBezTo>
                    <a:pt x="634" y="1002"/>
                    <a:pt x="640" y="999"/>
                    <a:pt x="635" y="991"/>
                  </a:cubicBezTo>
                  <a:cubicBezTo>
                    <a:pt x="629" y="983"/>
                    <a:pt x="607" y="979"/>
                    <a:pt x="629" y="980"/>
                  </a:cubicBezTo>
                  <a:cubicBezTo>
                    <a:pt x="652" y="981"/>
                    <a:pt x="648" y="979"/>
                    <a:pt x="661" y="985"/>
                  </a:cubicBezTo>
                  <a:cubicBezTo>
                    <a:pt x="675" y="992"/>
                    <a:pt x="671" y="994"/>
                    <a:pt x="680" y="992"/>
                  </a:cubicBezTo>
                  <a:cubicBezTo>
                    <a:pt x="689" y="990"/>
                    <a:pt x="687" y="990"/>
                    <a:pt x="695" y="985"/>
                  </a:cubicBezTo>
                  <a:cubicBezTo>
                    <a:pt x="703" y="981"/>
                    <a:pt x="688" y="977"/>
                    <a:pt x="710" y="977"/>
                  </a:cubicBezTo>
                  <a:cubicBezTo>
                    <a:pt x="731" y="977"/>
                    <a:pt x="733" y="979"/>
                    <a:pt x="738" y="977"/>
                  </a:cubicBezTo>
                  <a:cubicBezTo>
                    <a:pt x="744" y="976"/>
                    <a:pt x="743" y="971"/>
                    <a:pt x="756" y="971"/>
                  </a:cubicBezTo>
                  <a:cubicBezTo>
                    <a:pt x="770" y="971"/>
                    <a:pt x="764" y="974"/>
                    <a:pt x="784" y="975"/>
                  </a:cubicBezTo>
                  <a:cubicBezTo>
                    <a:pt x="803" y="976"/>
                    <a:pt x="805" y="965"/>
                    <a:pt x="814" y="976"/>
                  </a:cubicBezTo>
                  <a:cubicBezTo>
                    <a:pt x="823" y="988"/>
                    <a:pt x="810" y="991"/>
                    <a:pt x="830" y="991"/>
                  </a:cubicBezTo>
                  <a:cubicBezTo>
                    <a:pt x="850" y="991"/>
                    <a:pt x="839" y="994"/>
                    <a:pt x="858" y="991"/>
                  </a:cubicBezTo>
                  <a:cubicBezTo>
                    <a:pt x="862" y="991"/>
                    <a:pt x="865" y="990"/>
                    <a:pt x="869" y="989"/>
                  </a:cubicBezTo>
                  <a:cubicBezTo>
                    <a:pt x="870" y="987"/>
                    <a:pt x="872" y="984"/>
                    <a:pt x="872" y="981"/>
                  </a:cubicBezTo>
                  <a:cubicBezTo>
                    <a:pt x="873" y="972"/>
                    <a:pt x="872" y="969"/>
                    <a:pt x="875" y="967"/>
                  </a:cubicBezTo>
                  <a:cubicBezTo>
                    <a:pt x="878" y="965"/>
                    <a:pt x="884" y="969"/>
                    <a:pt x="888" y="963"/>
                  </a:cubicBezTo>
                  <a:cubicBezTo>
                    <a:pt x="891" y="957"/>
                    <a:pt x="895" y="952"/>
                    <a:pt x="901" y="950"/>
                  </a:cubicBezTo>
                  <a:cubicBezTo>
                    <a:pt x="907" y="947"/>
                    <a:pt x="912" y="942"/>
                    <a:pt x="910" y="939"/>
                  </a:cubicBezTo>
                  <a:cubicBezTo>
                    <a:pt x="908" y="935"/>
                    <a:pt x="895" y="933"/>
                    <a:pt x="895" y="929"/>
                  </a:cubicBezTo>
                  <a:cubicBezTo>
                    <a:pt x="895" y="926"/>
                    <a:pt x="900" y="920"/>
                    <a:pt x="904" y="919"/>
                  </a:cubicBezTo>
                  <a:cubicBezTo>
                    <a:pt x="907" y="919"/>
                    <a:pt x="915" y="923"/>
                    <a:pt x="916" y="918"/>
                  </a:cubicBezTo>
                  <a:cubicBezTo>
                    <a:pt x="918" y="914"/>
                    <a:pt x="922" y="911"/>
                    <a:pt x="915" y="905"/>
                  </a:cubicBezTo>
                  <a:cubicBezTo>
                    <a:pt x="908" y="898"/>
                    <a:pt x="905" y="898"/>
                    <a:pt x="905" y="893"/>
                  </a:cubicBezTo>
                  <a:cubicBezTo>
                    <a:pt x="905" y="889"/>
                    <a:pt x="900" y="880"/>
                    <a:pt x="898" y="874"/>
                  </a:cubicBezTo>
                  <a:cubicBezTo>
                    <a:pt x="896" y="868"/>
                    <a:pt x="885" y="866"/>
                    <a:pt x="890" y="860"/>
                  </a:cubicBezTo>
                  <a:cubicBezTo>
                    <a:pt x="894" y="854"/>
                    <a:pt x="901" y="862"/>
                    <a:pt x="905" y="855"/>
                  </a:cubicBezTo>
                  <a:cubicBezTo>
                    <a:pt x="909" y="847"/>
                    <a:pt x="913" y="845"/>
                    <a:pt x="909" y="840"/>
                  </a:cubicBezTo>
                  <a:cubicBezTo>
                    <a:pt x="906" y="834"/>
                    <a:pt x="899" y="830"/>
                    <a:pt x="902" y="824"/>
                  </a:cubicBezTo>
                  <a:cubicBezTo>
                    <a:pt x="905" y="818"/>
                    <a:pt x="915" y="807"/>
                    <a:pt x="915" y="803"/>
                  </a:cubicBezTo>
                  <a:cubicBezTo>
                    <a:pt x="915" y="799"/>
                    <a:pt x="919" y="792"/>
                    <a:pt x="910" y="791"/>
                  </a:cubicBezTo>
                  <a:cubicBezTo>
                    <a:pt x="900" y="790"/>
                    <a:pt x="885" y="802"/>
                    <a:pt x="884" y="794"/>
                  </a:cubicBezTo>
                  <a:cubicBezTo>
                    <a:pt x="883" y="786"/>
                    <a:pt x="896" y="780"/>
                    <a:pt x="905" y="770"/>
                  </a:cubicBezTo>
                  <a:cubicBezTo>
                    <a:pt x="914" y="759"/>
                    <a:pt x="921" y="761"/>
                    <a:pt x="912" y="753"/>
                  </a:cubicBezTo>
                  <a:cubicBezTo>
                    <a:pt x="904" y="745"/>
                    <a:pt x="882" y="752"/>
                    <a:pt x="878" y="750"/>
                  </a:cubicBezTo>
                  <a:cubicBezTo>
                    <a:pt x="874" y="748"/>
                    <a:pt x="866" y="745"/>
                    <a:pt x="866" y="736"/>
                  </a:cubicBezTo>
                  <a:cubicBezTo>
                    <a:pt x="865" y="728"/>
                    <a:pt x="877" y="719"/>
                    <a:pt x="877" y="712"/>
                  </a:cubicBezTo>
                  <a:cubicBezTo>
                    <a:pt x="878" y="704"/>
                    <a:pt x="880" y="693"/>
                    <a:pt x="878" y="687"/>
                  </a:cubicBezTo>
                  <a:cubicBezTo>
                    <a:pt x="876" y="681"/>
                    <a:pt x="873" y="666"/>
                    <a:pt x="873" y="666"/>
                  </a:cubicBezTo>
                  <a:cubicBezTo>
                    <a:pt x="873" y="666"/>
                    <a:pt x="864" y="654"/>
                    <a:pt x="850" y="644"/>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Freeform 20112">
              <a:extLst>
                <a:ext uri="{FF2B5EF4-FFF2-40B4-BE49-F238E27FC236}">
                  <a16:creationId xmlns:a16="http://schemas.microsoft.com/office/drawing/2014/main" id="{9520AF4A-EE06-4F6D-AFED-DB3F97B17182}"/>
                </a:ext>
              </a:extLst>
            </p:cNvPr>
            <p:cNvSpPr>
              <a:spLocks/>
            </p:cNvSpPr>
            <p:nvPr/>
          </p:nvSpPr>
          <p:spPr bwMode="auto">
            <a:xfrm>
              <a:off x="671" y="1"/>
              <a:ext cx="1312" cy="1533"/>
            </a:xfrm>
            <a:custGeom>
              <a:avLst/>
              <a:gdLst>
                <a:gd name="T0" fmla="*/ 865 w 922"/>
                <a:gd name="T1" fmla="*/ 602 h 1076"/>
                <a:gd name="T2" fmla="*/ 813 w 922"/>
                <a:gd name="T3" fmla="*/ 550 h 1076"/>
                <a:gd name="T4" fmla="*/ 791 w 922"/>
                <a:gd name="T5" fmla="*/ 381 h 1076"/>
                <a:gd name="T6" fmla="*/ 822 w 922"/>
                <a:gd name="T7" fmla="*/ 305 h 1076"/>
                <a:gd name="T8" fmla="*/ 724 w 922"/>
                <a:gd name="T9" fmla="*/ 177 h 1076"/>
                <a:gd name="T10" fmla="*/ 686 w 922"/>
                <a:gd name="T11" fmla="*/ 99 h 1076"/>
                <a:gd name="T12" fmla="*/ 551 w 922"/>
                <a:gd name="T13" fmla="*/ 1 h 1076"/>
                <a:gd name="T14" fmla="*/ 500 w 922"/>
                <a:gd name="T15" fmla="*/ 61 h 1076"/>
                <a:gd name="T16" fmla="*/ 460 w 922"/>
                <a:gd name="T17" fmla="*/ 54 h 1076"/>
                <a:gd name="T18" fmla="*/ 444 w 922"/>
                <a:gd name="T19" fmla="*/ 75 h 1076"/>
                <a:gd name="T20" fmla="*/ 386 w 922"/>
                <a:gd name="T21" fmla="*/ 214 h 1076"/>
                <a:gd name="T22" fmla="*/ 314 w 922"/>
                <a:gd name="T23" fmla="*/ 267 h 1076"/>
                <a:gd name="T24" fmla="*/ 285 w 922"/>
                <a:gd name="T25" fmla="*/ 292 h 1076"/>
                <a:gd name="T26" fmla="*/ 198 w 922"/>
                <a:gd name="T27" fmla="*/ 241 h 1076"/>
                <a:gd name="T28" fmla="*/ 161 w 922"/>
                <a:gd name="T29" fmla="*/ 337 h 1076"/>
                <a:gd name="T30" fmla="*/ 92 w 922"/>
                <a:gd name="T31" fmla="*/ 344 h 1076"/>
                <a:gd name="T32" fmla="*/ 110 w 922"/>
                <a:gd name="T33" fmla="*/ 405 h 1076"/>
                <a:gd name="T34" fmla="*/ 74 w 922"/>
                <a:gd name="T35" fmla="*/ 426 h 1076"/>
                <a:gd name="T36" fmla="*/ 50 w 922"/>
                <a:gd name="T37" fmla="*/ 501 h 1076"/>
                <a:gd name="T38" fmla="*/ 8 w 922"/>
                <a:gd name="T39" fmla="*/ 500 h 1076"/>
                <a:gd name="T40" fmla="*/ 83 w 922"/>
                <a:gd name="T41" fmla="*/ 611 h 1076"/>
                <a:gd name="T42" fmla="*/ 244 w 922"/>
                <a:gd name="T43" fmla="*/ 807 h 1076"/>
                <a:gd name="T44" fmla="*/ 367 w 922"/>
                <a:gd name="T45" fmla="*/ 1031 h 1076"/>
                <a:gd name="T46" fmla="*/ 408 w 922"/>
                <a:gd name="T47" fmla="*/ 1058 h 1076"/>
                <a:gd name="T48" fmla="*/ 431 w 922"/>
                <a:gd name="T49" fmla="*/ 1021 h 1076"/>
                <a:gd name="T50" fmla="*/ 431 w 922"/>
                <a:gd name="T51" fmla="*/ 988 h 1076"/>
                <a:gd name="T52" fmla="*/ 479 w 922"/>
                <a:gd name="T53" fmla="*/ 980 h 1076"/>
                <a:gd name="T54" fmla="*/ 516 w 922"/>
                <a:gd name="T55" fmla="*/ 1005 h 1076"/>
                <a:gd name="T56" fmla="*/ 593 w 922"/>
                <a:gd name="T57" fmla="*/ 1048 h 1076"/>
                <a:gd name="T58" fmla="*/ 633 w 922"/>
                <a:gd name="T59" fmla="*/ 1012 h 1076"/>
                <a:gd name="T60" fmla="*/ 661 w 922"/>
                <a:gd name="T61" fmla="*/ 985 h 1076"/>
                <a:gd name="T62" fmla="*/ 710 w 922"/>
                <a:gd name="T63" fmla="*/ 977 h 1076"/>
                <a:gd name="T64" fmla="*/ 784 w 922"/>
                <a:gd name="T65" fmla="*/ 975 h 1076"/>
                <a:gd name="T66" fmla="*/ 858 w 922"/>
                <a:gd name="T67" fmla="*/ 991 h 1076"/>
                <a:gd name="T68" fmla="*/ 875 w 922"/>
                <a:gd name="T69" fmla="*/ 967 h 1076"/>
                <a:gd name="T70" fmla="*/ 910 w 922"/>
                <a:gd name="T71" fmla="*/ 939 h 1076"/>
                <a:gd name="T72" fmla="*/ 916 w 922"/>
                <a:gd name="T73" fmla="*/ 918 h 1076"/>
                <a:gd name="T74" fmla="*/ 898 w 922"/>
                <a:gd name="T75" fmla="*/ 874 h 1076"/>
                <a:gd name="T76" fmla="*/ 909 w 922"/>
                <a:gd name="T77" fmla="*/ 840 h 1076"/>
                <a:gd name="T78" fmla="*/ 910 w 922"/>
                <a:gd name="T79" fmla="*/ 791 h 1076"/>
                <a:gd name="T80" fmla="*/ 912 w 922"/>
                <a:gd name="T81" fmla="*/ 753 h 1076"/>
                <a:gd name="T82" fmla="*/ 877 w 922"/>
                <a:gd name="T83" fmla="*/ 712 h 1076"/>
                <a:gd name="T84" fmla="*/ 850 w 922"/>
                <a:gd name="T85" fmla="*/ 644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2" h="1076">
                  <a:moveTo>
                    <a:pt x="850" y="644"/>
                  </a:moveTo>
                  <a:cubicBezTo>
                    <a:pt x="836" y="634"/>
                    <a:pt x="830" y="639"/>
                    <a:pt x="835" y="634"/>
                  </a:cubicBezTo>
                  <a:cubicBezTo>
                    <a:pt x="840" y="629"/>
                    <a:pt x="865" y="610"/>
                    <a:pt x="865" y="602"/>
                  </a:cubicBezTo>
                  <a:cubicBezTo>
                    <a:pt x="864" y="595"/>
                    <a:pt x="842" y="596"/>
                    <a:pt x="840" y="594"/>
                  </a:cubicBezTo>
                  <a:cubicBezTo>
                    <a:pt x="838" y="591"/>
                    <a:pt x="827" y="588"/>
                    <a:pt x="824" y="577"/>
                  </a:cubicBezTo>
                  <a:cubicBezTo>
                    <a:pt x="820" y="565"/>
                    <a:pt x="813" y="557"/>
                    <a:pt x="813" y="550"/>
                  </a:cubicBezTo>
                  <a:cubicBezTo>
                    <a:pt x="814" y="544"/>
                    <a:pt x="831" y="485"/>
                    <a:pt x="816" y="470"/>
                  </a:cubicBezTo>
                  <a:cubicBezTo>
                    <a:pt x="801" y="454"/>
                    <a:pt x="789" y="444"/>
                    <a:pt x="785" y="426"/>
                  </a:cubicBezTo>
                  <a:cubicBezTo>
                    <a:pt x="781" y="408"/>
                    <a:pt x="786" y="386"/>
                    <a:pt x="791" y="381"/>
                  </a:cubicBezTo>
                  <a:cubicBezTo>
                    <a:pt x="796" y="376"/>
                    <a:pt x="841" y="369"/>
                    <a:pt x="840" y="360"/>
                  </a:cubicBezTo>
                  <a:cubicBezTo>
                    <a:pt x="840" y="351"/>
                    <a:pt x="760" y="318"/>
                    <a:pt x="762" y="316"/>
                  </a:cubicBezTo>
                  <a:cubicBezTo>
                    <a:pt x="763" y="313"/>
                    <a:pt x="817" y="310"/>
                    <a:pt x="822" y="305"/>
                  </a:cubicBezTo>
                  <a:cubicBezTo>
                    <a:pt x="827" y="300"/>
                    <a:pt x="820" y="222"/>
                    <a:pt x="818" y="218"/>
                  </a:cubicBezTo>
                  <a:cubicBezTo>
                    <a:pt x="816" y="214"/>
                    <a:pt x="766" y="208"/>
                    <a:pt x="760" y="202"/>
                  </a:cubicBezTo>
                  <a:cubicBezTo>
                    <a:pt x="753" y="196"/>
                    <a:pt x="732" y="186"/>
                    <a:pt x="724" y="177"/>
                  </a:cubicBezTo>
                  <a:cubicBezTo>
                    <a:pt x="715" y="168"/>
                    <a:pt x="710" y="163"/>
                    <a:pt x="710" y="161"/>
                  </a:cubicBezTo>
                  <a:cubicBezTo>
                    <a:pt x="710" y="158"/>
                    <a:pt x="712" y="140"/>
                    <a:pt x="711" y="133"/>
                  </a:cubicBezTo>
                  <a:cubicBezTo>
                    <a:pt x="709" y="127"/>
                    <a:pt x="691" y="102"/>
                    <a:pt x="686" y="99"/>
                  </a:cubicBezTo>
                  <a:cubicBezTo>
                    <a:pt x="680" y="96"/>
                    <a:pt x="623" y="107"/>
                    <a:pt x="614" y="93"/>
                  </a:cubicBezTo>
                  <a:cubicBezTo>
                    <a:pt x="605" y="78"/>
                    <a:pt x="571" y="24"/>
                    <a:pt x="568" y="15"/>
                  </a:cubicBezTo>
                  <a:cubicBezTo>
                    <a:pt x="564" y="5"/>
                    <a:pt x="553" y="2"/>
                    <a:pt x="551" y="1"/>
                  </a:cubicBezTo>
                  <a:cubicBezTo>
                    <a:pt x="548" y="0"/>
                    <a:pt x="535" y="5"/>
                    <a:pt x="530" y="5"/>
                  </a:cubicBezTo>
                  <a:cubicBezTo>
                    <a:pt x="524" y="5"/>
                    <a:pt x="508" y="6"/>
                    <a:pt x="507" y="13"/>
                  </a:cubicBezTo>
                  <a:cubicBezTo>
                    <a:pt x="506" y="20"/>
                    <a:pt x="503" y="52"/>
                    <a:pt x="500" y="61"/>
                  </a:cubicBezTo>
                  <a:cubicBezTo>
                    <a:pt x="497" y="70"/>
                    <a:pt x="502" y="73"/>
                    <a:pt x="504" y="80"/>
                  </a:cubicBezTo>
                  <a:cubicBezTo>
                    <a:pt x="506" y="88"/>
                    <a:pt x="524" y="127"/>
                    <a:pt x="520" y="121"/>
                  </a:cubicBezTo>
                  <a:cubicBezTo>
                    <a:pt x="515" y="115"/>
                    <a:pt x="463" y="61"/>
                    <a:pt x="460" y="54"/>
                  </a:cubicBezTo>
                  <a:cubicBezTo>
                    <a:pt x="457" y="46"/>
                    <a:pt x="427" y="28"/>
                    <a:pt x="420" y="25"/>
                  </a:cubicBezTo>
                  <a:cubicBezTo>
                    <a:pt x="413" y="22"/>
                    <a:pt x="433" y="52"/>
                    <a:pt x="438" y="59"/>
                  </a:cubicBezTo>
                  <a:cubicBezTo>
                    <a:pt x="443" y="66"/>
                    <a:pt x="446" y="69"/>
                    <a:pt x="444" y="75"/>
                  </a:cubicBezTo>
                  <a:cubicBezTo>
                    <a:pt x="441" y="81"/>
                    <a:pt x="419" y="105"/>
                    <a:pt x="419" y="113"/>
                  </a:cubicBezTo>
                  <a:cubicBezTo>
                    <a:pt x="420" y="121"/>
                    <a:pt x="423" y="149"/>
                    <a:pt x="420" y="160"/>
                  </a:cubicBezTo>
                  <a:cubicBezTo>
                    <a:pt x="417" y="170"/>
                    <a:pt x="389" y="204"/>
                    <a:pt x="386" y="214"/>
                  </a:cubicBezTo>
                  <a:cubicBezTo>
                    <a:pt x="383" y="224"/>
                    <a:pt x="361" y="250"/>
                    <a:pt x="354" y="257"/>
                  </a:cubicBezTo>
                  <a:cubicBezTo>
                    <a:pt x="348" y="263"/>
                    <a:pt x="346" y="278"/>
                    <a:pt x="338" y="276"/>
                  </a:cubicBezTo>
                  <a:cubicBezTo>
                    <a:pt x="329" y="274"/>
                    <a:pt x="322" y="270"/>
                    <a:pt x="314" y="267"/>
                  </a:cubicBezTo>
                  <a:cubicBezTo>
                    <a:pt x="307" y="264"/>
                    <a:pt x="296" y="262"/>
                    <a:pt x="296" y="267"/>
                  </a:cubicBezTo>
                  <a:cubicBezTo>
                    <a:pt x="296" y="272"/>
                    <a:pt x="306" y="279"/>
                    <a:pt x="305" y="282"/>
                  </a:cubicBezTo>
                  <a:cubicBezTo>
                    <a:pt x="305" y="285"/>
                    <a:pt x="290" y="293"/>
                    <a:pt x="285" y="292"/>
                  </a:cubicBezTo>
                  <a:cubicBezTo>
                    <a:pt x="279" y="291"/>
                    <a:pt x="276" y="289"/>
                    <a:pt x="267" y="282"/>
                  </a:cubicBezTo>
                  <a:cubicBezTo>
                    <a:pt x="258" y="275"/>
                    <a:pt x="227" y="247"/>
                    <a:pt x="219" y="247"/>
                  </a:cubicBezTo>
                  <a:cubicBezTo>
                    <a:pt x="210" y="247"/>
                    <a:pt x="210" y="239"/>
                    <a:pt x="198" y="241"/>
                  </a:cubicBezTo>
                  <a:cubicBezTo>
                    <a:pt x="186" y="244"/>
                    <a:pt x="176" y="250"/>
                    <a:pt x="170" y="256"/>
                  </a:cubicBezTo>
                  <a:cubicBezTo>
                    <a:pt x="164" y="262"/>
                    <a:pt x="161" y="267"/>
                    <a:pt x="161" y="282"/>
                  </a:cubicBezTo>
                  <a:cubicBezTo>
                    <a:pt x="160" y="297"/>
                    <a:pt x="167" y="332"/>
                    <a:pt x="161" y="337"/>
                  </a:cubicBezTo>
                  <a:cubicBezTo>
                    <a:pt x="154" y="342"/>
                    <a:pt x="144" y="341"/>
                    <a:pt x="139" y="338"/>
                  </a:cubicBezTo>
                  <a:cubicBezTo>
                    <a:pt x="134" y="336"/>
                    <a:pt x="129" y="334"/>
                    <a:pt x="117" y="339"/>
                  </a:cubicBezTo>
                  <a:cubicBezTo>
                    <a:pt x="104" y="344"/>
                    <a:pt x="98" y="343"/>
                    <a:pt x="92" y="344"/>
                  </a:cubicBezTo>
                  <a:cubicBezTo>
                    <a:pt x="87" y="345"/>
                    <a:pt x="79" y="354"/>
                    <a:pt x="79" y="361"/>
                  </a:cubicBezTo>
                  <a:cubicBezTo>
                    <a:pt x="79" y="369"/>
                    <a:pt x="94" y="368"/>
                    <a:pt x="100" y="381"/>
                  </a:cubicBezTo>
                  <a:cubicBezTo>
                    <a:pt x="105" y="394"/>
                    <a:pt x="112" y="398"/>
                    <a:pt x="110" y="405"/>
                  </a:cubicBezTo>
                  <a:cubicBezTo>
                    <a:pt x="109" y="411"/>
                    <a:pt x="97" y="409"/>
                    <a:pt x="95" y="411"/>
                  </a:cubicBezTo>
                  <a:cubicBezTo>
                    <a:pt x="92" y="413"/>
                    <a:pt x="94" y="424"/>
                    <a:pt x="89" y="425"/>
                  </a:cubicBezTo>
                  <a:cubicBezTo>
                    <a:pt x="84" y="426"/>
                    <a:pt x="80" y="425"/>
                    <a:pt x="74" y="426"/>
                  </a:cubicBezTo>
                  <a:cubicBezTo>
                    <a:pt x="68" y="428"/>
                    <a:pt x="49" y="444"/>
                    <a:pt x="44" y="450"/>
                  </a:cubicBezTo>
                  <a:cubicBezTo>
                    <a:pt x="38" y="457"/>
                    <a:pt x="32" y="455"/>
                    <a:pt x="34" y="464"/>
                  </a:cubicBezTo>
                  <a:cubicBezTo>
                    <a:pt x="37" y="473"/>
                    <a:pt x="50" y="494"/>
                    <a:pt x="50" y="501"/>
                  </a:cubicBezTo>
                  <a:cubicBezTo>
                    <a:pt x="50" y="509"/>
                    <a:pt x="50" y="517"/>
                    <a:pt x="47" y="516"/>
                  </a:cubicBezTo>
                  <a:cubicBezTo>
                    <a:pt x="44" y="515"/>
                    <a:pt x="41" y="519"/>
                    <a:pt x="33" y="513"/>
                  </a:cubicBezTo>
                  <a:cubicBezTo>
                    <a:pt x="25" y="507"/>
                    <a:pt x="17" y="502"/>
                    <a:pt x="8" y="500"/>
                  </a:cubicBezTo>
                  <a:cubicBezTo>
                    <a:pt x="0" y="498"/>
                    <a:pt x="4" y="507"/>
                    <a:pt x="4" y="507"/>
                  </a:cubicBezTo>
                  <a:cubicBezTo>
                    <a:pt x="4" y="507"/>
                    <a:pt x="19" y="542"/>
                    <a:pt x="49" y="566"/>
                  </a:cubicBezTo>
                  <a:cubicBezTo>
                    <a:pt x="79" y="590"/>
                    <a:pt x="78" y="589"/>
                    <a:pt x="83" y="611"/>
                  </a:cubicBezTo>
                  <a:cubicBezTo>
                    <a:pt x="89" y="634"/>
                    <a:pt x="98" y="645"/>
                    <a:pt x="125" y="681"/>
                  </a:cubicBezTo>
                  <a:cubicBezTo>
                    <a:pt x="151" y="717"/>
                    <a:pt x="173" y="704"/>
                    <a:pt x="195" y="742"/>
                  </a:cubicBezTo>
                  <a:cubicBezTo>
                    <a:pt x="217" y="779"/>
                    <a:pt x="231" y="784"/>
                    <a:pt x="244" y="807"/>
                  </a:cubicBezTo>
                  <a:cubicBezTo>
                    <a:pt x="257" y="830"/>
                    <a:pt x="278" y="840"/>
                    <a:pt x="295" y="864"/>
                  </a:cubicBezTo>
                  <a:cubicBezTo>
                    <a:pt x="312" y="889"/>
                    <a:pt x="320" y="910"/>
                    <a:pt x="331" y="948"/>
                  </a:cubicBezTo>
                  <a:cubicBezTo>
                    <a:pt x="342" y="985"/>
                    <a:pt x="363" y="1008"/>
                    <a:pt x="367" y="1031"/>
                  </a:cubicBezTo>
                  <a:cubicBezTo>
                    <a:pt x="372" y="1053"/>
                    <a:pt x="352" y="1043"/>
                    <a:pt x="367" y="1076"/>
                  </a:cubicBezTo>
                  <a:cubicBezTo>
                    <a:pt x="371" y="1074"/>
                    <a:pt x="375" y="1071"/>
                    <a:pt x="378" y="1069"/>
                  </a:cubicBezTo>
                  <a:cubicBezTo>
                    <a:pt x="387" y="1063"/>
                    <a:pt x="396" y="1060"/>
                    <a:pt x="408" y="1058"/>
                  </a:cubicBezTo>
                  <a:cubicBezTo>
                    <a:pt x="421" y="1056"/>
                    <a:pt x="428" y="1059"/>
                    <a:pt x="430" y="1052"/>
                  </a:cubicBezTo>
                  <a:cubicBezTo>
                    <a:pt x="432" y="1046"/>
                    <a:pt x="439" y="1040"/>
                    <a:pt x="434" y="1033"/>
                  </a:cubicBezTo>
                  <a:cubicBezTo>
                    <a:pt x="430" y="1026"/>
                    <a:pt x="418" y="1022"/>
                    <a:pt x="431" y="1021"/>
                  </a:cubicBezTo>
                  <a:cubicBezTo>
                    <a:pt x="443" y="1019"/>
                    <a:pt x="448" y="1033"/>
                    <a:pt x="448" y="1021"/>
                  </a:cubicBezTo>
                  <a:cubicBezTo>
                    <a:pt x="448" y="1008"/>
                    <a:pt x="437" y="1001"/>
                    <a:pt x="432" y="999"/>
                  </a:cubicBezTo>
                  <a:cubicBezTo>
                    <a:pt x="428" y="997"/>
                    <a:pt x="425" y="990"/>
                    <a:pt x="431" y="988"/>
                  </a:cubicBezTo>
                  <a:cubicBezTo>
                    <a:pt x="437" y="985"/>
                    <a:pt x="444" y="977"/>
                    <a:pt x="450" y="977"/>
                  </a:cubicBezTo>
                  <a:cubicBezTo>
                    <a:pt x="456" y="977"/>
                    <a:pt x="449" y="980"/>
                    <a:pt x="459" y="975"/>
                  </a:cubicBezTo>
                  <a:cubicBezTo>
                    <a:pt x="470" y="971"/>
                    <a:pt x="473" y="975"/>
                    <a:pt x="479" y="980"/>
                  </a:cubicBezTo>
                  <a:cubicBezTo>
                    <a:pt x="484" y="984"/>
                    <a:pt x="487" y="983"/>
                    <a:pt x="490" y="988"/>
                  </a:cubicBezTo>
                  <a:cubicBezTo>
                    <a:pt x="493" y="992"/>
                    <a:pt x="486" y="991"/>
                    <a:pt x="492" y="998"/>
                  </a:cubicBezTo>
                  <a:cubicBezTo>
                    <a:pt x="497" y="1005"/>
                    <a:pt x="505" y="1007"/>
                    <a:pt x="516" y="1005"/>
                  </a:cubicBezTo>
                  <a:cubicBezTo>
                    <a:pt x="527" y="1002"/>
                    <a:pt x="527" y="998"/>
                    <a:pt x="536" y="1002"/>
                  </a:cubicBezTo>
                  <a:cubicBezTo>
                    <a:pt x="545" y="1007"/>
                    <a:pt x="551" y="1015"/>
                    <a:pt x="564" y="1026"/>
                  </a:cubicBezTo>
                  <a:cubicBezTo>
                    <a:pt x="576" y="1038"/>
                    <a:pt x="580" y="1049"/>
                    <a:pt x="593" y="1048"/>
                  </a:cubicBezTo>
                  <a:cubicBezTo>
                    <a:pt x="606" y="1047"/>
                    <a:pt x="606" y="1043"/>
                    <a:pt x="606" y="1038"/>
                  </a:cubicBezTo>
                  <a:cubicBezTo>
                    <a:pt x="606" y="1033"/>
                    <a:pt x="590" y="1033"/>
                    <a:pt x="608" y="1026"/>
                  </a:cubicBezTo>
                  <a:cubicBezTo>
                    <a:pt x="626" y="1019"/>
                    <a:pt x="632" y="1021"/>
                    <a:pt x="633" y="1012"/>
                  </a:cubicBezTo>
                  <a:cubicBezTo>
                    <a:pt x="634" y="1002"/>
                    <a:pt x="640" y="999"/>
                    <a:pt x="635" y="991"/>
                  </a:cubicBezTo>
                  <a:cubicBezTo>
                    <a:pt x="629" y="983"/>
                    <a:pt x="607" y="979"/>
                    <a:pt x="629" y="980"/>
                  </a:cubicBezTo>
                  <a:cubicBezTo>
                    <a:pt x="652" y="981"/>
                    <a:pt x="648" y="979"/>
                    <a:pt x="661" y="985"/>
                  </a:cubicBezTo>
                  <a:cubicBezTo>
                    <a:pt x="675" y="992"/>
                    <a:pt x="671" y="994"/>
                    <a:pt x="680" y="992"/>
                  </a:cubicBezTo>
                  <a:cubicBezTo>
                    <a:pt x="689" y="990"/>
                    <a:pt x="687" y="990"/>
                    <a:pt x="695" y="985"/>
                  </a:cubicBezTo>
                  <a:cubicBezTo>
                    <a:pt x="703" y="981"/>
                    <a:pt x="688" y="977"/>
                    <a:pt x="710" y="977"/>
                  </a:cubicBezTo>
                  <a:cubicBezTo>
                    <a:pt x="731" y="977"/>
                    <a:pt x="733" y="979"/>
                    <a:pt x="738" y="977"/>
                  </a:cubicBezTo>
                  <a:cubicBezTo>
                    <a:pt x="744" y="976"/>
                    <a:pt x="743" y="971"/>
                    <a:pt x="756" y="971"/>
                  </a:cubicBezTo>
                  <a:cubicBezTo>
                    <a:pt x="770" y="971"/>
                    <a:pt x="764" y="974"/>
                    <a:pt x="784" y="975"/>
                  </a:cubicBezTo>
                  <a:cubicBezTo>
                    <a:pt x="803" y="976"/>
                    <a:pt x="805" y="965"/>
                    <a:pt x="814" y="976"/>
                  </a:cubicBezTo>
                  <a:cubicBezTo>
                    <a:pt x="823" y="988"/>
                    <a:pt x="810" y="991"/>
                    <a:pt x="830" y="991"/>
                  </a:cubicBezTo>
                  <a:cubicBezTo>
                    <a:pt x="850" y="991"/>
                    <a:pt x="839" y="994"/>
                    <a:pt x="858" y="991"/>
                  </a:cubicBezTo>
                  <a:cubicBezTo>
                    <a:pt x="862" y="991"/>
                    <a:pt x="865" y="990"/>
                    <a:pt x="869" y="989"/>
                  </a:cubicBezTo>
                  <a:cubicBezTo>
                    <a:pt x="870" y="987"/>
                    <a:pt x="872" y="984"/>
                    <a:pt x="872" y="981"/>
                  </a:cubicBezTo>
                  <a:cubicBezTo>
                    <a:pt x="873" y="972"/>
                    <a:pt x="872" y="969"/>
                    <a:pt x="875" y="967"/>
                  </a:cubicBezTo>
                  <a:cubicBezTo>
                    <a:pt x="878" y="965"/>
                    <a:pt x="884" y="969"/>
                    <a:pt x="888" y="963"/>
                  </a:cubicBezTo>
                  <a:cubicBezTo>
                    <a:pt x="891" y="957"/>
                    <a:pt x="895" y="952"/>
                    <a:pt x="901" y="950"/>
                  </a:cubicBezTo>
                  <a:cubicBezTo>
                    <a:pt x="907" y="947"/>
                    <a:pt x="912" y="942"/>
                    <a:pt x="910" y="939"/>
                  </a:cubicBezTo>
                  <a:cubicBezTo>
                    <a:pt x="908" y="935"/>
                    <a:pt x="895" y="933"/>
                    <a:pt x="895" y="929"/>
                  </a:cubicBezTo>
                  <a:cubicBezTo>
                    <a:pt x="895" y="926"/>
                    <a:pt x="900" y="920"/>
                    <a:pt x="904" y="919"/>
                  </a:cubicBezTo>
                  <a:cubicBezTo>
                    <a:pt x="907" y="919"/>
                    <a:pt x="915" y="923"/>
                    <a:pt x="916" y="918"/>
                  </a:cubicBezTo>
                  <a:cubicBezTo>
                    <a:pt x="918" y="914"/>
                    <a:pt x="922" y="911"/>
                    <a:pt x="915" y="905"/>
                  </a:cubicBezTo>
                  <a:cubicBezTo>
                    <a:pt x="908" y="898"/>
                    <a:pt x="905" y="898"/>
                    <a:pt x="905" y="893"/>
                  </a:cubicBezTo>
                  <a:cubicBezTo>
                    <a:pt x="905" y="889"/>
                    <a:pt x="900" y="880"/>
                    <a:pt x="898" y="874"/>
                  </a:cubicBezTo>
                  <a:cubicBezTo>
                    <a:pt x="896" y="868"/>
                    <a:pt x="885" y="866"/>
                    <a:pt x="890" y="860"/>
                  </a:cubicBezTo>
                  <a:cubicBezTo>
                    <a:pt x="894" y="854"/>
                    <a:pt x="901" y="862"/>
                    <a:pt x="905" y="855"/>
                  </a:cubicBezTo>
                  <a:cubicBezTo>
                    <a:pt x="909" y="847"/>
                    <a:pt x="913" y="845"/>
                    <a:pt x="909" y="840"/>
                  </a:cubicBezTo>
                  <a:cubicBezTo>
                    <a:pt x="906" y="834"/>
                    <a:pt x="899" y="830"/>
                    <a:pt x="902" y="824"/>
                  </a:cubicBezTo>
                  <a:cubicBezTo>
                    <a:pt x="905" y="818"/>
                    <a:pt x="915" y="807"/>
                    <a:pt x="915" y="803"/>
                  </a:cubicBezTo>
                  <a:cubicBezTo>
                    <a:pt x="915" y="799"/>
                    <a:pt x="919" y="792"/>
                    <a:pt x="910" y="791"/>
                  </a:cubicBezTo>
                  <a:cubicBezTo>
                    <a:pt x="900" y="790"/>
                    <a:pt x="885" y="802"/>
                    <a:pt x="884" y="794"/>
                  </a:cubicBezTo>
                  <a:cubicBezTo>
                    <a:pt x="883" y="786"/>
                    <a:pt x="896" y="780"/>
                    <a:pt x="905" y="770"/>
                  </a:cubicBezTo>
                  <a:cubicBezTo>
                    <a:pt x="914" y="759"/>
                    <a:pt x="921" y="761"/>
                    <a:pt x="912" y="753"/>
                  </a:cubicBezTo>
                  <a:cubicBezTo>
                    <a:pt x="904" y="745"/>
                    <a:pt x="882" y="752"/>
                    <a:pt x="878" y="750"/>
                  </a:cubicBezTo>
                  <a:cubicBezTo>
                    <a:pt x="874" y="748"/>
                    <a:pt x="866" y="745"/>
                    <a:pt x="866" y="736"/>
                  </a:cubicBezTo>
                  <a:cubicBezTo>
                    <a:pt x="865" y="728"/>
                    <a:pt x="877" y="719"/>
                    <a:pt x="877" y="712"/>
                  </a:cubicBezTo>
                  <a:cubicBezTo>
                    <a:pt x="878" y="704"/>
                    <a:pt x="880" y="693"/>
                    <a:pt x="878" y="687"/>
                  </a:cubicBezTo>
                  <a:cubicBezTo>
                    <a:pt x="876" y="681"/>
                    <a:pt x="873" y="666"/>
                    <a:pt x="873" y="666"/>
                  </a:cubicBezTo>
                  <a:cubicBezTo>
                    <a:pt x="873" y="666"/>
                    <a:pt x="864" y="654"/>
                    <a:pt x="850" y="644"/>
                  </a:cubicBezTo>
                  <a:close/>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20113">
              <a:extLst>
                <a:ext uri="{FF2B5EF4-FFF2-40B4-BE49-F238E27FC236}">
                  <a16:creationId xmlns:a16="http://schemas.microsoft.com/office/drawing/2014/main" id="{44593B23-359D-4741-AB2D-7C2AF0FF4696}"/>
                </a:ext>
              </a:extLst>
            </p:cNvPr>
            <p:cNvSpPr>
              <a:spLocks/>
            </p:cNvSpPr>
            <p:nvPr/>
          </p:nvSpPr>
          <p:spPr bwMode="auto">
            <a:xfrm>
              <a:off x="3067" y="1137"/>
              <a:ext cx="3942" cy="1912"/>
            </a:xfrm>
            <a:custGeom>
              <a:avLst/>
              <a:gdLst>
                <a:gd name="T0" fmla="*/ 2699 w 2770"/>
                <a:gd name="T1" fmla="*/ 220 h 1343"/>
                <a:gd name="T2" fmla="*/ 2737 w 2770"/>
                <a:gd name="T3" fmla="*/ 160 h 1343"/>
                <a:gd name="T4" fmla="*/ 2652 w 2770"/>
                <a:gd name="T5" fmla="*/ 137 h 1343"/>
                <a:gd name="T6" fmla="*/ 2572 w 2770"/>
                <a:gd name="T7" fmla="*/ 119 h 1343"/>
                <a:gd name="T8" fmla="*/ 2499 w 2770"/>
                <a:gd name="T9" fmla="*/ 136 h 1343"/>
                <a:gd name="T10" fmla="*/ 2466 w 2770"/>
                <a:gd name="T11" fmla="*/ 79 h 1343"/>
                <a:gd name="T12" fmla="*/ 2336 w 2770"/>
                <a:gd name="T13" fmla="*/ 49 h 1343"/>
                <a:gd name="T14" fmla="*/ 2232 w 2770"/>
                <a:gd name="T15" fmla="*/ 71 h 1343"/>
                <a:gd name="T16" fmla="*/ 2131 w 2770"/>
                <a:gd name="T17" fmla="*/ 100 h 1343"/>
                <a:gd name="T18" fmla="*/ 2076 w 2770"/>
                <a:gd name="T19" fmla="*/ 202 h 1343"/>
                <a:gd name="T20" fmla="*/ 1978 w 2770"/>
                <a:gd name="T21" fmla="*/ 264 h 1343"/>
                <a:gd name="T22" fmla="*/ 1916 w 2770"/>
                <a:gd name="T23" fmla="*/ 191 h 1343"/>
                <a:gd name="T24" fmla="*/ 1768 w 2770"/>
                <a:gd name="T25" fmla="*/ 188 h 1343"/>
                <a:gd name="T26" fmla="*/ 1631 w 2770"/>
                <a:gd name="T27" fmla="*/ 148 h 1343"/>
                <a:gd name="T28" fmla="*/ 1577 w 2770"/>
                <a:gd name="T29" fmla="*/ 59 h 1343"/>
                <a:gd name="T30" fmla="*/ 1413 w 2770"/>
                <a:gd name="T31" fmla="*/ 48 h 1343"/>
                <a:gd name="T32" fmla="*/ 1351 w 2770"/>
                <a:gd name="T33" fmla="*/ 163 h 1343"/>
                <a:gd name="T34" fmla="*/ 1298 w 2770"/>
                <a:gd name="T35" fmla="*/ 214 h 1343"/>
                <a:gd name="T36" fmla="*/ 1283 w 2770"/>
                <a:gd name="T37" fmla="*/ 296 h 1343"/>
                <a:gd name="T38" fmla="*/ 1294 w 2770"/>
                <a:gd name="T39" fmla="*/ 387 h 1343"/>
                <a:gd name="T40" fmla="*/ 1219 w 2770"/>
                <a:gd name="T41" fmla="*/ 430 h 1343"/>
                <a:gd name="T42" fmla="*/ 1131 w 2770"/>
                <a:gd name="T43" fmla="*/ 479 h 1343"/>
                <a:gd name="T44" fmla="*/ 1040 w 2770"/>
                <a:gd name="T45" fmla="*/ 437 h 1343"/>
                <a:gd name="T46" fmla="*/ 909 w 2770"/>
                <a:gd name="T47" fmla="*/ 443 h 1343"/>
                <a:gd name="T48" fmla="*/ 840 w 2770"/>
                <a:gd name="T49" fmla="*/ 540 h 1343"/>
                <a:gd name="T50" fmla="*/ 734 w 2770"/>
                <a:gd name="T51" fmla="*/ 591 h 1343"/>
                <a:gd name="T52" fmla="*/ 640 w 2770"/>
                <a:gd name="T53" fmla="*/ 695 h 1343"/>
                <a:gd name="T54" fmla="*/ 473 w 2770"/>
                <a:gd name="T55" fmla="*/ 733 h 1343"/>
                <a:gd name="T56" fmla="*/ 431 w 2770"/>
                <a:gd name="T57" fmla="*/ 833 h 1343"/>
                <a:gd name="T58" fmla="*/ 356 w 2770"/>
                <a:gd name="T59" fmla="*/ 939 h 1343"/>
                <a:gd name="T60" fmla="*/ 247 w 2770"/>
                <a:gd name="T61" fmla="*/ 899 h 1343"/>
                <a:gd name="T62" fmla="*/ 123 w 2770"/>
                <a:gd name="T63" fmla="*/ 973 h 1343"/>
                <a:gd name="T64" fmla="*/ 9 w 2770"/>
                <a:gd name="T65" fmla="*/ 1086 h 1343"/>
                <a:gd name="T66" fmla="*/ 7 w 2770"/>
                <a:gd name="T67" fmla="*/ 1228 h 1343"/>
                <a:gd name="T68" fmla="*/ 143 w 2770"/>
                <a:gd name="T69" fmla="*/ 1311 h 1343"/>
                <a:gd name="T70" fmla="*/ 382 w 2770"/>
                <a:gd name="T71" fmla="*/ 1305 h 1343"/>
                <a:gd name="T72" fmla="*/ 791 w 2770"/>
                <a:gd name="T73" fmla="*/ 1247 h 1343"/>
                <a:gd name="T74" fmla="*/ 1138 w 2770"/>
                <a:gd name="T75" fmla="*/ 1236 h 1343"/>
                <a:gd name="T76" fmla="*/ 1551 w 2770"/>
                <a:gd name="T77" fmla="*/ 1249 h 1343"/>
                <a:gd name="T78" fmla="*/ 1762 w 2770"/>
                <a:gd name="T79" fmla="*/ 1200 h 1343"/>
                <a:gd name="T80" fmla="*/ 1840 w 2770"/>
                <a:gd name="T81" fmla="*/ 1094 h 1343"/>
                <a:gd name="T82" fmla="*/ 1898 w 2770"/>
                <a:gd name="T83" fmla="*/ 968 h 1343"/>
                <a:gd name="T84" fmla="*/ 2002 w 2770"/>
                <a:gd name="T85" fmla="*/ 875 h 1343"/>
                <a:gd name="T86" fmla="*/ 2084 w 2770"/>
                <a:gd name="T87" fmla="*/ 830 h 1343"/>
                <a:gd name="T88" fmla="*/ 2172 w 2770"/>
                <a:gd name="T89" fmla="*/ 811 h 1343"/>
                <a:gd name="T90" fmla="*/ 2124 w 2770"/>
                <a:gd name="T91" fmla="*/ 732 h 1343"/>
                <a:gd name="T92" fmla="*/ 2091 w 2770"/>
                <a:gd name="T93" fmla="*/ 607 h 1343"/>
                <a:gd name="T94" fmla="*/ 2181 w 2770"/>
                <a:gd name="T95" fmla="*/ 546 h 1343"/>
                <a:gd name="T96" fmla="*/ 2354 w 2770"/>
                <a:gd name="T97" fmla="*/ 524 h 1343"/>
                <a:gd name="T98" fmla="*/ 2397 w 2770"/>
                <a:gd name="T99" fmla="*/ 450 h 1343"/>
                <a:gd name="T100" fmla="*/ 2521 w 2770"/>
                <a:gd name="T101" fmla="*/ 458 h 1343"/>
                <a:gd name="T102" fmla="*/ 2634 w 2770"/>
                <a:gd name="T103" fmla="*/ 421 h 1343"/>
                <a:gd name="T104" fmla="*/ 2697 w 2770"/>
                <a:gd name="T105" fmla="*/ 376 h 1343"/>
                <a:gd name="T106" fmla="*/ 2703 w 2770"/>
                <a:gd name="T107" fmla="*/ 302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0" h="1343">
                  <a:moveTo>
                    <a:pt x="2763" y="253"/>
                  </a:moveTo>
                  <a:cubicBezTo>
                    <a:pt x="2755" y="250"/>
                    <a:pt x="2742" y="245"/>
                    <a:pt x="2742" y="245"/>
                  </a:cubicBezTo>
                  <a:cubicBezTo>
                    <a:pt x="2742" y="245"/>
                    <a:pt x="2736" y="248"/>
                    <a:pt x="2739" y="239"/>
                  </a:cubicBezTo>
                  <a:cubicBezTo>
                    <a:pt x="2742" y="231"/>
                    <a:pt x="2739" y="229"/>
                    <a:pt x="2735" y="226"/>
                  </a:cubicBezTo>
                  <a:cubicBezTo>
                    <a:pt x="2731" y="222"/>
                    <a:pt x="2722" y="216"/>
                    <a:pt x="2717" y="216"/>
                  </a:cubicBezTo>
                  <a:cubicBezTo>
                    <a:pt x="2711" y="216"/>
                    <a:pt x="2705" y="220"/>
                    <a:pt x="2699" y="220"/>
                  </a:cubicBezTo>
                  <a:cubicBezTo>
                    <a:pt x="2693" y="221"/>
                    <a:pt x="2672" y="223"/>
                    <a:pt x="2676" y="217"/>
                  </a:cubicBezTo>
                  <a:cubicBezTo>
                    <a:pt x="2681" y="210"/>
                    <a:pt x="2680" y="199"/>
                    <a:pt x="2685" y="195"/>
                  </a:cubicBezTo>
                  <a:cubicBezTo>
                    <a:pt x="2691" y="191"/>
                    <a:pt x="2691" y="186"/>
                    <a:pt x="2699" y="186"/>
                  </a:cubicBezTo>
                  <a:cubicBezTo>
                    <a:pt x="2707" y="186"/>
                    <a:pt x="2715" y="190"/>
                    <a:pt x="2715" y="182"/>
                  </a:cubicBezTo>
                  <a:cubicBezTo>
                    <a:pt x="2715" y="174"/>
                    <a:pt x="2719" y="166"/>
                    <a:pt x="2719" y="166"/>
                  </a:cubicBezTo>
                  <a:cubicBezTo>
                    <a:pt x="2719" y="166"/>
                    <a:pt x="2740" y="163"/>
                    <a:pt x="2737" y="160"/>
                  </a:cubicBezTo>
                  <a:cubicBezTo>
                    <a:pt x="2735" y="158"/>
                    <a:pt x="2724" y="153"/>
                    <a:pt x="2723" y="147"/>
                  </a:cubicBezTo>
                  <a:cubicBezTo>
                    <a:pt x="2721" y="142"/>
                    <a:pt x="2720" y="143"/>
                    <a:pt x="2715" y="140"/>
                  </a:cubicBezTo>
                  <a:cubicBezTo>
                    <a:pt x="2710" y="138"/>
                    <a:pt x="2695" y="139"/>
                    <a:pt x="2692" y="140"/>
                  </a:cubicBezTo>
                  <a:cubicBezTo>
                    <a:pt x="2690" y="141"/>
                    <a:pt x="2685" y="140"/>
                    <a:pt x="2675" y="146"/>
                  </a:cubicBezTo>
                  <a:cubicBezTo>
                    <a:pt x="2665" y="152"/>
                    <a:pt x="2657" y="157"/>
                    <a:pt x="2657" y="153"/>
                  </a:cubicBezTo>
                  <a:cubicBezTo>
                    <a:pt x="2657" y="149"/>
                    <a:pt x="2656" y="144"/>
                    <a:pt x="2652" y="137"/>
                  </a:cubicBezTo>
                  <a:cubicBezTo>
                    <a:pt x="2648" y="131"/>
                    <a:pt x="2643" y="128"/>
                    <a:pt x="2640" y="120"/>
                  </a:cubicBezTo>
                  <a:cubicBezTo>
                    <a:pt x="2637" y="112"/>
                    <a:pt x="2627" y="102"/>
                    <a:pt x="2632" y="97"/>
                  </a:cubicBezTo>
                  <a:cubicBezTo>
                    <a:pt x="2637" y="92"/>
                    <a:pt x="2640" y="89"/>
                    <a:pt x="2638" y="87"/>
                  </a:cubicBezTo>
                  <a:cubicBezTo>
                    <a:pt x="2635" y="84"/>
                    <a:pt x="2586" y="85"/>
                    <a:pt x="2586" y="85"/>
                  </a:cubicBezTo>
                  <a:cubicBezTo>
                    <a:pt x="2586" y="85"/>
                    <a:pt x="2583" y="88"/>
                    <a:pt x="2581" y="94"/>
                  </a:cubicBezTo>
                  <a:cubicBezTo>
                    <a:pt x="2578" y="100"/>
                    <a:pt x="2572" y="111"/>
                    <a:pt x="2572" y="119"/>
                  </a:cubicBezTo>
                  <a:cubicBezTo>
                    <a:pt x="2572" y="126"/>
                    <a:pt x="2578" y="131"/>
                    <a:pt x="2570" y="135"/>
                  </a:cubicBezTo>
                  <a:cubicBezTo>
                    <a:pt x="2563" y="139"/>
                    <a:pt x="2555" y="142"/>
                    <a:pt x="2554" y="146"/>
                  </a:cubicBezTo>
                  <a:cubicBezTo>
                    <a:pt x="2552" y="150"/>
                    <a:pt x="2552" y="158"/>
                    <a:pt x="2549" y="163"/>
                  </a:cubicBezTo>
                  <a:cubicBezTo>
                    <a:pt x="2546" y="169"/>
                    <a:pt x="2532" y="175"/>
                    <a:pt x="2532" y="175"/>
                  </a:cubicBezTo>
                  <a:cubicBezTo>
                    <a:pt x="2532" y="175"/>
                    <a:pt x="2521" y="169"/>
                    <a:pt x="2517" y="163"/>
                  </a:cubicBezTo>
                  <a:cubicBezTo>
                    <a:pt x="2514" y="156"/>
                    <a:pt x="2499" y="139"/>
                    <a:pt x="2499" y="136"/>
                  </a:cubicBezTo>
                  <a:cubicBezTo>
                    <a:pt x="2498" y="132"/>
                    <a:pt x="2500" y="126"/>
                    <a:pt x="2494" y="125"/>
                  </a:cubicBezTo>
                  <a:cubicBezTo>
                    <a:pt x="2488" y="124"/>
                    <a:pt x="2472" y="125"/>
                    <a:pt x="2476" y="121"/>
                  </a:cubicBezTo>
                  <a:cubicBezTo>
                    <a:pt x="2480" y="118"/>
                    <a:pt x="2500" y="111"/>
                    <a:pt x="2501" y="106"/>
                  </a:cubicBezTo>
                  <a:cubicBezTo>
                    <a:pt x="2502" y="101"/>
                    <a:pt x="2509" y="95"/>
                    <a:pt x="2502" y="92"/>
                  </a:cubicBezTo>
                  <a:cubicBezTo>
                    <a:pt x="2496" y="89"/>
                    <a:pt x="2486" y="89"/>
                    <a:pt x="2484" y="88"/>
                  </a:cubicBezTo>
                  <a:cubicBezTo>
                    <a:pt x="2482" y="87"/>
                    <a:pt x="2472" y="81"/>
                    <a:pt x="2466" y="79"/>
                  </a:cubicBezTo>
                  <a:cubicBezTo>
                    <a:pt x="2460" y="77"/>
                    <a:pt x="2441" y="77"/>
                    <a:pt x="2440" y="75"/>
                  </a:cubicBezTo>
                  <a:cubicBezTo>
                    <a:pt x="2439" y="74"/>
                    <a:pt x="2422" y="44"/>
                    <a:pt x="2416" y="43"/>
                  </a:cubicBezTo>
                  <a:cubicBezTo>
                    <a:pt x="2410" y="42"/>
                    <a:pt x="2415" y="40"/>
                    <a:pt x="2397" y="45"/>
                  </a:cubicBezTo>
                  <a:cubicBezTo>
                    <a:pt x="2380" y="49"/>
                    <a:pt x="2375" y="51"/>
                    <a:pt x="2373" y="51"/>
                  </a:cubicBezTo>
                  <a:cubicBezTo>
                    <a:pt x="2371" y="51"/>
                    <a:pt x="2360" y="51"/>
                    <a:pt x="2352" y="48"/>
                  </a:cubicBezTo>
                  <a:cubicBezTo>
                    <a:pt x="2344" y="45"/>
                    <a:pt x="2339" y="47"/>
                    <a:pt x="2336" y="49"/>
                  </a:cubicBezTo>
                  <a:cubicBezTo>
                    <a:pt x="2333" y="51"/>
                    <a:pt x="2322" y="57"/>
                    <a:pt x="2319" y="63"/>
                  </a:cubicBezTo>
                  <a:cubicBezTo>
                    <a:pt x="2316" y="69"/>
                    <a:pt x="2317" y="74"/>
                    <a:pt x="2310" y="73"/>
                  </a:cubicBezTo>
                  <a:cubicBezTo>
                    <a:pt x="2304" y="73"/>
                    <a:pt x="2294" y="71"/>
                    <a:pt x="2292" y="73"/>
                  </a:cubicBezTo>
                  <a:cubicBezTo>
                    <a:pt x="2290" y="75"/>
                    <a:pt x="2281" y="83"/>
                    <a:pt x="2279" y="82"/>
                  </a:cubicBezTo>
                  <a:cubicBezTo>
                    <a:pt x="2277" y="81"/>
                    <a:pt x="2262" y="82"/>
                    <a:pt x="2258" y="80"/>
                  </a:cubicBezTo>
                  <a:cubicBezTo>
                    <a:pt x="2255" y="78"/>
                    <a:pt x="2234" y="73"/>
                    <a:pt x="2232" y="71"/>
                  </a:cubicBezTo>
                  <a:cubicBezTo>
                    <a:pt x="2230" y="69"/>
                    <a:pt x="2213" y="64"/>
                    <a:pt x="2210" y="63"/>
                  </a:cubicBezTo>
                  <a:cubicBezTo>
                    <a:pt x="2207" y="62"/>
                    <a:pt x="2199" y="67"/>
                    <a:pt x="2200" y="71"/>
                  </a:cubicBezTo>
                  <a:cubicBezTo>
                    <a:pt x="2202" y="75"/>
                    <a:pt x="2202" y="80"/>
                    <a:pt x="2201" y="83"/>
                  </a:cubicBezTo>
                  <a:cubicBezTo>
                    <a:pt x="2200" y="86"/>
                    <a:pt x="2200" y="93"/>
                    <a:pt x="2192" y="90"/>
                  </a:cubicBezTo>
                  <a:cubicBezTo>
                    <a:pt x="2184" y="88"/>
                    <a:pt x="2165" y="85"/>
                    <a:pt x="2161" y="85"/>
                  </a:cubicBezTo>
                  <a:cubicBezTo>
                    <a:pt x="2157" y="86"/>
                    <a:pt x="2136" y="99"/>
                    <a:pt x="2131" y="100"/>
                  </a:cubicBezTo>
                  <a:cubicBezTo>
                    <a:pt x="2127" y="101"/>
                    <a:pt x="2121" y="107"/>
                    <a:pt x="2120" y="111"/>
                  </a:cubicBezTo>
                  <a:cubicBezTo>
                    <a:pt x="2118" y="115"/>
                    <a:pt x="2110" y="120"/>
                    <a:pt x="2105" y="126"/>
                  </a:cubicBezTo>
                  <a:cubicBezTo>
                    <a:pt x="2099" y="132"/>
                    <a:pt x="2102" y="146"/>
                    <a:pt x="2102" y="155"/>
                  </a:cubicBezTo>
                  <a:cubicBezTo>
                    <a:pt x="2102" y="164"/>
                    <a:pt x="2089" y="169"/>
                    <a:pt x="2088" y="171"/>
                  </a:cubicBezTo>
                  <a:cubicBezTo>
                    <a:pt x="2087" y="173"/>
                    <a:pt x="2077" y="179"/>
                    <a:pt x="2077" y="186"/>
                  </a:cubicBezTo>
                  <a:cubicBezTo>
                    <a:pt x="2077" y="193"/>
                    <a:pt x="2079" y="197"/>
                    <a:pt x="2076" y="202"/>
                  </a:cubicBezTo>
                  <a:cubicBezTo>
                    <a:pt x="2072" y="207"/>
                    <a:pt x="2050" y="221"/>
                    <a:pt x="2046" y="224"/>
                  </a:cubicBezTo>
                  <a:cubicBezTo>
                    <a:pt x="2042" y="227"/>
                    <a:pt x="2032" y="235"/>
                    <a:pt x="2025" y="243"/>
                  </a:cubicBezTo>
                  <a:cubicBezTo>
                    <a:pt x="2018" y="251"/>
                    <a:pt x="2007" y="258"/>
                    <a:pt x="2005" y="257"/>
                  </a:cubicBezTo>
                  <a:cubicBezTo>
                    <a:pt x="2003" y="257"/>
                    <a:pt x="1992" y="259"/>
                    <a:pt x="1991" y="261"/>
                  </a:cubicBezTo>
                  <a:cubicBezTo>
                    <a:pt x="1991" y="264"/>
                    <a:pt x="1987" y="273"/>
                    <a:pt x="1985" y="272"/>
                  </a:cubicBezTo>
                  <a:cubicBezTo>
                    <a:pt x="1983" y="271"/>
                    <a:pt x="1981" y="269"/>
                    <a:pt x="1978" y="264"/>
                  </a:cubicBezTo>
                  <a:cubicBezTo>
                    <a:pt x="1975" y="259"/>
                    <a:pt x="1969" y="253"/>
                    <a:pt x="1964" y="253"/>
                  </a:cubicBezTo>
                  <a:cubicBezTo>
                    <a:pt x="1959" y="253"/>
                    <a:pt x="1958" y="255"/>
                    <a:pt x="1958" y="247"/>
                  </a:cubicBezTo>
                  <a:cubicBezTo>
                    <a:pt x="1958" y="239"/>
                    <a:pt x="1953" y="231"/>
                    <a:pt x="1956" y="227"/>
                  </a:cubicBezTo>
                  <a:cubicBezTo>
                    <a:pt x="1958" y="223"/>
                    <a:pt x="1972" y="220"/>
                    <a:pt x="1967" y="214"/>
                  </a:cubicBezTo>
                  <a:cubicBezTo>
                    <a:pt x="1961" y="208"/>
                    <a:pt x="1946" y="205"/>
                    <a:pt x="1943" y="203"/>
                  </a:cubicBezTo>
                  <a:cubicBezTo>
                    <a:pt x="1941" y="201"/>
                    <a:pt x="1924" y="192"/>
                    <a:pt x="1916" y="191"/>
                  </a:cubicBezTo>
                  <a:cubicBezTo>
                    <a:pt x="1908" y="190"/>
                    <a:pt x="1887" y="189"/>
                    <a:pt x="1881" y="192"/>
                  </a:cubicBezTo>
                  <a:cubicBezTo>
                    <a:pt x="1875" y="195"/>
                    <a:pt x="1856" y="202"/>
                    <a:pt x="1851" y="199"/>
                  </a:cubicBezTo>
                  <a:cubicBezTo>
                    <a:pt x="1846" y="196"/>
                    <a:pt x="1828" y="183"/>
                    <a:pt x="1828" y="177"/>
                  </a:cubicBezTo>
                  <a:cubicBezTo>
                    <a:pt x="1827" y="170"/>
                    <a:pt x="1831" y="156"/>
                    <a:pt x="1822" y="159"/>
                  </a:cubicBezTo>
                  <a:cubicBezTo>
                    <a:pt x="1812" y="162"/>
                    <a:pt x="1802" y="173"/>
                    <a:pt x="1788" y="179"/>
                  </a:cubicBezTo>
                  <a:cubicBezTo>
                    <a:pt x="1774" y="185"/>
                    <a:pt x="1770" y="190"/>
                    <a:pt x="1768" y="188"/>
                  </a:cubicBezTo>
                  <a:cubicBezTo>
                    <a:pt x="1766" y="187"/>
                    <a:pt x="1752" y="170"/>
                    <a:pt x="1750" y="168"/>
                  </a:cubicBezTo>
                  <a:cubicBezTo>
                    <a:pt x="1748" y="165"/>
                    <a:pt x="1740" y="147"/>
                    <a:pt x="1736" y="147"/>
                  </a:cubicBezTo>
                  <a:cubicBezTo>
                    <a:pt x="1732" y="148"/>
                    <a:pt x="1726" y="153"/>
                    <a:pt x="1713" y="157"/>
                  </a:cubicBezTo>
                  <a:cubicBezTo>
                    <a:pt x="1700" y="160"/>
                    <a:pt x="1669" y="167"/>
                    <a:pt x="1665" y="168"/>
                  </a:cubicBezTo>
                  <a:cubicBezTo>
                    <a:pt x="1661" y="168"/>
                    <a:pt x="1647" y="162"/>
                    <a:pt x="1644" y="159"/>
                  </a:cubicBezTo>
                  <a:cubicBezTo>
                    <a:pt x="1641" y="157"/>
                    <a:pt x="1629" y="154"/>
                    <a:pt x="1631" y="148"/>
                  </a:cubicBezTo>
                  <a:cubicBezTo>
                    <a:pt x="1632" y="142"/>
                    <a:pt x="1648" y="119"/>
                    <a:pt x="1650" y="112"/>
                  </a:cubicBezTo>
                  <a:cubicBezTo>
                    <a:pt x="1653" y="106"/>
                    <a:pt x="1656" y="97"/>
                    <a:pt x="1655" y="96"/>
                  </a:cubicBezTo>
                  <a:cubicBezTo>
                    <a:pt x="1653" y="96"/>
                    <a:pt x="1634" y="92"/>
                    <a:pt x="1632" y="92"/>
                  </a:cubicBezTo>
                  <a:cubicBezTo>
                    <a:pt x="1630" y="91"/>
                    <a:pt x="1617" y="91"/>
                    <a:pt x="1619" y="88"/>
                  </a:cubicBezTo>
                  <a:cubicBezTo>
                    <a:pt x="1620" y="85"/>
                    <a:pt x="1622" y="61"/>
                    <a:pt x="1619" y="61"/>
                  </a:cubicBezTo>
                  <a:cubicBezTo>
                    <a:pt x="1616" y="61"/>
                    <a:pt x="1580" y="59"/>
                    <a:pt x="1577" y="59"/>
                  </a:cubicBezTo>
                  <a:cubicBezTo>
                    <a:pt x="1574" y="59"/>
                    <a:pt x="1545" y="43"/>
                    <a:pt x="1536" y="39"/>
                  </a:cubicBezTo>
                  <a:cubicBezTo>
                    <a:pt x="1527" y="35"/>
                    <a:pt x="1502" y="34"/>
                    <a:pt x="1489" y="25"/>
                  </a:cubicBezTo>
                  <a:cubicBezTo>
                    <a:pt x="1475" y="16"/>
                    <a:pt x="1463" y="8"/>
                    <a:pt x="1458" y="5"/>
                  </a:cubicBezTo>
                  <a:cubicBezTo>
                    <a:pt x="1452" y="2"/>
                    <a:pt x="1429" y="0"/>
                    <a:pt x="1427" y="0"/>
                  </a:cubicBezTo>
                  <a:cubicBezTo>
                    <a:pt x="1425" y="1"/>
                    <a:pt x="1418" y="11"/>
                    <a:pt x="1417" y="17"/>
                  </a:cubicBezTo>
                  <a:cubicBezTo>
                    <a:pt x="1416" y="24"/>
                    <a:pt x="1415" y="40"/>
                    <a:pt x="1413" y="48"/>
                  </a:cubicBezTo>
                  <a:cubicBezTo>
                    <a:pt x="1410" y="55"/>
                    <a:pt x="1406" y="63"/>
                    <a:pt x="1403" y="70"/>
                  </a:cubicBezTo>
                  <a:cubicBezTo>
                    <a:pt x="1400" y="77"/>
                    <a:pt x="1387" y="94"/>
                    <a:pt x="1383" y="100"/>
                  </a:cubicBezTo>
                  <a:cubicBezTo>
                    <a:pt x="1379" y="106"/>
                    <a:pt x="1374" y="116"/>
                    <a:pt x="1374" y="120"/>
                  </a:cubicBezTo>
                  <a:cubicBezTo>
                    <a:pt x="1374" y="125"/>
                    <a:pt x="1371" y="139"/>
                    <a:pt x="1371" y="141"/>
                  </a:cubicBezTo>
                  <a:cubicBezTo>
                    <a:pt x="1371" y="142"/>
                    <a:pt x="1350" y="151"/>
                    <a:pt x="1348" y="153"/>
                  </a:cubicBezTo>
                  <a:cubicBezTo>
                    <a:pt x="1346" y="156"/>
                    <a:pt x="1349" y="161"/>
                    <a:pt x="1351" y="163"/>
                  </a:cubicBezTo>
                  <a:cubicBezTo>
                    <a:pt x="1352" y="165"/>
                    <a:pt x="1359" y="165"/>
                    <a:pt x="1355" y="178"/>
                  </a:cubicBezTo>
                  <a:cubicBezTo>
                    <a:pt x="1351" y="191"/>
                    <a:pt x="1353" y="208"/>
                    <a:pt x="1347" y="211"/>
                  </a:cubicBezTo>
                  <a:cubicBezTo>
                    <a:pt x="1341" y="214"/>
                    <a:pt x="1325" y="215"/>
                    <a:pt x="1321" y="208"/>
                  </a:cubicBezTo>
                  <a:cubicBezTo>
                    <a:pt x="1317" y="201"/>
                    <a:pt x="1319" y="192"/>
                    <a:pt x="1308" y="191"/>
                  </a:cubicBezTo>
                  <a:cubicBezTo>
                    <a:pt x="1296" y="190"/>
                    <a:pt x="1292" y="188"/>
                    <a:pt x="1291" y="190"/>
                  </a:cubicBezTo>
                  <a:cubicBezTo>
                    <a:pt x="1289" y="192"/>
                    <a:pt x="1296" y="210"/>
                    <a:pt x="1298" y="214"/>
                  </a:cubicBezTo>
                  <a:cubicBezTo>
                    <a:pt x="1300" y="218"/>
                    <a:pt x="1301" y="229"/>
                    <a:pt x="1301" y="233"/>
                  </a:cubicBezTo>
                  <a:cubicBezTo>
                    <a:pt x="1300" y="237"/>
                    <a:pt x="1291" y="240"/>
                    <a:pt x="1288" y="242"/>
                  </a:cubicBezTo>
                  <a:cubicBezTo>
                    <a:pt x="1284" y="244"/>
                    <a:pt x="1278" y="250"/>
                    <a:pt x="1282" y="254"/>
                  </a:cubicBezTo>
                  <a:cubicBezTo>
                    <a:pt x="1286" y="257"/>
                    <a:pt x="1292" y="267"/>
                    <a:pt x="1293" y="274"/>
                  </a:cubicBezTo>
                  <a:cubicBezTo>
                    <a:pt x="1295" y="281"/>
                    <a:pt x="1302" y="289"/>
                    <a:pt x="1297" y="293"/>
                  </a:cubicBezTo>
                  <a:cubicBezTo>
                    <a:pt x="1291" y="296"/>
                    <a:pt x="1284" y="291"/>
                    <a:pt x="1283" y="296"/>
                  </a:cubicBezTo>
                  <a:cubicBezTo>
                    <a:pt x="1283" y="301"/>
                    <a:pt x="1282" y="310"/>
                    <a:pt x="1289" y="311"/>
                  </a:cubicBezTo>
                  <a:cubicBezTo>
                    <a:pt x="1295" y="311"/>
                    <a:pt x="1302" y="320"/>
                    <a:pt x="1310" y="324"/>
                  </a:cubicBezTo>
                  <a:cubicBezTo>
                    <a:pt x="1318" y="328"/>
                    <a:pt x="1323" y="336"/>
                    <a:pt x="1318" y="337"/>
                  </a:cubicBezTo>
                  <a:cubicBezTo>
                    <a:pt x="1314" y="339"/>
                    <a:pt x="1307" y="353"/>
                    <a:pt x="1307" y="356"/>
                  </a:cubicBezTo>
                  <a:cubicBezTo>
                    <a:pt x="1306" y="358"/>
                    <a:pt x="1299" y="373"/>
                    <a:pt x="1299" y="378"/>
                  </a:cubicBezTo>
                  <a:cubicBezTo>
                    <a:pt x="1299" y="383"/>
                    <a:pt x="1297" y="402"/>
                    <a:pt x="1294" y="387"/>
                  </a:cubicBezTo>
                  <a:cubicBezTo>
                    <a:pt x="1291" y="373"/>
                    <a:pt x="1295" y="373"/>
                    <a:pt x="1288" y="362"/>
                  </a:cubicBezTo>
                  <a:cubicBezTo>
                    <a:pt x="1281" y="351"/>
                    <a:pt x="1280" y="337"/>
                    <a:pt x="1276" y="342"/>
                  </a:cubicBezTo>
                  <a:cubicBezTo>
                    <a:pt x="1272" y="347"/>
                    <a:pt x="1258" y="350"/>
                    <a:pt x="1254" y="353"/>
                  </a:cubicBezTo>
                  <a:cubicBezTo>
                    <a:pt x="1250" y="356"/>
                    <a:pt x="1241" y="369"/>
                    <a:pt x="1241" y="373"/>
                  </a:cubicBezTo>
                  <a:cubicBezTo>
                    <a:pt x="1242" y="378"/>
                    <a:pt x="1238" y="416"/>
                    <a:pt x="1235" y="419"/>
                  </a:cubicBezTo>
                  <a:cubicBezTo>
                    <a:pt x="1232" y="423"/>
                    <a:pt x="1223" y="429"/>
                    <a:pt x="1219" y="430"/>
                  </a:cubicBezTo>
                  <a:cubicBezTo>
                    <a:pt x="1215" y="431"/>
                    <a:pt x="1195" y="435"/>
                    <a:pt x="1191" y="437"/>
                  </a:cubicBezTo>
                  <a:cubicBezTo>
                    <a:pt x="1187" y="440"/>
                    <a:pt x="1184" y="457"/>
                    <a:pt x="1184" y="459"/>
                  </a:cubicBezTo>
                  <a:cubicBezTo>
                    <a:pt x="1184" y="461"/>
                    <a:pt x="1183" y="472"/>
                    <a:pt x="1179" y="467"/>
                  </a:cubicBezTo>
                  <a:cubicBezTo>
                    <a:pt x="1175" y="462"/>
                    <a:pt x="1168" y="457"/>
                    <a:pt x="1165" y="460"/>
                  </a:cubicBezTo>
                  <a:cubicBezTo>
                    <a:pt x="1163" y="462"/>
                    <a:pt x="1167" y="479"/>
                    <a:pt x="1160" y="480"/>
                  </a:cubicBezTo>
                  <a:cubicBezTo>
                    <a:pt x="1154" y="482"/>
                    <a:pt x="1142" y="479"/>
                    <a:pt x="1131" y="479"/>
                  </a:cubicBezTo>
                  <a:cubicBezTo>
                    <a:pt x="1119" y="479"/>
                    <a:pt x="1101" y="466"/>
                    <a:pt x="1094" y="463"/>
                  </a:cubicBezTo>
                  <a:cubicBezTo>
                    <a:pt x="1086" y="459"/>
                    <a:pt x="1075" y="458"/>
                    <a:pt x="1075" y="452"/>
                  </a:cubicBezTo>
                  <a:cubicBezTo>
                    <a:pt x="1075" y="446"/>
                    <a:pt x="1078" y="444"/>
                    <a:pt x="1074" y="442"/>
                  </a:cubicBezTo>
                  <a:cubicBezTo>
                    <a:pt x="1070" y="440"/>
                    <a:pt x="1067" y="443"/>
                    <a:pt x="1062" y="438"/>
                  </a:cubicBezTo>
                  <a:cubicBezTo>
                    <a:pt x="1056" y="434"/>
                    <a:pt x="1057" y="433"/>
                    <a:pt x="1055" y="431"/>
                  </a:cubicBezTo>
                  <a:cubicBezTo>
                    <a:pt x="1052" y="429"/>
                    <a:pt x="1044" y="432"/>
                    <a:pt x="1040" y="437"/>
                  </a:cubicBezTo>
                  <a:cubicBezTo>
                    <a:pt x="1037" y="441"/>
                    <a:pt x="1027" y="451"/>
                    <a:pt x="1020" y="455"/>
                  </a:cubicBezTo>
                  <a:cubicBezTo>
                    <a:pt x="1014" y="460"/>
                    <a:pt x="1006" y="451"/>
                    <a:pt x="1003" y="447"/>
                  </a:cubicBezTo>
                  <a:cubicBezTo>
                    <a:pt x="1000" y="442"/>
                    <a:pt x="990" y="435"/>
                    <a:pt x="980" y="431"/>
                  </a:cubicBezTo>
                  <a:cubicBezTo>
                    <a:pt x="971" y="427"/>
                    <a:pt x="959" y="427"/>
                    <a:pt x="952" y="430"/>
                  </a:cubicBezTo>
                  <a:cubicBezTo>
                    <a:pt x="946" y="434"/>
                    <a:pt x="939" y="436"/>
                    <a:pt x="929" y="438"/>
                  </a:cubicBezTo>
                  <a:cubicBezTo>
                    <a:pt x="919" y="439"/>
                    <a:pt x="910" y="439"/>
                    <a:pt x="909" y="443"/>
                  </a:cubicBezTo>
                  <a:cubicBezTo>
                    <a:pt x="908" y="446"/>
                    <a:pt x="917" y="469"/>
                    <a:pt x="918" y="473"/>
                  </a:cubicBezTo>
                  <a:cubicBezTo>
                    <a:pt x="920" y="478"/>
                    <a:pt x="932" y="498"/>
                    <a:pt x="928" y="504"/>
                  </a:cubicBezTo>
                  <a:cubicBezTo>
                    <a:pt x="924" y="511"/>
                    <a:pt x="906" y="521"/>
                    <a:pt x="900" y="520"/>
                  </a:cubicBezTo>
                  <a:cubicBezTo>
                    <a:pt x="893" y="518"/>
                    <a:pt x="872" y="510"/>
                    <a:pt x="867" y="511"/>
                  </a:cubicBezTo>
                  <a:cubicBezTo>
                    <a:pt x="862" y="512"/>
                    <a:pt x="855" y="520"/>
                    <a:pt x="850" y="524"/>
                  </a:cubicBezTo>
                  <a:cubicBezTo>
                    <a:pt x="846" y="528"/>
                    <a:pt x="840" y="536"/>
                    <a:pt x="840" y="540"/>
                  </a:cubicBezTo>
                  <a:cubicBezTo>
                    <a:pt x="840" y="545"/>
                    <a:pt x="829" y="542"/>
                    <a:pt x="827" y="540"/>
                  </a:cubicBezTo>
                  <a:cubicBezTo>
                    <a:pt x="825" y="539"/>
                    <a:pt x="816" y="544"/>
                    <a:pt x="812" y="546"/>
                  </a:cubicBezTo>
                  <a:cubicBezTo>
                    <a:pt x="809" y="547"/>
                    <a:pt x="791" y="559"/>
                    <a:pt x="782" y="556"/>
                  </a:cubicBezTo>
                  <a:cubicBezTo>
                    <a:pt x="773" y="553"/>
                    <a:pt x="749" y="539"/>
                    <a:pt x="749" y="547"/>
                  </a:cubicBezTo>
                  <a:cubicBezTo>
                    <a:pt x="748" y="555"/>
                    <a:pt x="753" y="567"/>
                    <a:pt x="749" y="572"/>
                  </a:cubicBezTo>
                  <a:cubicBezTo>
                    <a:pt x="745" y="577"/>
                    <a:pt x="743" y="583"/>
                    <a:pt x="734" y="591"/>
                  </a:cubicBezTo>
                  <a:cubicBezTo>
                    <a:pt x="724" y="599"/>
                    <a:pt x="711" y="601"/>
                    <a:pt x="708" y="601"/>
                  </a:cubicBezTo>
                  <a:cubicBezTo>
                    <a:pt x="704" y="601"/>
                    <a:pt x="699" y="607"/>
                    <a:pt x="695" y="613"/>
                  </a:cubicBezTo>
                  <a:cubicBezTo>
                    <a:pt x="691" y="618"/>
                    <a:pt x="684" y="627"/>
                    <a:pt x="677" y="631"/>
                  </a:cubicBezTo>
                  <a:cubicBezTo>
                    <a:pt x="669" y="635"/>
                    <a:pt x="661" y="640"/>
                    <a:pt x="657" y="647"/>
                  </a:cubicBezTo>
                  <a:cubicBezTo>
                    <a:pt x="653" y="653"/>
                    <a:pt x="658" y="648"/>
                    <a:pt x="653" y="664"/>
                  </a:cubicBezTo>
                  <a:cubicBezTo>
                    <a:pt x="648" y="679"/>
                    <a:pt x="636" y="690"/>
                    <a:pt x="640" y="695"/>
                  </a:cubicBezTo>
                  <a:cubicBezTo>
                    <a:pt x="644" y="700"/>
                    <a:pt x="650" y="711"/>
                    <a:pt x="652" y="717"/>
                  </a:cubicBezTo>
                  <a:cubicBezTo>
                    <a:pt x="653" y="723"/>
                    <a:pt x="646" y="722"/>
                    <a:pt x="640" y="724"/>
                  </a:cubicBezTo>
                  <a:cubicBezTo>
                    <a:pt x="635" y="726"/>
                    <a:pt x="601" y="736"/>
                    <a:pt x="595" y="738"/>
                  </a:cubicBezTo>
                  <a:cubicBezTo>
                    <a:pt x="589" y="739"/>
                    <a:pt x="588" y="736"/>
                    <a:pt x="568" y="734"/>
                  </a:cubicBezTo>
                  <a:cubicBezTo>
                    <a:pt x="548" y="732"/>
                    <a:pt x="556" y="723"/>
                    <a:pt x="534" y="727"/>
                  </a:cubicBezTo>
                  <a:cubicBezTo>
                    <a:pt x="513" y="731"/>
                    <a:pt x="484" y="732"/>
                    <a:pt x="473" y="733"/>
                  </a:cubicBezTo>
                  <a:cubicBezTo>
                    <a:pt x="461" y="734"/>
                    <a:pt x="437" y="738"/>
                    <a:pt x="434" y="743"/>
                  </a:cubicBezTo>
                  <a:cubicBezTo>
                    <a:pt x="431" y="748"/>
                    <a:pt x="428" y="756"/>
                    <a:pt x="427" y="759"/>
                  </a:cubicBezTo>
                  <a:cubicBezTo>
                    <a:pt x="425" y="762"/>
                    <a:pt x="412" y="768"/>
                    <a:pt x="410" y="768"/>
                  </a:cubicBezTo>
                  <a:cubicBezTo>
                    <a:pt x="407" y="768"/>
                    <a:pt x="396" y="779"/>
                    <a:pt x="398" y="785"/>
                  </a:cubicBezTo>
                  <a:cubicBezTo>
                    <a:pt x="400" y="790"/>
                    <a:pt x="410" y="804"/>
                    <a:pt x="413" y="807"/>
                  </a:cubicBezTo>
                  <a:cubicBezTo>
                    <a:pt x="417" y="811"/>
                    <a:pt x="433" y="827"/>
                    <a:pt x="431" y="833"/>
                  </a:cubicBezTo>
                  <a:cubicBezTo>
                    <a:pt x="430" y="838"/>
                    <a:pt x="428" y="859"/>
                    <a:pt x="423" y="864"/>
                  </a:cubicBezTo>
                  <a:cubicBezTo>
                    <a:pt x="417" y="868"/>
                    <a:pt x="407" y="894"/>
                    <a:pt x="407" y="894"/>
                  </a:cubicBezTo>
                  <a:cubicBezTo>
                    <a:pt x="407" y="894"/>
                    <a:pt x="406" y="901"/>
                    <a:pt x="398" y="905"/>
                  </a:cubicBezTo>
                  <a:cubicBezTo>
                    <a:pt x="390" y="908"/>
                    <a:pt x="381" y="913"/>
                    <a:pt x="381" y="913"/>
                  </a:cubicBezTo>
                  <a:cubicBezTo>
                    <a:pt x="381" y="913"/>
                    <a:pt x="365" y="914"/>
                    <a:pt x="365" y="918"/>
                  </a:cubicBezTo>
                  <a:cubicBezTo>
                    <a:pt x="364" y="923"/>
                    <a:pt x="363" y="936"/>
                    <a:pt x="356" y="939"/>
                  </a:cubicBezTo>
                  <a:cubicBezTo>
                    <a:pt x="349" y="942"/>
                    <a:pt x="346" y="933"/>
                    <a:pt x="336" y="934"/>
                  </a:cubicBezTo>
                  <a:cubicBezTo>
                    <a:pt x="326" y="935"/>
                    <a:pt x="312" y="932"/>
                    <a:pt x="306" y="932"/>
                  </a:cubicBezTo>
                  <a:cubicBezTo>
                    <a:pt x="300" y="932"/>
                    <a:pt x="291" y="939"/>
                    <a:pt x="283" y="939"/>
                  </a:cubicBezTo>
                  <a:cubicBezTo>
                    <a:pt x="276" y="939"/>
                    <a:pt x="264" y="942"/>
                    <a:pt x="263" y="935"/>
                  </a:cubicBezTo>
                  <a:cubicBezTo>
                    <a:pt x="262" y="927"/>
                    <a:pt x="265" y="924"/>
                    <a:pt x="261" y="920"/>
                  </a:cubicBezTo>
                  <a:cubicBezTo>
                    <a:pt x="258" y="916"/>
                    <a:pt x="250" y="904"/>
                    <a:pt x="247" y="899"/>
                  </a:cubicBezTo>
                  <a:cubicBezTo>
                    <a:pt x="245" y="894"/>
                    <a:pt x="238" y="897"/>
                    <a:pt x="234" y="900"/>
                  </a:cubicBezTo>
                  <a:cubicBezTo>
                    <a:pt x="229" y="903"/>
                    <a:pt x="210" y="930"/>
                    <a:pt x="202" y="932"/>
                  </a:cubicBezTo>
                  <a:cubicBezTo>
                    <a:pt x="194" y="935"/>
                    <a:pt x="172" y="937"/>
                    <a:pt x="165" y="937"/>
                  </a:cubicBezTo>
                  <a:cubicBezTo>
                    <a:pt x="163" y="937"/>
                    <a:pt x="161" y="936"/>
                    <a:pt x="159" y="935"/>
                  </a:cubicBezTo>
                  <a:cubicBezTo>
                    <a:pt x="159" y="950"/>
                    <a:pt x="157" y="961"/>
                    <a:pt x="151" y="963"/>
                  </a:cubicBezTo>
                  <a:cubicBezTo>
                    <a:pt x="134" y="967"/>
                    <a:pt x="123" y="958"/>
                    <a:pt x="123" y="973"/>
                  </a:cubicBezTo>
                  <a:cubicBezTo>
                    <a:pt x="123" y="988"/>
                    <a:pt x="136" y="1003"/>
                    <a:pt x="119" y="1001"/>
                  </a:cubicBezTo>
                  <a:cubicBezTo>
                    <a:pt x="102" y="999"/>
                    <a:pt x="77" y="997"/>
                    <a:pt x="77" y="997"/>
                  </a:cubicBezTo>
                  <a:cubicBezTo>
                    <a:pt x="47" y="1018"/>
                    <a:pt x="47" y="1018"/>
                    <a:pt x="47" y="1018"/>
                  </a:cubicBezTo>
                  <a:cubicBezTo>
                    <a:pt x="47" y="1018"/>
                    <a:pt x="72" y="1024"/>
                    <a:pt x="75" y="1039"/>
                  </a:cubicBezTo>
                  <a:cubicBezTo>
                    <a:pt x="79" y="1054"/>
                    <a:pt x="51" y="1092"/>
                    <a:pt x="45" y="1088"/>
                  </a:cubicBezTo>
                  <a:cubicBezTo>
                    <a:pt x="40" y="1084"/>
                    <a:pt x="9" y="1086"/>
                    <a:pt x="9" y="1086"/>
                  </a:cubicBezTo>
                  <a:cubicBezTo>
                    <a:pt x="9" y="1086"/>
                    <a:pt x="30" y="1107"/>
                    <a:pt x="34" y="1114"/>
                  </a:cubicBezTo>
                  <a:cubicBezTo>
                    <a:pt x="38" y="1122"/>
                    <a:pt x="40" y="1143"/>
                    <a:pt x="32" y="1148"/>
                  </a:cubicBezTo>
                  <a:cubicBezTo>
                    <a:pt x="24" y="1154"/>
                    <a:pt x="15" y="1175"/>
                    <a:pt x="15" y="1175"/>
                  </a:cubicBezTo>
                  <a:cubicBezTo>
                    <a:pt x="0" y="1190"/>
                    <a:pt x="0" y="1190"/>
                    <a:pt x="0" y="1190"/>
                  </a:cubicBezTo>
                  <a:cubicBezTo>
                    <a:pt x="38" y="1184"/>
                    <a:pt x="38" y="1184"/>
                    <a:pt x="38" y="1184"/>
                  </a:cubicBezTo>
                  <a:cubicBezTo>
                    <a:pt x="7" y="1228"/>
                    <a:pt x="7" y="1228"/>
                    <a:pt x="7" y="1228"/>
                  </a:cubicBezTo>
                  <a:cubicBezTo>
                    <a:pt x="7" y="1228"/>
                    <a:pt x="12" y="1226"/>
                    <a:pt x="36" y="1226"/>
                  </a:cubicBezTo>
                  <a:cubicBezTo>
                    <a:pt x="60" y="1226"/>
                    <a:pt x="102" y="1224"/>
                    <a:pt x="100" y="1233"/>
                  </a:cubicBezTo>
                  <a:cubicBezTo>
                    <a:pt x="98" y="1241"/>
                    <a:pt x="82" y="1250"/>
                    <a:pt x="92" y="1254"/>
                  </a:cubicBezTo>
                  <a:cubicBezTo>
                    <a:pt x="102" y="1258"/>
                    <a:pt x="132" y="1260"/>
                    <a:pt x="132" y="1271"/>
                  </a:cubicBezTo>
                  <a:cubicBezTo>
                    <a:pt x="132" y="1283"/>
                    <a:pt x="106" y="1309"/>
                    <a:pt x="106" y="1309"/>
                  </a:cubicBezTo>
                  <a:cubicBezTo>
                    <a:pt x="106" y="1309"/>
                    <a:pt x="127" y="1317"/>
                    <a:pt x="143" y="1311"/>
                  </a:cubicBezTo>
                  <a:cubicBezTo>
                    <a:pt x="160" y="1305"/>
                    <a:pt x="196" y="1296"/>
                    <a:pt x="194" y="1305"/>
                  </a:cubicBezTo>
                  <a:cubicBezTo>
                    <a:pt x="191" y="1315"/>
                    <a:pt x="185" y="1341"/>
                    <a:pt x="204" y="1341"/>
                  </a:cubicBezTo>
                  <a:cubicBezTo>
                    <a:pt x="215" y="1341"/>
                    <a:pt x="236" y="1342"/>
                    <a:pt x="253" y="1343"/>
                  </a:cubicBezTo>
                  <a:cubicBezTo>
                    <a:pt x="258" y="1330"/>
                    <a:pt x="260" y="1328"/>
                    <a:pt x="260" y="1328"/>
                  </a:cubicBezTo>
                  <a:cubicBezTo>
                    <a:pt x="260" y="1328"/>
                    <a:pt x="262" y="1320"/>
                    <a:pt x="288" y="1319"/>
                  </a:cubicBezTo>
                  <a:cubicBezTo>
                    <a:pt x="314" y="1318"/>
                    <a:pt x="358" y="1307"/>
                    <a:pt x="382" y="1305"/>
                  </a:cubicBezTo>
                  <a:cubicBezTo>
                    <a:pt x="406" y="1303"/>
                    <a:pt x="440" y="1281"/>
                    <a:pt x="451" y="1279"/>
                  </a:cubicBezTo>
                  <a:cubicBezTo>
                    <a:pt x="462" y="1277"/>
                    <a:pt x="510" y="1264"/>
                    <a:pt x="521" y="1268"/>
                  </a:cubicBezTo>
                  <a:cubicBezTo>
                    <a:pt x="533" y="1272"/>
                    <a:pt x="577" y="1266"/>
                    <a:pt x="600" y="1268"/>
                  </a:cubicBezTo>
                  <a:cubicBezTo>
                    <a:pt x="623" y="1270"/>
                    <a:pt x="637" y="1256"/>
                    <a:pt x="640" y="1256"/>
                  </a:cubicBezTo>
                  <a:cubicBezTo>
                    <a:pt x="644" y="1256"/>
                    <a:pt x="685" y="1257"/>
                    <a:pt x="698" y="1257"/>
                  </a:cubicBezTo>
                  <a:cubicBezTo>
                    <a:pt x="711" y="1257"/>
                    <a:pt x="760" y="1256"/>
                    <a:pt x="791" y="1247"/>
                  </a:cubicBezTo>
                  <a:cubicBezTo>
                    <a:pt x="822" y="1237"/>
                    <a:pt x="842" y="1250"/>
                    <a:pt x="857" y="1259"/>
                  </a:cubicBezTo>
                  <a:cubicBezTo>
                    <a:pt x="872" y="1268"/>
                    <a:pt x="893" y="1264"/>
                    <a:pt x="904" y="1263"/>
                  </a:cubicBezTo>
                  <a:cubicBezTo>
                    <a:pt x="915" y="1262"/>
                    <a:pt x="929" y="1252"/>
                    <a:pt x="959" y="1252"/>
                  </a:cubicBezTo>
                  <a:cubicBezTo>
                    <a:pt x="989" y="1252"/>
                    <a:pt x="993" y="1253"/>
                    <a:pt x="1014" y="1244"/>
                  </a:cubicBezTo>
                  <a:cubicBezTo>
                    <a:pt x="1035" y="1235"/>
                    <a:pt x="1049" y="1249"/>
                    <a:pt x="1080" y="1249"/>
                  </a:cubicBezTo>
                  <a:cubicBezTo>
                    <a:pt x="1111" y="1249"/>
                    <a:pt x="1110" y="1244"/>
                    <a:pt x="1138" y="1236"/>
                  </a:cubicBezTo>
                  <a:cubicBezTo>
                    <a:pt x="1166" y="1228"/>
                    <a:pt x="1227" y="1214"/>
                    <a:pt x="1235" y="1216"/>
                  </a:cubicBezTo>
                  <a:cubicBezTo>
                    <a:pt x="1243" y="1218"/>
                    <a:pt x="1258" y="1216"/>
                    <a:pt x="1269" y="1214"/>
                  </a:cubicBezTo>
                  <a:cubicBezTo>
                    <a:pt x="1280" y="1212"/>
                    <a:pt x="1312" y="1204"/>
                    <a:pt x="1312" y="1204"/>
                  </a:cubicBezTo>
                  <a:cubicBezTo>
                    <a:pt x="1312" y="1204"/>
                    <a:pt x="1365" y="1191"/>
                    <a:pt x="1375" y="1188"/>
                  </a:cubicBezTo>
                  <a:cubicBezTo>
                    <a:pt x="1384" y="1185"/>
                    <a:pt x="1408" y="1191"/>
                    <a:pt x="1419" y="1195"/>
                  </a:cubicBezTo>
                  <a:cubicBezTo>
                    <a:pt x="1430" y="1199"/>
                    <a:pt x="1538" y="1241"/>
                    <a:pt x="1551" y="1249"/>
                  </a:cubicBezTo>
                  <a:cubicBezTo>
                    <a:pt x="1564" y="1256"/>
                    <a:pt x="1594" y="1256"/>
                    <a:pt x="1608" y="1258"/>
                  </a:cubicBezTo>
                  <a:cubicBezTo>
                    <a:pt x="1622" y="1260"/>
                    <a:pt x="1677" y="1257"/>
                    <a:pt x="1686" y="1258"/>
                  </a:cubicBezTo>
                  <a:cubicBezTo>
                    <a:pt x="1690" y="1258"/>
                    <a:pt x="1720" y="1255"/>
                    <a:pt x="1752" y="1251"/>
                  </a:cubicBezTo>
                  <a:cubicBezTo>
                    <a:pt x="1744" y="1246"/>
                    <a:pt x="1741" y="1244"/>
                    <a:pt x="1741" y="1244"/>
                  </a:cubicBezTo>
                  <a:cubicBezTo>
                    <a:pt x="1741" y="1244"/>
                    <a:pt x="1742" y="1201"/>
                    <a:pt x="1743" y="1198"/>
                  </a:cubicBezTo>
                  <a:cubicBezTo>
                    <a:pt x="1744" y="1194"/>
                    <a:pt x="1762" y="1200"/>
                    <a:pt x="1762" y="1200"/>
                  </a:cubicBezTo>
                  <a:cubicBezTo>
                    <a:pt x="1762" y="1200"/>
                    <a:pt x="1768" y="1200"/>
                    <a:pt x="1768" y="1194"/>
                  </a:cubicBezTo>
                  <a:cubicBezTo>
                    <a:pt x="1768" y="1188"/>
                    <a:pt x="1764" y="1187"/>
                    <a:pt x="1772" y="1186"/>
                  </a:cubicBezTo>
                  <a:cubicBezTo>
                    <a:pt x="1780" y="1184"/>
                    <a:pt x="1786" y="1186"/>
                    <a:pt x="1786" y="1181"/>
                  </a:cubicBezTo>
                  <a:cubicBezTo>
                    <a:pt x="1787" y="1176"/>
                    <a:pt x="1787" y="1166"/>
                    <a:pt x="1792" y="1158"/>
                  </a:cubicBezTo>
                  <a:cubicBezTo>
                    <a:pt x="1797" y="1150"/>
                    <a:pt x="1819" y="1122"/>
                    <a:pt x="1824" y="1118"/>
                  </a:cubicBezTo>
                  <a:cubicBezTo>
                    <a:pt x="1829" y="1114"/>
                    <a:pt x="1836" y="1109"/>
                    <a:pt x="1840" y="1094"/>
                  </a:cubicBezTo>
                  <a:cubicBezTo>
                    <a:pt x="1845" y="1078"/>
                    <a:pt x="1832" y="1085"/>
                    <a:pt x="1846" y="1072"/>
                  </a:cubicBezTo>
                  <a:cubicBezTo>
                    <a:pt x="1860" y="1060"/>
                    <a:pt x="1885" y="1038"/>
                    <a:pt x="1889" y="1031"/>
                  </a:cubicBezTo>
                  <a:cubicBezTo>
                    <a:pt x="1893" y="1024"/>
                    <a:pt x="1896" y="1010"/>
                    <a:pt x="1894" y="1007"/>
                  </a:cubicBezTo>
                  <a:cubicBezTo>
                    <a:pt x="1892" y="1004"/>
                    <a:pt x="1881" y="1000"/>
                    <a:pt x="1880" y="994"/>
                  </a:cubicBezTo>
                  <a:cubicBezTo>
                    <a:pt x="1878" y="988"/>
                    <a:pt x="1869" y="983"/>
                    <a:pt x="1880" y="980"/>
                  </a:cubicBezTo>
                  <a:cubicBezTo>
                    <a:pt x="1891" y="977"/>
                    <a:pt x="1898" y="974"/>
                    <a:pt x="1898" y="968"/>
                  </a:cubicBezTo>
                  <a:cubicBezTo>
                    <a:pt x="1898" y="963"/>
                    <a:pt x="1891" y="948"/>
                    <a:pt x="1891" y="943"/>
                  </a:cubicBezTo>
                  <a:cubicBezTo>
                    <a:pt x="1891" y="938"/>
                    <a:pt x="1905" y="928"/>
                    <a:pt x="1916" y="916"/>
                  </a:cubicBezTo>
                  <a:cubicBezTo>
                    <a:pt x="1927" y="904"/>
                    <a:pt x="1928" y="903"/>
                    <a:pt x="1928" y="896"/>
                  </a:cubicBezTo>
                  <a:cubicBezTo>
                    <a:pt x="1928" y="890"/>
                    <a:pt x="1940" y="890"/>
                    <a:pt x="1946" y="888"/>
                  </a:cubicBezTo>
                  <a:cubicBezTo>
                    <a:pt x="1952" y="887"/>
                    <a:pt x="1979" y="894"/>
                    <a:pt x="1987" y="888"/>
                  </a:cubicBezTo>
                  <a:cubicBezTo>
                    <a:pt x="1995" y="882"/>
                    <a:pt x="2003" y="878"/>
                    <a:pt x="2002" y="875"/>
                  </a:cubicBezTo>
                  <a:cubicBezTo>
                    <a:pt x="2000" y="872"/>
                    <a:pt x="1999" y="864"/>
                    <a:pt x="1994" y="853"/>
                  </a:cubicBezTo>
                  <a:cubicBezTo>
                    <a:pt x="1989" y="842"/>
                    <a:pt x="1983" y="833"/>
                    <a:pt x="1989" y="830"/>
                  </a:cubicBezTo>
                  <a:cubicBezTo>
                    <a:pt x="1995" y="828"/>
                    <a:pt x="1995" y="828"/>
                    <a:pt x="2008" y="822"/>
                  </a:cubicBezTo>
                  <a:cubicBezTo>
                    <a:pt x="2021" y="816"/>
                    <a:pt x="2036" y="815"/>
                    <a:pt x="2041" y="815"/>
                  </a:cubicBezTo>
                  <a:cubicBezTo>
                    <a:pt x="2045" y="815"/>
                    <a:pt x="2056" y="822"/>
                    <a:pt x="2059" y="824"/>
                  </a:cubicBezTo>
                  <a:cubicBezTo>
                    <a:pt x="2063" y="826"/>
                    <a:pt x="2069" y="829"/>
                    <a:pt x="2084" y="830"/>
                  </a:cubicBezTo>
                  <a:cubicBezTo>
                    <a:pt x="2099" y="830"/>
                    <a:pt x="2112" y="835"/>
                    <a:pt x="2121" y="840"/>
                  </a:cubicBezTo>
                  <a:cubicBezTo>
                    <a:pt x="2131" y="846"/>
                    <a:pt x="2129" y="848"/>
                    <a:pt x="2149" y="850"/>
                  </a:cubicBezTo>
                  <a:cubicBezTo>
                    <a:pt x="2169" y="852"/>
                    <a:pt x="2177" y="860"/>
                    <a:pt x="2181" y="858"/>
                  </a:cubicBezTo>
                  <a:cubicBezTo>
                    <a:pt x="2185" y="856"/>
                    <a:pt x="2186" y="846"/>
                    <a:pt x="2187" y="839"/>
                  </a:cubicBezTo>
                  <a:cubicBezTo>
                    <a:pt x="2188" y="832"/>
                    <a:pt x="2195" y="818"/>
                    <a:pt x="2194" y="814"/>
                  </a:cubicBezTo>
                  <a:cubicBezTo>
                    <a:pt x="2193" y="811"/>
                    <a:pt x="2180" y="813"/>
                    <a:pt x="2172" y="811"/>
                  </a:cubicBezTo>
                  <a:cubicBezTo>
                    <a:pt x="2163" y="810"/>
                    <a:pt x="2164" y="807"/>
                    <a:pt x="2164" y="799"/>
                  </a:cubicBezTo>
                  <a:cubicBezTo>
                    <a:pt x="2164" y="791"/>
                    <a:pt x="2158" y="778"/>
                    <a:pt x="2155" y="776"/>
                  </a:cubicBezTo>
                  <a:cubicBezTo>
                    <a:pt x="2152" y="773"/>
                    <a:pt x="2135" y="762"/>
                    <a:pt x="2125" y="753"/>
                  </a:cubicBezTo>
                  <a:cubicBezTo>
                    <a:pt x="2114" y="745"/>
                    <a:pt x="2109" y="743"/>
                    <a:pt x="2109" y="743"/>
                  </a:cubicBezTo>
                  <a:cubicBezTo>
                    <a:pt x="2109" y="743"/>
                    <a:pt x="2106" y="737"/>
                    <a:pt x="2110" y="736"/>
                  </a:cubicBezTo>
                  <a:cubicBezTo>
                    <a:pt x="2114" y="734"/>
                    <a:pt x="2122" y="735"/>
                    <a:pt x="2124" y="732"/>
                  </a:cubicBezTo>
                  <a:cubicBezTo>
                    <a:pt x="2126" y="730"/>
                    <a:pt x="2133" y="725"/>
                    <a:pt x="2132" y="717"/>
                  </a:cubicBezTo>
                  <a:cubicBezTo>
                    <a:pt x="2132" y="709"/>
                    <a:pt x="2135" y="701"/>
                    <a:pt x="2129" y="690"/>
                  </a:cubicBezTo>
                  <a:cubicBezTo>
                    <a:pt x="2123" y="679"/>
                    <a:pt x="2120" y="667"/>
                    <a:pt x="2117" y="665"/>
                  </a:cubicBezTo>
                  <a:cubicBezTo>
                    <a:pt x="2113" y="662"/>
                    <a:pt x="2100" y="643"/>
                    <a:pt x="2098" y="643"/>
                  </a:cubicBezTo>
                  <a:cubicBezTo>
                    <a:pt x="2095" y="643"/>
                    <a:pt x="2087" y="642"/>
                    <a:pt x="2087" y="636"/>
                  </a:cubicBezTo>
                  <a:cubicBezTo>
                    <a:pt x="2087" y="631"/>
                    <a:pt x="2094" y="618"/>
                    <a:pt x="2091" y="607"/>
                  </a:cubicBezTo>
                  <a:cubicBezTo>
                    <a:pt x="2087" y="597"/>
                    <a:pt x="2077" y="588"/>
                    <a:pt x="2075" y="582"/>
                  </a:cubicBezTo>
                  <a:cubicBezTo>
                    <a:pt x="2074" y="576"/>
                    <a:pt x="2088" y="572"/>
                    <a:pt x="2095" y="568"/>
                  </a:cubicBezTo>
                  <a:cubicBezTo>
                    <a:pt x="2103" y="563"/>
                    <a:pt x="2110" y="566"/>
                    <a:pt x="2117" y="564"/>
                  </a:cubicBezTo>
                  <a:cubicBezTo>
                    <a:pt x="2125" y="563"/>
                    <a:pt x="2137" y="562"/>
                    <a:pt x="2141" y="550"/>
                  </a:cubicBezTo>
                  <a:cubicBezTo>
                    <a:pt x="2145" y="538"/>
                    <a:pt x="2151" y="529"/>
                    <a:pt x="2151" y="529"/>
                  </a:cubicBezTo>
                  <a:cubicBezTo>
                    <a:pt x="2151" y="529"/>
                    <a:pt x="2173" y="541"/>
                    <a:pt x="2181" y="546"/>
                  </a:cubicBezTo>
                  <a:cubicBezTo>
                    <a:pt x="2189" y="550"/>
                    <a:pt x="2201" y="555"/>
                    <a:pt x="2204" y="553"/>
                  </a:cubicBezTo>
                  <a:cubicBezTo>
                    <a:pt x="2207" y="551"/>
                    <a:pt x="2208" y="546"/>
                    <a:pt x="2213" y="536"/>
                  </a:cubicBezTo>
                  <a:cubicBezTo>
                    <a:pt x="2219" y="525"/>
                    <a:pt x="2228" y="509"/>
                    <a:pt x="2231" y="508"/>
                  </a:cubicBezTo>
                  <a:cubicBezTo>
                    <a:pt x="2234" y="508"/>
                    <a:pt x="2263" y="507"/>
                    <a:pt x="2273" y="511"/>
                  </a:cubicBezTo>
                  <a:cubicBezTo>
                    <a:pt x="2282" y="514"/>
                    <a:pt x="2301" y="522"/>
                    <a:pt x="2305" y="523"/>
                  </a:cubicBezTo>
                  <a:cubicBezTo>
                    <a:pt x="2309" y="524"/>
                    <a:pt x="2341" y="524"/>
                    <a:pt x="2354" y="524"/>
                  </a:cubicBezTo>
                  <a:cubicBezTo>
                    <a:pt x="2368" y="524"/>
                    <a:pt x="2376" y="526"/>
                    <a:pt x="2376" y="526"/>
                  </a:cubicBezTo>
                  <a:cubicBezTo>
                    <a:pt x="2376" y="526"/>
                    <a:pt x="2384" y="522"/>
                    <a:pt x="2387" y="514"/>
                  </a:cubicBezTo>
                  <a:cubicBezTo>
                    <a:pt x="2391" y="507"/>
                    <a:pt x="2383" y="505"/>
                    <a:pt x="2377" y="500"/>
                  </a:cubicBezTo>
                  <a:cubicBezTo>
                    <a:pt x="2372" y="494"/>
                    <a:pt x="2368" y="483"/>
                    <a:pt x="2368" y="483"/>
                  </a:cubicBezTo>
                  <a:cubicBezTo>
                    <a:pt x="2378" y="454"/>
                    <a:pt x="2378" y="454"/>
                    <a:pt x="2378" y="454"/>
                  </a:cubicBezTo>
                  <a:cubicBezTo>
                    <a:pt x="2378" y="454"/>
                    <a:pt x="2395" y="453"/>
                    <a:pt x="2397" y="450"/>
                  </a:cubicBezTo>
                  <a:cubicBezTo>
                    <a:pt x="2399" y="447"/>
                    <a:pt x="2404" y="443"/>
                    <a:pt x="2409" y="439"/>
                  </a:cubicBezTo>
                  <a:cubicBezTo>
                    <a:pt x="2414" y="434"/>
                    <a:pt x="2429" y="426"/>
                    <a:pt x="2431" y="424"/>
                  </a:cubicBezTo>
                  <a:cubicBezTo>
                    <a:pt x="2434" y="423"/>
                    <a:pt x="2441" y="414"/>
                    <a:pt x="2443" y="412"/>
                  </a:cubicBezTo>
                  <a:cubicBezTo>
                    <a:pt x="2445" y="409"/>
                    <a:pt x="2459" y="413"/>
                    <a:pt x="2464" y="415"/>
                  </a:cubicBezTo>
                  <a:cubicBezTo>
                    <a:pt x="2470" y="418"/>
                    <a:pt x="2483" y="435"/>
                    <a:pt x="2489" y="442"/>
                  </a:cubicBezTo>
                  <a:cubicBezTo>
                    <a:pt x="2496" y="449"/>
                    <a:pt x="2517" y="455"/>
                    <a:pt x="2521" y="458"/>
                  </a:cubicBezTo>
                  <a:cubicBezTo>
                    <a:pt x="2526" y="461"/>
                    <a:pt x="2526" y="467"/>
                    <a:pt x="2538" y="459"/>
                  </a:cubicBezTo>
                  <a:cubicBezTo>
                    <a:pt x="2550" y="451"/>
                    <a:pt x="2549" y="444"/>
                    <a:pt x="2557" y="444"/>
                  </a:cubicBezTo>
                  <a:cubicBezTo>
                    <a:pt x="2565" y="444"/>
                    <a:pt x="2570" y="447"/>
                    <a:pt x="2570" y="447"/>
                  </a:cubicBezTo>
                  <a:cubicBezTo>
                    <a:pt x="2570" y="447"/>
                    <a:pt x="2577" y="436"/>
                    <a:pt x="2581" y="433"/>
                  </a:cubicBezTo>
                  <a:cubicBezTo>
                    <a:pt x="2584" y="430"/>
                    <a:pt x="2595" y="425"/>
                    <a:pt x="2601" y="423"/>
                  </a:cubicBezTo>
                  <a:cubicBezTo>
                    <a:pt x="2608" y="421"/>
                    <a:pt x="2625" y="429"/>
                    <a:pt x="2634" y="421"/>
                  </a:cubicBezTo>
                  <a:cubicBezTo>
                    <a:pt x="2642" y="413"/>
                    <a:pt x="2642" y="409"/>
                    <a:pt x="2640" y="405"/>
                  </a:cubicBezTo>
                  <a:cubicBezTo>
                    <a:pt x="2638" y="401"/>
                    <a:pt x="2632" y="397"/>
                    <a:pt x="2635" y="395"/>
                  </a:cubicBezTo>
                  <a:cubicBezTo>
                    <a:pt x="2638" y="393"/>
                    <a:pt x="2663" y="397"/>
                    <a:pt x="2663" y="397"/>
                  </a:cubicBezTo>
                  <a:cubicBezTo>
                    <a:pt x="2663" y="397"/>
                    <a:pt x="2678" y="404"/>
                    <a:pt x="2685" y="394"/>
                  </a:cubicBezTo>
                  <a:cubicBezTo>
                    <a:pt x="2691" y="385"/>
                    <a:pt x="2676" y="389"/>
                    <a:pt x="2683" y="385"/>
                  </a:cubicBezTo>
                  <a:cubicBezTo>
                    <a:pt x="2689" y="381"/>
                    <a:pt x="2695" y="381"/>
                    <a:pt x="2697" y="376"/>
                  </a:cubicBezTo>
                  <a:cubicBezTo>
                    <a:pt x="2699" y="370"/>
                    <a:pt x="2712" y="358"/>
                    <a:pt x="2707" y="354"/>
                  </a:cubicBezTo>
                  <a:cubicBezTo>
                    <a:pt x="2701" y="351"/>
                    <a:pt x="2686" y="348"/>
                    <a:pt x="2683" y="344"/>
                  </a:cubicBezTo>
                  <a:cubicBezTo>
                    <a:pt x="2679" y="341"/>
                    <a:pt x="2677" y="337"/>
                    <a:pt x="2683" y="334"/>
                  </a:cubicBezTo>
                  <a:cubicBezTo>
                    <a:pt x="2689" y="332"/>
                    <a:pt x="2697" y="324"/>
                    <a:pt x="2697" y="324"/>
                  </a:cubicBezTo>
                  <a:cubicBezTo>
                    <a:pt x="2697" y="324"/>
                    <a:pt x="2706" y="322"/>
                    <a:pt x="2703" y="316"/>
                  </a:cubicBezTo>
                  <a:cubicBezTo>
                    <a:pt x="2701" y="311"/>
                    <a:pt x="2701" y="307"/>
                    <a:pt x="2703" y="302"/>
                  </a:cubicBezTo>
                  <a:cubicBezTo>
                    <a:pt x="2705" y="298"/>
                    <a:pt x="2724" y="298"/>
                    <a:pt x="2727" y="297"/>
                  </a:cubicBezTo>
                  <a:cubicBezTo>
                    <a:pt x="2731" y="296"/>
                    <a:pt x="2742" y="295"/>
                    <a:pt x="2742" y="289"/>
                  </a:cubicBezTo>
                  <a:cubicBezTo>
                    <a:pt x="2742" y="278"/>
                    <a:pt x="2742" y="278"/>
                    <a:pt x="2742" y="278"/>
                  </a:cubicBezTo>
                  <a:cubicBezTo>
                    <a:pt x="2742" y="273"/>
                    <a:pt x="2752" y="267"/>
                    <a:pt x="2757" y="264"/>
                  </a:cubicBezTo>
                  <a:cubicBezTo>
                    <a:pt x="2761" y="260"/>
                    <a:pt x="2770" y="256"/>
                    <a:pt x="2763" y="253"/>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20114">
              <a:extLst>
                <a:ext uri="{FF2B5EF4-FFF2-40B4-BE49-F238E27FC236}">
                  <a16:creationId xmlns:a16="http://schemas.microsoft.com/office/drawing/2014/main" id="{1C7EE4E3-C9B7-4012-93DF-18004E13BFEE}"/>
                </a:ext>
              </a:extLst>
            </p:cNvPr>
            <p:cNvSpPr>
              <a:spLocks/>
            </p:cNvSpPr>
            <p:nvPr/>
          </p:nvSpPr>
          <p:spPr bwMode="auto">
            <a:xfrm>
              <a:off x="3067" y="1137"/>
              <a:ext cx="3942" cy="1912"/>
            </a:xfrm>
            <a:custGeom>
              <a:avLst/>
              <a:gdLst>
                <a:gd name="T0" fmla="*/ 2699 w 2770"/>
                <a:gd name="T1" fmla="*/ 220 h 1343"/>
                <a:gd name="T2" fmla="*/ 2737 w 2770"/>
                <a:gd name="T3" fmla="*/ 160 h 1343"/>
                <a:gd name="T4" fmla="*/ 2652 w 2770"/>
                <a:gd name="T5" fmla="*/ 137 h 1343"/>
                <a:gd name="T6" fmla="*/ 2572 w 2770"/>
                <a:gd name="T7" fmla="*/ 119 h 1343"/>
                <a:gd name="T8" fmla="*/ 2499 w 2770"/>
                <a:gd name="T9" fmla="*/ 136 h 1343"/>
                <a:gd name="T10" fmla="*/ 2466 w 2770"/>
                <a:gd name="T11" fmla="*/ 79 h 1343"/>
                <a:gd name="T12" fmla="*/ 2336 w 2770"/>
                <a:gd name="T13" fmla="*/ 49 h 1343"/>
                <a:gd name="T14" fmla="*/ 2232 w 2770"/>
                <a:gd name="T15" fmla="*/ 71 h 1343"/>
                <a:gd name="T16" fmla="*/ 2131 w 2770"/>
                <a:gd name="T17" fmla="*/ 100 h 1343"/>
                <a:gd name="T18" fmla="*/ 2076 w 2770"/>
                <a:gd name="T19" fmla="*/ 202 h 1343"/>
                <a:gd name="T20" fmla="*/ 1978 w 2770"/>
                <a:gd name="T21" fmla="*/ 264 h 1343"/>
                <a:gd name="T22" fmla="*/ 1916 w 2770"/>
                <a:gd name="T23" fmla="*/ 191 h 1343"/>
                <a:gd name="T24" fmla="*/ 1768 w 2770"/>
                <a:gd name="T25" fmla="*/ 188 h 1343"/>
                <a:gd name="T26" fmla="*/ 1631 w 2770"/>
                <a:gd name="T27" fmla="*/ 148 h 1343"/>
                <a:gd name="T28" fmla="*/ 1577 w 2770"/>
                <a:gd name="T29" fmla="*/ 59 h 1343"/>
                <a:gd name="T30" fmla="*/ 1413 w 2770"/>
                <a:gd name="T31" fmla="*/ 48 h 1343"/>
                <a:gd name="T32" fmla="*/ 1351 w 2770"/>
                <a:gd name="T33" fmla="*/ 163 h 1343"/>
                <a:gd name="T34" fmla="*/ 1298 w 2770"/>
                <a:gd name="T35" fmla="*/ 214 h 1343"/>
                <a:gd name="T36" fmla="*/ 1283 w 2770"/>
                <a:gd name="T37" fmla="*/ 296 h 1343"/>
                <a:gd name="T38" fmla="*/ 1294 w 2770"/>
                <a:gd name="T39" fmla="*/ 387 h 1343"/>
                <a:gd name="T40" fmla="*/ 1219 w 2770"/>
                <a:gd name="T41" fmla="*/ 430 h 1343"/>
                <a:gd name="T42" fmla="*/ 1131 w 2770"/>
                <a:gd name="T43" fmla="*/ 479 h 1343"/>
                <a:gd name="T44" fmla="*/ 1040 w 2770"/>
                <a:gd name="T45" fmla="*/ 437 h 1343"/>
                <a:gd name="T46" fmla="*/ 909 w 2770"/>
                <a:gd name="T47" fmla="*/ 443 h 1343"/>
                <a:gd name="T48" fmla="*/ 840 w 2770"/>
                <a:gd name="T49" fmla="*/ 540 h 1343"/>
                <a:gd name="T50" fmla="*/ 734 w 2770"/>
                <a:gd name="T51" fmla="*/ 591 h 1343"/>
                <a:gd name="T52" fmla="*/ 640 w 2770"/>
                <a:gd name="T53" fmla="*/ 695 h 1343"/>
                <a:gd name="T54" fmla="*/ 473 w 2770"/>
                <a:gd name="T55" fmla="*/ 733 h 1343"/>
                <a:gd name="T56" fmla="*/ 431 w 2770"/>
                <a:gd name="T57" fmla="*/ 833 h 1343"/>
                <a:gd name="T58" fmla="*/ 356 w 2770"/>
                <a:gd name="T59" fmla="*/ 939 h 1343"/>
                <a:gd name="T60" fmla="*/ 247 w 2770"/>
                <a:gd name="T61" fmla="*/ 899 h 1343"/>
                <a:gd name="T62" fmla="*/ 123 w 2770"/>
                <a:gd name="T63" fmla="*/ 973 h 1343"/>
                <a:gd name="T64" fmla="*/ 9 w 2770"/>
                <a:gd name="T65" fmla="*/ 1086 h 1343"/>
                <a:gd name="T66" fmla="*/ 7 w 2770"/>
                <a:gd name="T67" fmla="*/ 1228 h 1343"/>
                <a:gd name="T68" fmla="*/ 143 w 2770"/>
                <a:gd name="T69" fmla="*/ 1311 h 1343"/>
                <a:gd name="T70" fmla="*/ 382 w 2770"/>
                <a:gd name="T71" fmla="*/ 1305 h 1343"/>
                <a:gd name="T72" fmla="*/ 791 w 2770"/>
                <a:gd name="T73" fmla="*/ 1247 h 1343"/>
                <a:gd name="T74" fmla="*/ 1138 w 2770"/>
                <a:gd name="T75" fmla="*/ 1236 h 1343"/>
                <a:gd name="T76" fmla="*/ 1551 w 2770"/>
                <a:gd name="T77" fmla="*/ 1249 h 1343"/>
                <a:gd name="T78" fmla="*/ 1762 w 2770"/>
                <a:gd name="T79" fmla="*/ 1200 h 1343"/>
                <a:gd name="T80" fmla="*/ 1840 w 2770"/>
                <a:gd name="T81" fmla="*/ 1094 h 1343"/>
                <a:gd name="T82" fmla="*/ 1898 w 2770"/>
                <a:gd name="T83" fmla="*/ 968 h 1343"/>
                <a:gd name="T84" fmla="*/ 2002 w 2770"/>
                <a:gd name="T85" fmla="*/ 875 h 1343"/>
                <a:gd name="T86" fmla="*/ 2084 w 2770"/>
                <a:gd name="T87" fmla="*/ 830 h 1343"/>
                <a:gd name="T88" fmla="*/ 2172 w 2770"/>
                <a:gd name="T89" fmla="*/ 811 h 1343"/>
                <a:gd name="T90" fmla="*/ 2124 w 2770"/>
                <a:gd name="T91" fmla="*/ 732 h 1343"/>
                <a:gd name="T92" fmla="*/ 2091 w 2770"/>
                <a:gd name="T93" fmla="*/ 607 h 1343"/>
                <a:gd name="T94" fmla="*/ 2181 w 2770"/>
                <a:gd name="T95" fmla="*/ 546 h 1343"/>
                <a:gd name="T96" fmla="*/ 2354 w 2770"/>
                <a:gd name="T97" fmla="*/ 524 h 1343"/>
                <a:gd name="T98" fmla="*/ 2397 w 2770"/>
                <a:gd name="T99" fmla="*/ 450 h 1343"/>
                <a:gd name="T100" fmla="*/ 2521 w 2770"/>
                <a:gd name="T101" fmla="*/ 458 h 1343"/>
                <a:gd name="T102" fmla="*/ 2634 w 2770"/>
                <a:gd name="T103" fmla="*/ 421 h 1343"/>
                <a:gd name="T104" fmla="*/ 2697 w 2770"/>
                <a:gd name="T105" fmla="*/ 376 h 1343"/>
                <a:gd name="T106" fmla="*/ 2703 w 2770"/>
                <a:gd name="T107" fmla="*/ 302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0" h="1343">
                  <a:moveTo>
                    <a:pt x="2763" y="253"/>
                  </a:moveTo>
                  <a:cubicBezTo>
                    <a:pt x="2755" y="250"/>
                    <a:pt x="2742" y="245"/>
                    <a:pt x="2742" y="245"/>
                  </a:cubicBezTo>
                  <a:cubicBezTo>
                    <a:pt x="2742" y="245"/>
                    <a:pt x="2736" y="248"/>
                    <a:pt x="2739" y="239"/>
                  </a:cubicBezTo>
                  <a:cubicBezTo>
                    <a:pt x="2742" y="231"/>
                    <a:pt x="2739" y="229"/>
                    <a:pt x="2735" y="226"/>
                  </a:cubicBezTo>
                  <a:cubicBezTo>
                    <a:pt x="2731" y="222"/>
                    <a:pt x="2722" y="216"/>
                    <a:pt x="2717" y="216"/>
                  </a:cubicBezTo>
                  <a:cubicBezTo>
                    <a:pt x="2711" y="216"/>
                    <a:pt x="2705" y="220"/>
                    <a:pt x="2699" y="220"/>
                  </a:cubicBezTo>
                  <a:cubicBezTo>
                    <a:pt x="2693" y="221"/>
                    <a:pt x="2672" y="223"/>
                    <a:pt x="2676" y="217"/>
                  </a:cubicBezTo>
                  <a:cubicBezTo>
                    <a:pt x="2681" y="210"/>
                    <a:pt x="2680" y="199"/>
                    <a:pt x="2685" y="195"/>
                  </a:cubicBezTo>
                  <a:cubicBezTo>
                    <a:pt x="2691" y="191"/>
                    <a:pt x="2691" y="186"/>
                    <a:pt x="2699" y="186"/>
                  </a:cubicBezTo>
                  <a:cubicBezTo>
                    <a:pt x="2707" y="186"/>
                    <a:pt x="2715" y="190"/>
                    <a:pt x="2715" y="182"/>
                  </a:cubicBezTo>
                  <a:cubicBezTo>
                    <a:pt x="2715" y="174"/>
                    <a:pt x="2719" y="166"/>
                    <a:pt x="2719" y="166"/>
                  </a:cubicBezTo>
                  <a:cubicBezTo>
                    <a:pt x="2719" y="166"/>
                    <a:pt x="2740" y="163"/>
                    <a:pt x="2737" y="160"/>
                  </a:cubicBezTo>
                  <a:cubicBezTo>
                    <a:pt x="2735" y="158"/>
                    <a:pt x="2724" y="153"/>
                    <a:pt x="2723" y="147"/>
                  </a:cubicBezTo>
                  <a:cubicBezTo>
                    <a:pt x="2721" y="142"/>
                    <a:pt x="2720" y="143"/>
                    <a:pt x="2715" y="140"/>
                  </a:cubicBezTo>
                  <a:cubicBezTo>
                    <a:pt x="2710" y="138"/>
                    <a:pt x="2695" y="139"/>
                    <a:pt x="2692" y="140"/>
                  </a:cubicBezTo>
                  <a:cubicBezTo>
                    <a:pt x="2690" y="141"/>
                    <a:pt x="2685" y="140"/>
                    <a:pt x="2675" y="146"/>
                  </a:cubicBezTo>
                  <a:cubicBezTo>
                    <a:pt x="2665" y="152"/>
                    <a:pt x="2657" y="157"/>
                    <a:pt x="2657" y="153"/>
                  </a:cubicBezTo>
                  <a:cubicBezTo>
                    <a:pt x="2657" y="149"/>
                    <a:pt x="2656" y="144"/>
                    <a:pt x="2652" y="137"/>
                  </a:cubicBezTo>
                  <a:cubicBezTo>
                    <a:pt x="2648" y="131"/>
                    <a:pt x="2643" y="128"/>
                    <a:pt x="2640" y="120"/>
                  </a:cubicBezTo>
                  <a:cubicBezTo>
                    <a:pt x="2637" y="112"/>
                    <a:pt x="2627" y="102"/>
                    <a:pt x="2632" y="97"/>
                  </a:cubicBezTo>
                  <a:cubicBezTo>
                    <a:pt x="2637" y="92"/>
                    <a:pt x="2640" y="89"/>
                    <a:pt x="2638" y="87"/>
                  </a:cubicBezTo>
                  <a:cubicBezTo>
                    <a:pt x="2635" y="84"/>
                    <a:pt x="2586" y="85"/>
                    <a:pt x="2586" y="85"/>
                  </a:cubicBezTo>
                  <a:cubicBezTo>
                    <a:pt x="2586" y="85"/>
                    <a:pt x="2583" y="88"/>
                    <a:pt x="2581" y="94"/>
                  </a:cubicBezTo>
                  <a:cubicBezTo>
                    <a:pt x="2578" y="100"/>
                    <a:pt x="2572" y="111"/>
                    <a:pt x="2572" y="119"/>
                  </a:cubicBezTo>
                  <a:cubicBezTo>
                    <a:pt x="2572" y="126"/>
                    <a:pt x="2578" y="131"/>
                    <a:pt x="2570" y="135"/>
                  </a:cubicBezTo>
                  <a:cubicBezTo>
                    <a:pt x="2563" y="139"/>
                    <a:pt x="2555" y="142"/>
                    <a:pt x="2554" y="146"/>
                  </a:cubicBezTo>
                  <a:cubicBezTo>
                    <a:pt x="2552" y="150"/>
                    <a:pt x="2552" y="158"/>
                    <a:pt x="2549" y="163"/>
                  </a:cubicBezTo>
                  <a:cubicBezTo>
                    <a:pt x="2546" y="169"/>
                    <a:pt x="2532" y="175"/>
                    <a:pt x="2532" y="175"/>
                  </a:cubicBezTo>
                  <a:cubicBezTo>
                    <a:pt x="2532" y="175"/>
                    <a:pt x="2521" y="169"/>
                    <a:pt x="2517" y="163"/>
                  </a:cubicBezTo>
                  <a:cubicBezTo>
                    <a:pt x="2514" y="156"/>
                    <a:pt x="2499" y="139"/>
                    <a:pt x="2499" y="136"/>
                  </a:cubicBezTo>
                  <a:cubicBezTo>
                    <a:pt x="2498" y="132"/>
                    <a:pt x="2500" y="126"/>
                    <a:pt x="2494" y="125"/>
                  </a:cubicBezTo>
                  <a:cubicBezTo>
                    <a:pt x="2488" y="124"/>
                    <a:pt x="2472" y="125"/>
                    <a:pt x="2476" y="121"/>
                  </a:cubicBezTo>
                  <a:cubicBezTo>
                    <a:pt x="2480" y="118"/>
                    <a:pt x="2500" y="111"/>
                    <a:pt x="2501" y="106"/>
                  </a:cubicBezTo>
                  <a:cubicBezTo>
                    <a:pt x="2502" y="101"/>
                    <a:pt x="2509" y="95"/>
                    <a:pt x="2502" y="92"/>
                  </a:cubicBezTo>
                  <a:cubicBezTo>
                    <a:pt x="2496" y="89"/>
                    <a:pt x="2486" y="89"/>
                    <a:pt x="2484" y="88"/>
                  </a:cubicBezTo>
                  <a:cubicBezTo>
                    <a:pt x="2482" y="87"/>
                    <a:pt x="2472" y="81"/>
                    <a:pt x="2466" y="79"/>
                  </a:cubicBezTo>
                  <a:cubicBezTo>
                    <a:pt x="2460" y="77"/>
                    <a:pt x="2441" y="77"/>
                    <a:pt x="2440" y="75"/>
                  </a:cubicBezTo>
                  <a:cubicBezTo>
                    <a:pt x="2439" y="74"/>
                    <a:pt x="2422" y="44"/>
                    <a:pt x="2416" y="43"/>
                  </a:cubicBezTo>
                  <a:cubicBezTo>
                    <a:pt x="2410" y="42"/>
                    <a:pt x="2415" y="40"/>
                    <a:pt x="2397" y="45"/>
                  </a:cubicBezTo>
                  <a:cubicBezTo>
                    <a:pt x="2380" y="49"/>
                    <a:pt x="2375" y="51"/>
                    <a:pt x="2373" y="51"/>
                  </a:cubicBezTo>
                  <a:cubicBezTo>
                    <a:pt x="2371" y="51"/>
                    <a:pt x="2360" y="51"/>
                    <a:pt x="2352" y="48"/>
                  </a:cubicBezTo>
                  <a:cubicBezTo>
                    <a:pt x="2344" y="45"/>
                    <a:pt x="2339" y="47"/>
                    <a:pt x="2336" y="49"/>
                  </a:cubicBezTo>
                  <a:cubicBezTo>
                    <a:pt x="2333" y="51"/>
                    <a:pt x="2322" y="57"/>
                    <a:pt x="2319" y="63"/>
                  </a:cubicBezTo>
                  <a:cubicBezTo>
                    <a:pt x="2316" y="69"/>
                    <a:pt x="2317" y="74"/>
                    <a:pt x="2310" y="73"/>
                  </a:cubicBezTo>
                  <a:cubicBezTo>
                    <a:pt x="2304" y="73"/>
                    <a:pt x="2294" y="71"/>
                    <a:pt x="2292" y="73"/>
                  </a:cubicBezTo>
                  <a:cubicBezTo>
                    <a:pt x="2290" y="75"/>
                    <a:pt x="2281" y="83"/>
                    <a:pt x="2279" y="82"/>
                  </a:cubicBezTo>
                  <a:cubicBezTo>
                    <a:pt x="2277" y="81"/>
                    <a:pt x="2262" y="82"/>
                    <a:pt x="2258" y="80"/>
                  </a:cubicBezTo>
                  <a:cubicBezTo>
                    <a:pt x="2255" y="78"/>
                    <a:pt x="2234" y="73"/>
                    <a:pt x="2232" y="71"/>
                  </a:cubicBezTo>
                  <a:cubicBezTo>
                    <a:pt x="2230" y="69"/>
                    <a:pt x="2213" y="64"/>
                    <a:pt x="2210" y="63"/>
                  </a:cubicBezTo>
                  <a:cubicBezTo>
                    <a:pt x="2207" y="62"/>
                    <a:pt x="2199" y="67"/>
                    <a:pt x="2200" y="71"/>
                  </a:cubicBezTo>
                  <a:cubicBezTo>
                    <a:pt x="2202" y="75"/>
                    <a:pt x="2202" y="80"/>
                    <a:pt x="2201" y="83"/>
                  </a:cubicBezTo>
                  <a:cubicBezTo>
                    <a:pt x="2200" y="86"/>
                    <a:pt x="2200" y="93"/>
                    <a:pt x="2192" y="90"/>
                  </a:cubicBezTo>
                  <a:cubicBezTo>
                    <a:pt x="2184" y="88"/>
                    <a:pt x="2165" y="85"/>
                    <a:pt x="2161" y="85"/>
                  </a:cubicBezTo>
                  <a:cubicBezTo>
                    <a:pt x="2157" y="86"/>
                    <a:pt x="2136" y="99"/>
                    <a:pt x="2131" y="100"/>
                  </a:cubicBezTo>
                  <a:cubicBezTo>
                    <a:pt x="2127" y="101"/>
                    <a:pt x="2121" y="107"/>
                    <a:pt x="2120" y="111"/>
                  </a:cubicBezTo>
                  <a:cubicBezTo>
                    <a:pt x="2118" y="115"/>
                    <a:pt x="2110" y="120"/>
                    <a:pt x="2105" y="126"/>
                  </a:cubicBezTo>
                  <a:cubicBezTo>
                    <a:pt x="2099" y="132"/>
                    <a:pt x="2102" y="146"/>
                    <a:pt x="2102" y="155"/>
                  </a:cubicBezTo>
                  <a:cubicBezTo>
                    <a:pt x="2102" y="164"/>
                    <a:pt x="2089" y="169"/>
                    <a:pt x="2088" y="171"/>
                  </a:cubicBezTo>
                  <a:cubicBezTo>
                    <a:pt x="2087" y="173"/>
                    <a:pt x="2077" y="179"/>
                    <a:pt x="2077" y="186"/>
                  </a:cubicBezTo>
                  <a:cubicBezTo>
                    <a:pt x="2077" y="193"/>
                    <a:pt x="2079" y="197"/>
                    <a:pt x="2076" y="202"/>
                  </a:cubicBezTo>
                  <a:cubicBezTo>
                    <a:pt x="2072" y="207"/>
                    <a:pt x="2050" y="221"/>
                    <a:pt x="2046" y="224"/>
                  </a:cubicBezTo>
                  <a:cubicBezTo>
                    <a:pt x="2042" y="227"/>
                    <a:pt x="2032" y="235"/>
                    <a:pt x="2025" y="243"/>
                  </a:cubicBezTo>
                  <a:cubicBezTo>
                    <a:pt x="2018" y="251"/>
                    <a:pt x="2007" y="258"/>
                    <a:pt x="2005" y="257"/>
                  </a:cubicBezTo>
                  <a:cubicBezTo>
                    <a:pt x="2003" y="257"/>
                    <a:pt x="1992" y="259"/>
                    <a:pt x="1991" y="261"/>
                  </a:cubicBezTo>
                  <a:cubicBezTo>
                    <a:pt x="1991" y="264"/>
                    <a:pt x="1987" y="273"/>
                    <a:pt x="1985" y="272"/>
                  </a:cubicBezTo>
                  <a:cubicBezTo>
                    <a:pt x="1983" y="271"/>
                    <a:pt x="1981" y="269"/>
                    <a:pt x="1978" y="264"/>
                  </a:cubicBezTo>
                  <a:cubicBezTo>
                    <a:pt x="1975" y="259"/>
                    <a:pt x="1969" y="253"/>
                    <a:pt x="1964" y="253"/>
                  </a:cubicBezTo>
                  <a:cubicBezTo>
                    <a:pt x="1959" y="253"/>
                    <a:pt x="1958" y="255"/>
                    <a:pt x="1958" y="247"/>
                  </a:cubicBezTo>
                  <a:cubicBezTo>
                    <a:pt x="1958" y="239"/>
                    <a:pt x="1953" y="231"/>
                    <a:pt x="1956" y="227"/>
                  </a:cubicBezTo>
                  <a:cubicBezTo>
                    <a:pt x="1958" y="223"/>
                    <a:pt x="1972" y="220"/>
                    <a:pt x="1967" y="214"/>
                  </a:cubicBezTo>
                  <a:cubicBezTo>
                    <a:pt x="1961" y="208"/>
                    <a:pt x="1946" y="205"/>
                    <a:pt x="1943" y="203"/>
                  </a:cubicBezTo>
                  <a:cubicBezTo>
                    <a:pt x="1941" y="201"/>
                    <a:pt x="1924" y="192"/>
                    <a:pt x="1916" y="191"/>
                  </a:cubicBezTo>
                  <a:cubicBezTo>
                    <a:pt x="1908" y="190"/>
                    <a:pt x="1887" y="189"/>
                    <a:pt x="1881" y="192"/>
                  </a:cubicBezTo>
                  <a:cubicBezTo>
                    <a:pt x="1875" y="195"/>
                    <a:pt x="1856" y="202"/>
                    <a:pt x="1851" y="199"/>
                  </a:cubicBezTo>
                  <a:cubicBezTo>
                    <a:pt x="1846" y="196"/>
                    <a:pt x="1828" y="183"/>
                    <a:pt x="1828" y="177"/>
                  </a:cubicBezTo>
                  <a:cubicBezTo>
                    <a:pt x="1827" y="170"/>
                    <a:pt x="1831" y="156"/>
                    <a:pt x="1822" y="159"/>
                  </a:cubicBezTo>
                  <a:cubicBezTo>
                    <a:pt x="1812" y="162"/>
                    <a:pt x="1802" y="173"/>
                    <a:pt x="1788" y="179"/>
                  </a:cubicBezTo>
                  <a:cubicBezTo>
                    <a:pt x="1774" y="185"/>
                    <a:pt x="1770" y="190"/>
                    <a:pt x="1768" y="188"/>
                  </a:cubicBezTo>
                  <a:cubicBezTo>
                    <a:pt x="1766" y="187"/>
                    <a:pt x="1752" y="170"/>
                    <a:pt x="1750" y="168"/>
                  </a:cubicBezTo>
                  <a:cubicBezTo>
                    <a:pt x="1748" y="165"/>
                    <a:pt x="1740" y="147"/>
                    <a:pt x="1736" y="147"/>
                  </a:cubicBezTo>
                  <a:cubicBezTo>
                    <a:pt x="1732" y="148"/>
                    <a:pt x="1726" y="153"/>
                    <a:pt x="1713" y="157"/>
                  </a:cubicBezTo>
                  <a:cubicBezTo>
                    <a:pt x="1700" y="160"/>
                    <a:pt x="1669" y="167"/>
                    <a:pt x="1665" y="168"/>
                  </a:cubicBezTo>
                  <a:cubicBezTo>
                    <a:pt x="1661" y="168"/>
                    <a:pt x="1647" y="162"/>
                    <a:pt x="1644" y="159"/>
                  </a:cubicBezTo>
                  <a:cubicBezTo>
                    <a:pt x="1641" y="157"/>
                    <a:pt x="1629" y="154"/>
                    <a:pt x="1631" y="148"/>
                  </a:cubicBezTo>
                  <a:cubicBezTo>
                    <a:pt x="1632" y="142"/>
                    <a:pt x="1648" y="119"/>
                    <a:pt x="1650" y="112"/>
                  </a:cubicBezTo>
                  <a:cubicBezTo>
                    <a:pt x="1653" y="106"/>
                    <a:pt x="1656" y="97"/>
                    <a:pt x="1655" y="96"/>
                  </a:cubicBezTo>
                  <a:cubicBezTo>
                    <a:pt x="1653" y="96"/>
                    <a:pt x="1634" y="92"/>
                    <a:pt x="1632" y="92"/>
                  </a:cubicBezTo>
                  <a:cubicBezTo>
                    <a:pt x="1630" y="91"/>
                    <a:pt x="1617" y="91"/>
                    <a:pt x="1619" y="88"/>
                  </a:cubicBezTo>
                  <a:cubicBezTo>
                    <a:pt x="1620" y="85"/>
                    <a:pt x="1622" y="61"/>
                    <a:pt x="1619" y="61"/>
                  </a:cubicBezTo>
                  <a:cubicBezTo>
                    <a:pt x="1616" y="61"/>
                    <a:pt x="1580" y="59"/>
                    <a:pt x="1577" y="59"/>
                  </a:cubicBezTo>
                  <a:cubicBezTo>
                    <a:pt x="1574" y="59"/>
                    <a:pt x="1545" y="43"/>
                    <a:pt x="1536" y="39"/>
                  </a:cubicBezTo>
                  <a:cubicBezTo>
                    <a:pt x="1527" y="35"/>
                    <a:pt x="1502" y="34"/>
                    <a:pt x="1489" y="25"/>
                  </a:cubicBezTo>
                  <a:cubicBezTo>
                    <a:pt x="1475" y="16"/>
                    <a:pt x="1463" y="8"/>
                    <a:pt x="1458" y="5"/>
                  </a:cubicBezTo>
                  <a:cubicBezTo>
                    <a:pt x="1452" y="2"/>
                    <a:pt x="1429" y="0"/>
                    <a:pt x="1427" y="0"/>
                  </a:cubicBezTo>
                  <a:cubicBezTo>
                    <a:pt x="1425" y="1"/>
                    <a:pt x="1418" y="11"/>
                    <a:pt x="1417" y="17"/>
                  </a:cubicBezTo>
                  <a:cubicBezTo>
                    <a:pt x="1416" y="24"/>
                    <a:pt x="1415" y="40"/>
                    <a:pt x="1413" y="48"/>
                  </a:cubicBezTo>
                  <a:cubicBezTo>
                    <a:pt x="1410" y="55"/>
                    <a:pt x="1406" y="63"/>
                    <a:pt x="1403" y="70"/>
                  </a:cubicBezTo>
                  <a:cubicBezTo>
                    <a:pt x="1400" y="77"/>
                    <a:pt x="1387" y="94"/>
                    <a:pt x="1383" y="100"/>
                  </a:cubicBezTo>
                  <a:cubicBezTo>
                    <a:pt x="1379" y="106"/>
                    <a:pt x="1374" y="116"/>
                    <a:pt x="1374" y="120"/>
                  </a:cubicBezTo>
                  <a:cubicBezTo>
                    <a:pt x="1374" y="125"/>
                    <a:pt x="1371" y="139"/>
                    <a:pt x="1371" y="141"/>
                  </a:cubicBezTo>
                  <a:cubicBezTo>
                    <a:pt x="1371" y="142"/>
                    <a:pt x="1350" y="151"/>
                    <a:pt x="1348" y="153"/>
                  </a:cubicBezTo>
                  <a:cubicBezTo>
                    <a:pt x="1346" y="156"/>
                    <a:pt x="1349" y="161"/>
                    <a:pt x="1351" y="163"/>
                  </a:cubicBezTo>
                  <a:cubicBezTo>
                    <a:pt x="1352" y="165"/>
                    <a:pt x="1359" y="165"/>
                    <a:pt x="1355" y="178"/>
                  </a:cubicBezTo>
                  <a:cubicBezTo>
                    <a:pt x="1351" y="191"/>
                    <a:pt x="1353" y="208"/>
                    <a:pt x="1347" y="211"/>
                  </a:cubicBezTo>
                  <a:cubicBezTo>
                    <a:pt x="1341" y="214"/>
                    <a:pt x="1325" y="215"/>
                    <a:pt x="1321" y="208"/>
                  </a:cubicBezTo>
                  <a:cubicBezTo>
                    <a:pt x="1317" y="201"/>
                    <a:pt x="1319" y="192"/>
                    <a:pt x="1308" y="191"/>
                  </a:cubicBezTo>
                  <a:cubicBezTo>
                    <a:pt x="1296" y="190"/>
                    <a:pt x="1292" y="188"/>
                    <a:pt x="1291" y="190"/>
                  </a:cubicBezTo>
                  <a:cubicBezTo>
                    <a:pt x="1289" y="192"/>
                    <a:pt x="1296" y="210"/>
                    <a:pt x="1298" y="214"/>
                  </a:cubicBezTo>
                  <a:cubicBezTo>
                    <a:pt x="1300" y="218"/>
                    <a:pt x="1301" y="229"/>
                    <a:pt x="1301" y="233"/>
                  </a:cubicBezTo>
                  <a:cubicBezTo>
                    <a:pt x="1300" y="237"/>
                    <a:pt x="1291" y="240"/>
                    <a:pt x="1288" y="242"/>
                  </a:cubicBezTo>
                  <a:cubicBezTo>
                    <a:pt x="1284" y="244"/>
                    <a:pt x="1278" y="250"/>
                    <a:pt x="1282" y="254"/>
                  </a:cubicBezTo>
                  <a:cubicBezTo>
                    <a:pt x="1286" y="257"/>
                    <a:pt x="1292" y="267"/>
                    <a:pt x="1293" y="274"/>
                  </a:cubicBezTo>
                  <a:cubicBezTo>
                    <a:pt x="1295" y="281"/>
                    <a:pt x="1302" y="289"/>
                    <a:pt x="1297" y="293"/>
                  </a:cubicBezTo>
                  <a:cubicBezTo>
                    <a:pt x="1291" y="296"/>
                    <a:pt x="1284" y="291"/>
                    <a:pt x="1283" y="296"/>
                  </a:cubicBezTo>
                  <a:cubicBezTo>
                    <a:pt x="1283" y="301"/>
                    <a:pt x="1282" y="310"/>
                    <a:pt x="1289" y="311"/>
                  </a:cubicBezTo>
                  <a:cubicBezTo>
                    <a:pt x="1295" y="311"/>
                    <a:pt x="1302" y="320"/>
                    <a:pt x="1310" y="324"/>
                  </a:cubicBezTo>
                  <a:cubicBezTo>
                    <a:pt x="1318" y="328"/>
                    <a:pt x="1323" y="336"/>
                    <a:pt x="1318" y="337"/>
                  </a:cubicBezTo>
                  <a:cubicBezTo>
                    <a:pt x="1314" y="339"/>
                    <a:pt x="1307" y="353"/>
                    <a:pt x="1307" y="356"/>
                  </a:cubicBezTo>
                  <a:cubicBezTo>
                    <a:pt x="1306" y="358"/>
                    <a:pt x="1299" y="373"/>
                    <a:pt x="1299" y="378"/>
                  </a:cubicBezTo>
                  <a:cubicBezTo>
                    <a:pt x="1299" y="383"/>
                    <a:pt x="1297" y="402"/>
                    <a:pt x="1294" y="387"/>
                  </a:cubicBezTo>
                  <a:cubicBezTo>
                    <a:pt x="1291" y="373"/>
                    <a:pt x="1295" y="373"/>
                    <a:pt x="1288" y="362"/>
                  </a:cubicBezTo>
                  <a:cubicBezTo>
                    <a:pt x="1281" y="351"/>
                    <a:pt x="1280" y="337"/>
                    <a:pt x="1276" y="342"/>
                  </a:cubicBezTo>
                  <a:cubicBezTo>
                    <a:pt x="1272" y="347"/>
                    <a:pt x="1258" y="350"/>
                    <a:pt x="1254" y="353"/>
                  </a:cubicBezTo>
                  <a:cubicBezTo>
                    <a:pt x="1250" y="356"/>
                    <a:pt x="1241" y="369"/>
                    <a:pt x="1241" y="373"/>
                  </a:cubicBezTo>
                  <a:cubicBezTo>
                    <a:pt x="1242" y="378"/>
                    <a:pt x="1238" y="416"/>
                    <a:pt x="1235" y="419"/>
                  </a:cubicBezTo>
                  <a:cubicBezTo>
                    <a:pt x="1232" y="423"/>
                    <a:pt x="1223" y="429"/>
                    <a:pt x="1219" y="430"/>
                  </a:cubicBezTo>
                  <a:cubicBezTo>
                    <a:pt x="1215" y="431"/>
                    <a:pt x="1195" y="435"/>
                    <a:pt x="1191" y="437"/>
                  </a:cubicBezTo>
                  <a:cubicBezTo>
                    <a:pt x="1187" y="440"/>
                    <a:pt x="1184" y="457"/>
                    <a:pt x="1184" y="459"/>
                  </a:cubicBezTo>
                  <a:cubicBezTo>
                    <a:pt x="1184" y="461"/>
                    <a:pt x="1183" y="472"/>
                    <a:pt x="1179" y="467"/>
                  </a:cubicBezTo>
                  <a:cubicBezTo>
                    <a:pt x="1175" y="462"/>
                    <a:pt x="1168" y="457"/>
                    <a:pt x="1165" y="460"/>
                  </a:cubicBezTo>
                  <a:cubicBezTo>
                    <a:pt x="1163" y="462"/>
                    <a:pt x="1167" y="479"/>
                    <a:pt x="1160" y="480"/>
                  </a:cubicBezTo>
                  <a:cubicBezTo>
                    <a:pt x="1154" y="482"/>
                    <a:pt x="1142" y="479"/>
                    <a:pt x="1131" y="479"/>
                  </a:cubicBezTo>
                  <a:cubicBezTo>
                    <a:pt x="1119" y="479"/>
                    <a:pt x="1101" y="466"/>
                    <a:pt x="1094" y="463"/>
                  </a:cubicBezTo>
                  <a:cubicBezTo>
                    <a:pt x="1086" y="459"/>
                    <a:pt x="1075" y="458"/>
                    <a:pt x="1075" y="452"/>
                  </a:cubicBezTo>
                  <a:cubicBezTo>
                    <a:pt x="1075" y="446"/>
                    <a:pt x="1078" y="444"/>
                    <a:pt x="1074" y="442"/>
                  </a:cubicBezTo>
                  <a:cubicBezTo>
                    <a:pt x="1070" y="440"/>
                    <a:pt x="1067" y="443"/>
                    <a:pt x="1062" y="438"/>
                  </a:cubicBezTo>
                  <a:cubicBezTo>
                    <a:pt x="1056" y="434"/>
                    <a:pt x="1057" y="433"/>
                    <a:pt x="1055" y="431"/>
                  </a:cubicBezTo>
                  <a:cubicBezTo>
                    <a:pt x="1052" y="429"/>
                    <a:pt x="1044" y="432"/>
                    <a:pt x="1040" y="437"/>
                  </a:cubicBezTo>
                  <a:cubicBezTo>
                    <a:pt x="1037" y="441"/>
                    <a:pt x="1027" y="451"/>
                    <a:pt x="1020" y="455"/>
                  </a:cubicBezTo>
                  <a:cubicBezTo>
                    <a:pt x="1014" y="460"/>
                    <a:pt x="1006" y="451"/>
                    <a:pt x="1003" y="447"/>
                  </a:cubicBezTo>
                  <a:cubicBezTo>
                    <a:pt x="1000" y="442"/>
                    <a:pt x="990" y="435"/>
                    <a:pt x="980" y="431"/>
                  </a:cubicBezTo>
                  <a:cubicBezTo>
                    <a:pt x="971" y="427"/>
                    <a:pt x="959" y="427"/>
                    <a:pt x="952" y="430"/>
                  </a:cubicBezTo>
                  <a:cubicBezTo>
                    <a:pt x="946" y="434"/>
                    <a:pt x="939" y="436"/>
                    <a:pt x="929" y="438"/>
                  </a:cubicBezTo>
                  <a:cubicBezTo>
                    <a:pt x="919" y="439"/>
                    <a:pt x="910" y="439"/>
                    <a:pt x="909" y="443"/>
                  </a:cubicBezTo>
                  <a:cubicBezTo>
                    <a:pt x="908" y="446"/>
                    <a:pt x="917" y="469"/>
                    <a:pt x="918" y="473"/>
                  </a:cubicBezTo>
                  <a:cubicBezTo>
                    <a:pt x="920" y="478"/>
                    <a:pt x="932" y="498"/>
                    <a:pt x="928" y="504"/>
                  </a:cubicBezTo>
                  <a:cubicBezTo>
                    <a:pt x="924" y="511"/>
                    <a:pt x="906" y="521"/>
                    <a:pt x="900" y="520"/>
                  </a:cubicBezTo>
                  <a:cubicBezTo>
                    <a:pt x="893" y="518"/>
                    <a:pt x="872" y="510"/>
                    <a:pt x="867" y="511"/>
                  </a:cubicBezTo>
                  <a:cubicBezTo>
                    <a:pt x="862" y="512"/>
                    <a:pt x="855" y="520"/>
                    <a:pt x="850" y="524"/>
                  </a:cubicBezTo>
                  <a:cubicBezTo>
                    <a:pt x="846" y="528"/>
                    <a:pt x="840" y="536"/>
                    <a:pt x="840" y="540"/>
                  </a:cubicBezTo>
                  <a:cubicBezTo>
                    <a:pt x="840" y="545"/>
                    <a:pt x="829" y="542"/>
                    <a:pt x="827" y="540"/>
                  </a:cubicBezTo>
                  <a:cubicBezTo>
                    <a:pt x="825" y="539"/>
                    <a:pt x="816" y="544"/>
                    <a:pt x="812" y="546"/>
                  </a:cubicBezTo>
                  <a:cubicBezTo>
                    <a:pt x="809" y="547"/>
                    <a:pt x="791" y="559"/>
                    <a:pt x="782" y="556"/>
                  </a:cubicBezTo>
                  <a:cubicBezTo>
                    <a:pt x="773" y="553"/>
                    <a:pt x="749" y="539"/>
                    <a:pt x="749" y="547"/>
                  </a:cubicBezTo>
                  <a:cubicBezTo>
                    <a:pt x="748" y="555"/>
                    <a:pt x="753" y="567"/>
                    <a:pt x="749" y="572"/>
                  </a:cubicBezTo>
                  <a:cubicBezTo>
                    <a:pt x="745" y="577"/>
                    <a:pt x="743" y="583"/>
                    <a:pt x="734" y="591"/>
                  </a:cubicBezTo>
                  <a:cubicBezTo>
                    <a:pt x="724" y="599"/>
                    <a:pt x="711" y="601"/>
                    <a:pt x="708" y="601"/>
                  </a:cubicBezTo>
                  <a:cubicBezTo>
                    <a:pt x="704" y="601"/>
                    <a:pt x="699" y="607"/>
                    <a:pt x="695" y="613"/>
                  </a:cubicBezTo>
                  <a:cubicBezTo>
                    <a:pt x="691" y="618"/>
                    <a:pt x="684" y="627"/>
                    <a:pt x="677" y="631"/>
                  </a:cubicBezTo>
                  <a:cubicBezTo>
                    <a:pt x="669" y="635"/>
                    <a:pt x="661" y="640"/>
                    <a:pt x="657" y="647"/>
                  </a:cubicBezTo>
                  <a:cubicBezTo>
                    <a:pt x="653" y="653"/>
                    <a:pt x="658" y="648"/>
                    <a:pt x="653" y="664"/>
                  </a:cubicBezTo>
                  <a:cubicBezTo>
                    <a:pt x="648" y="679"/>
                    <a:pt x="636" y="690"/>
                    <a:pt x="640" y="695"/>
                  </a:cubicBezTo>
                  <a:cubicBezTo>
                    <a:pt x="644" y="700"/>
                    <a:pt x="650" y="711"/>
                    <a:pt x="652" y="717"/>
                  </a:cubicBezTo>
                  <a:cubicBezTo>
                    <a:pt x="653" y="723"/>
                    <a:pt x="646" y="722"/>
                    <a:pt x="640" y="724"/>
                  </a:cubicBezTo>
                  <a:cubicBezTo>
                    <a:pt x="635" y="726"/>
                    <a:pt x="601" y="736"/>
                    <a:pt x="595" y="738"/>
                  </a:cubicBezTo>
                  <a:cubicBezTo>
                    <a:pt x="589" y="739"/>
                    <a:pt x="588" y="736"/>
                    <a:pt x="568" y="734"/>
                  </a:cubicBezTo>
                  <a:cubicBezTo>
                    <a:pt x="548" y="732"/>
                    <a:pt x="556" y="723"/>
                    <a:pt x="534" y="727"/>
                  </a:cubicBezTo>
                  <a:cubicBezTo>
                    <a:pt x="513" y="731"/>
                    <a:pt x="484" y="732"/>
                    <a:pt x="473" y="733"/>
                  </a:cubicBezTo>
                  <a:cubicBezTo>
                    <a:pt x="461" y="734"/>
                    <a:pt x="437" y="738"/>
                    <a:pt x="434" y="743"/>
                  </a:cubicBezTo>
                  <a:cubicBezTo>
                    <a:pt x="431" y="748"/>
                    <a:pt x="428" y="756"/>
                    <a:pt x="427" y="759"/>
                  </a:cubicBezTo>
                  <a:cubicBezTo>
                    <a:pt x="425" y="762"/>
                    <a:pt x="412" y="768"/>
                    <a:pt x="410" y="768"/>
                  </a:cubicBezTo>
                  <a:cubicBezTo>
                    <a:pt x="407" y="768"/>
                    <a:pt x="396" y="779"/>
                    <a:pt x="398" y="785"/>
                  </a:cubicBezTo>
                  <a:cubicBezTo>
                    <a:pt x="400" y="790"/>
                    <a:pt x="410" y="804"/>
                    <a:pt x="413" y="807"/>
                  </a:cubicBezTo>
                  <a:cubicBezTo>
                    <a:pt x="417" y="811"/>
                    <a:pt x="433" y="827"/>
                    <a:pt x="431" y="833"/>
                  </a:cubicBezTo>
                  <a:cubicBezTo>
                    <a:pt x="430" y="838"/>
                    <a:pt x="428" y="859"/>
                    <a:pt x="423" y="864"/>
                  </a:cubicBezTo>
                  <a:cubicBezTo>
                    <a:pt x="417" y="868"/>
                    <a:pt x="407" y="894"/>
                    <a:pt x="407" y="894"/>
                  </a:cubicBezTo>
                  <a:cubicBezTo>
                    <a:pt x="407" y="894"/>
                    <a:pt x="406" y="901"/>
                    <a:pt x="398" y="905"/>
                  </a:cubicBezTo>
                  <a:cubicBezTo>
                    <a:pt x="390" y="908"/>
                    <a:pt x="381" y="913"/>
                    <a:pt x="381" y="913"/>
                  </a:cubicBezTo>
                  <a:cubicBezTo>
                    <a:pt x="381" y="913"/>
                    <a:pt x="365" y="914"/>
                    <a:pt x="365" y="918"/>
                  </a:cubicBezTo>
                  <a:cubicBezTo>
                    <a:pt x="364" y="923"/>
                    <a:pt x="363" y="936"/>
                    <a:pt x="356" y="939"/>
                  </a:cubicBezTo>
                  <a:cubicBezTo>
                    <a:pt x="349" y="942"/>
                    <a:pt x="346" y="933"/>
                    <a:pt x="336" y="934"/>
                  </a:cubicBezTo>
                  <a:cubicBezTo>
                    <a:pt x="326" y="935"/>
                    <a:pt x="312" y="932"/>
                    <a:pt x="306" y="932"/>
                  </a:cubicBezTo>
                  <a:cubicBezTo>
                    <a:pt x="300" y="932"/>
                    <a:pt x="291" y="939"/>
                    <a:pt x="283" y="939"/>
                  </a:cubicBezTo>
                  <a:cubicBezTo>
                    <a:pt x="276" y="939"/>
                    <a:pt x="264" y="942"/>
                    <a:pt x="263" y="935"/>
                  </a:cubicBezTo>
                  <a:cubicBezTo>
                    <a:pt x="262" y="927"/>
                    <a:pt x="265" y="924"/>
                    <a:pt x="261" y="920"/>
                  </a:cubicBezTo>
                  <a:cubicBezTo>
                    <a:pt x="258" y="916"/>
                    <a:pt x="250" y="904"/>
                    <a:pt x="247" y="899"/>
                  </a:cubicBezTo>
                  <a:cubicBezTo>
                    <a:pt x="245" y="894"/>
                    <a:pt x="238" y="897"/>
                    <a:pt x="234" y="900"/>
                  </a:cubicBezTo>
                  <a:cubicBezTo>
                    <a:pt x="229" y="903"/>
                    <a:pt x="210" y="930"/>
                    <a:pt x="202" y="932"/>
                  </a:cubicBezTo>
                  <a:cubicBezTo>
                    <a:pt x="194" y="935"/>
                    <a:pt x="172" y="937"/>
                    <a:pt x="165" y="937"/>
                  </a:cubicBezTo>
                  <a:cubicBezTo>
                    <a:pt x="163" y="937"/>
                    <a:pt x="161" y="936"/>
                    <a:pt x="159" y="935"/>
                  </a:cubicBezTo>
                  <a:cubicBezTo>
                    <a:pt x="159" y="950"/>
                    <a:pt x="157" y="961"/>
                    <a:pt x="151" y="963"/>
                  </a:cubicBezTo>
                  <a:cubicBezTo>
                    <a:pt x="134" y="967"/>
                    <a:pt x="123" y="958"/>
                    <a:pt x="123" y="973"/>
                  </a:cubicBezTo>
                  <a:cubicBezTo>
                    <a:pt x="123" y="988"/>
                    <a:pt x="136" y="1003"/>
                    <a:pt x="119" y="1001"/>
                  </a:cubicBezTo>
                  <a:cubicBezTo>
                    <a:pt x="102" y="999"/>
                    <a:pt x="77" y="997"/>
                    <a:pt x="77" y="997"/>
                  </a:cubicBezTo>
                  <a:cubicBezTo>
                    <a:pt x="47" y="1018"/>
                    <a:pt x="47" y="1018"/>
                    <a:pt x="47" y="1018"/>
                  </a:cubicBezTo>
                  <a:cubicBezTo>
                    <a:pt x="47" y="1018"/>
                    <a:pt x="72" y="1024"/>
                    <a:pt x="75" y="1039"/>
                  </a:cubicBezTo>
                  <a:cubicBezTo>
                    <a:pt x="79" y="1054"/>
                    <a:pt x="51" y="1092"/>
                    <a:pt x="45" y="1088"/>
                  </a:cubicBezTo>
                  <a:cubicBezTo>
                    <a:pt x="40" y="1084"/>
                    <a:pt x="9" y="1086"/>
                    <a:pt x="9" y="1086"/>
                  </a:cubicBezTo>
                  <a:cubicBezTo>
                    <a:pt x="9" y="1086"/>
                    <a:pt x="30" y="1107"/>
                    <a:pt x="34" y="1114"/>
                  </a:cubicBezTo>
                  <a:cubicBezTo>
                    <a:pt x="38" y="1122"/>
                    <a:pt x="40" y="1143"/>
                    <a:pt x="32" y="1148"/>
                  </a:cubicBezTo>
                  <a:cubicBezTo>
                    <a:pt x="24" y="1154"/>
                    <a:pt x="15" y="1175"/>
                    <a:pt x="15" y="1175"/>
                  </a:cubicBezTo>
                  <a:cubicBezTo>
                    <a:pt x="0" y="1190"/>
                    <a:pt x="0" y="1190"/>
                    <a:pt x="0" y="1190"/>
                  </a:cubicBezTo>
                  <a:cubicBezTo>
                    <a:pt x="38" y="1184"/>
                    <a:pt x="38" y="1184"/>
                    <a:pt x="38" y="1184"/>
                  </a:cubicBezTo>
                  <a:cubicBezTo>
                    <a:pt x="7" y="1228"/>
                    <a:pt x="7" y="1228"/>
                    <a:pt x="7" y="1228"/>
                  </a:cubicBezTo>
                  <a:cubicBezTo>
                    <a:pt x="7" y="1228"/>
                    <a:pt x="12" y="1226"/>
                    <a:pt x="36" y="1226"/>
                  </a:cubicBezTo>
                  <a:cubicBezTo>
                    <a:pt x="60" y="1226"/>
                    <a:pt x="102" y="1224"/>
                    <a:pt x="100" y="1233"/>
                  </a:cubicBezTo>
                  <a:cubicBezTo>
                    <a:pt x="98" y="1241"/>
                    <a:pt x="82" y="1250"/>
                    <a:pt x="92" y="1254"/>
                  </a:cubicBezTo>
                  <a:cubicBezTo>
                    <a:pt x="102" y="1258"/>
                    <a:pt x="132" y="1260"/>
                    <a:pt x="132" y="1271"/>
                  </a:cubicBezTo>
                  <a:cubicBezTo>
                    <a:pt x="132" y="1283"/>
                    <a:pt x="106" y="1309"/>
                    <a:pt x="106" y="1309"/>
                  </a:cubicBezTo>
                  <a:cubicBezTo>
                    <a:pt x="106" y="1309"/>
                    <a:pt x="127" y="1317"/>
                    <a:pt x="143" y="1311"/>
                  </a:cubicBezTo>
                  <a:cubicBezTo>
                    <a:pt x="160" y="1305"/>
                    <a:pt x="196" y="1296"/>
                    <a:pt x="194" y="1305"/>
                  </a:cubicBezTo>
                  <a:cubicBezTo>
                    <a:pt x="191" y="1315"/>
                    <a:pt x="185" y="1341"/>
                    <a:pt x="204" y="1341"/>
                  </a:cubicBezTo>
                  <a:cubicBezTo>
                    <a:pt x="215" y="1341"/>
                    <a:pt x="236" y="1342"/>
                    <a:pt x="253" y="1343"/>
                  </a:cubicBezTo>
                  <a:cubicBezTo>
                    <a:pt x="258" y="1330"/>
                    <a:pt x="260" y="1328"/>
                    <a:pt x="260" y="1328"/>
                  </a:cubicBezTo>
                  <a:cubicBezTo>
                    <a:pt x="260" y="1328"/>
                    <a:pt x="262" y="1320"/>
                    <a:pt x="288" y="1319"/>
                  </a:cubicBezTo>
                  <a:cubicBezTo>
                    <a:pt x="314" y="1318"/>
                    <a:pt x="358" y="1307"/>
                    <a:pt x="382" y="1305"/>
                  </a:cubicBezTo>
                  <a:cubicBezTo>
                    <a:pt x="406" y="1303"/>
                    <a:pt x="440" y="1281"/>
                    <a:pt x="451" y="1279"/>
                  </a:cubicBezTo>
                  <a:cubicBezTo>
                    <a:pt x="462" y="1277"/>
                    <a:pt x="510" y="1264"/>
                    <a:pt x="521" y="1268"/>
                  </a:cubicBezTo>
                  <a:cubicBezTo>
                    <a:pt x="533" y="1272"/>
                    <a:pt x="577" y="1266"/>
                    <a:pt x="600" y="1268"/>
                  </a:cubicBezTo>
                  <a:cubicBezTo>
                    <a:pt x="623" y="1270"/>
                    <a:pt x="637" y="1256"/>
                    <a:pt x="640" y="1256"/>
                  </a:cubicBezTo>
                  <a:cubicBezTo>
                    <a:pt x="644" y="1256"/>
                    <a:pt x="685" y="1257"/>
                    <a:pt x="698" y="1257"/>
                  </a:cubicBezTo>
                  <a:cubicBezTo>
                    <a:pt x="711" y="1257"/>
                    <a:pt x="760" y="1256"/>
                    <a:pt x="791" y="1247"/>
                  </a:cubicBezTo>
                  <a:cubicBezTo>
                    <a:pt x="822" y="1237"/>
                    <a:pt x="842" y="1250"/>
                    <a:pt x="857" y="1259"/>
                  </a:cubicBezTo>
                  <a:cubicBezTo>
                    <a:pt x="872" y="1268"/>
                    <a:pt x="893" y="1264"/>
                    <a:pt x="904" y="1263"/>
                  </a:cubicBezTo>
                  <a:cubicBezTo>
                    <a:pt x="915" y="1262"/>
                    <a:pt x="929" y="1252"/>
                    <a:pt x="959" y="1252"/>
                  </a:cubicBezTo>
                  <a:cubicBezTo>
                    <a:pt x="989" y="1252"/>
                    <a:pt x="993" y="1253"/>
                    <a:pt x="1014" y="1244"/>
                  </a:cubicBezTo>
                  <a:cubicBezTo>
                    <a:pt x="1035" y="1235"/>
                    <a:pt x="1049" y="1249"/>
                    <a:pt x="1080" y="1249"/>
                  </a:cubicBezTo>
                  <a:cubicBezTo>
                    <a:pt x="1111" y="1249"/>
                    <a:pt x="1110" y="1244"/>
                    <a:pt x="1138" y="1236"/>
                  </a:cubicBezTo>
                  <a:cubicBezTo>
                    <a:pt x="1166" y="1228"/>
                    <a:pt x="1227" y="1214"/>
                    <a:pt x="1235" y="1216"/>
                  </a:cubicBezTo>
                  <a:cubicBezTo>
                    <a:pt x="1243" y="1218"/>
                    <a:pt x="1258" y="1216"/>
                    <a:pt x="1269" y="1214"/>
                  </a:cubicBezTo>
                  <a:cubicBezTo>
                    <a:pt x="1280" y="1212"/>
                    <a:pt x="1312" y="1204"/>
                    <a:pt x="1312" y="1204"/>
                  </a:cubicBezTo>
                  <a:cubicBezTo>
                    <a:pt x="1312" y="1204"/>
                    <a:pt x="1365" y="1191"/>
                    <a:pt x="1375" y="1188"/>
                  </a:cubicBezTo>
                  <a:cubicBezTo>
                    <a:pt x="1384" y="1185"/>
                    <a:pt x="1408" y="1191"/>
                    <a:pt x="1419" y="1195"/>
                  </a:cubicBezTo>
                  <a:cubicBezTo>
                    <a:pt x="1430" y="1199"/>
                    <a:pt x="1538" y="1241"/>
                    <a:pt x="1551" y="1249"/>
                  </a:cubicBezTo>
                  <a:cubicBezTo>
                    <a:pt x="1564" y="1256"/>
                    <a:pt x="1594" y="1256"/>
                    <a:pt x="1608" y="1258"/>
                  </a:cubicBezTo>
                  <a:cubicBezTo>
                    <a:pt x="1622" y="1260"/>
                    <a:pt x="1677" y="1257"/>
                    <a:pt x="1686" y="1258"/>
                  </a:cubicBezTo>
                  <a:cubicBezTo>
                    <a:pt x="1690" y="1258"/>
                    <a:pt x="1720" y="1255"/>
                    <a:pt x="1752" y="1251"/>
                  </a:cubicBezTo>
                  <a:cubicBezTo>
                    <a:pt x="1744" y="1246"/>
                    <a:pt x="1741" y="1244"/>
                    <a:pt x="1741" y="1244"/>
                  </a:cubicBezTo>
                  <a:cubicBezTo>
                    <a:pt x="1741" y="1244"/>
                    <a:pt x="1742" y="1201"/>
                    <a:pt x="1743" y="1198"/>
                  </a:cubicBezTo>
                  <a:cubicBezTo>
                    <a:pt x="1744" y="1194"/>
                    <a:pt x="1762" y="1200"/>
                    <a:pt x="1762" y="1200"/>
                  </a:cubicBezTo>
                  <a:cubicBezTo>
                    <a:pt x="1762" y="1200"/>
                    <a:pt x="1768" y="1200"/>
                    <a:pt x="1768" y="1194"/>
                  </a:cubicBezTo>
                  <a:cubicBezTo>
                    <a:pt x="1768" y="1188"/>
                    <a:pt x="1764" y="1187"/>
                    <a:pt x="1772" y="1186"/>
                  </a:cubicBezTo>
                  <a:cubicBezTo>
                    <a:pt x="1780" y="1184"/>
                    <a:pt x="1786" y="1186"/>
                    <a:pt x="1786" y="1181"/>
                  </a:cubicBezTo>
                  <a:cubicBezTo>
                    <a:pt x="1787" y="1176"/>
                    <a:pt x="1787" y="1166"/>
                    <a:pt x="1792" y="1158"/>
                  </a:cubicBezTo>
                  <a:cubicBezTo>
                    <a:pt x="1797" y="1150"/>
                    <a:pt x="1819" y="1122"/>
                    <a:pt x="1824" y="1118"/>
                  </a:cubicBezTo>
                  <a:cubicBezTo>
                    <a:pt x="1829" y="1114"/>
                    <a:pt x="1836" y="1109"/>
                    <a:pt x="1840" y="1094"/>
                  </a:cubicBezTo>
                  <a:cubicBezTo>
                    <a:pt x="1845" y="1078"/>
                    <a:pt x="1832" y="1085"/>
                    <a:pt x="1846" y="1072"/>
                  </a:cubicBezTo>
                  <a:cubicBezTo>
                    <a:pt x="1860" y="1060"/>
                    <a:pt x="1885" y="1038"/>
                    <a:pt x="1889" y="1031"/>
                  </a:cubicBezTo>
                  <a:cubicBezTo>
                    <a:pt x="1893" y="1024"/>
                    <a:pt x="1896" y="1010"/>
                    <a:pt x="1894" y="1007"/>
                  </a:cubicBezTo>
                  <a:cubicBezTo>
                    <a:pt x="1892" y="1004"/>
                    <a:pt x="1881" y="1000"/>
                    <a:pt x="1880" y="994"/>
                  </a:cubicBezTo>
                  <a:cubicBezTo>
                    <a:pt x="1878" y="988"/>
                    <a:pt x="1869" y="983"/>
                    <a:pt x="1880" y="980"/>
                  </a:cubicBezTo>
                  <a:cubicBezTo>
                    <a:pt x="1891" y="977"/>
                    <a:pt x="1898" y="974"/>
                    <a:pt x="1898" y="968"/>
                  </a:cubicBezTo>
                  <a:cubicBezTo>
                    <a:pt x="1898" y="963"/>
                    <a:pt x="1891" y="948"/>
                    <a:pt x="1891" y="943"/>
                  </a:cubicBezTo>
                  <a:cubicBezTo>
                    <a:pt x="1891" y="938"/>
                    <a:pt x="1905" y="928"/>
                    <a:pt x="1916" y="916"/>
                  </a:cubicBezTo>
                  <a:cubicBezTo>
                    <a:pt x="1927" y="904"/>
                    <a:pt x="1928" y="903"/>
                    <a:pt x="1928" y="896"/>
                  </a:cubicBezTo>
                  <a:cubicBezTo>
                    <a:pt x="1928" y="890"/>
                    <a:pt x="1940" y="890"/>
                    <a:pt x="1946" y="888"/>
                  </a:cubicBezTo>
                  <a:cubicBezTo>
                    <a:pt x="1952" y="887"/>
                    <a:pt x="1979" y="894"/>
                    <a:pt x="1987" y="888"/>
                  </a:cubicBezTo>
                  <a:cubicBezTo>
                    <a:pt x="1995" y="882"/>
                    <a:pt x="2003" y="878"/>
                    <a:pt x="2002" y="875"/>
                  </a:cubicBezTo>
                  <a:cubicBezTo>
                    <a:pt x="2000" y="872"/>
                    <a:pt x="1999" y="864"/>
                    <a:pt x="1994" y="853"/>
                  </a:cubicBezTo>
                  <a:cubicBezTo>
                    <a:pt x="1989" y="842"/>
                    <a:pt x="1983" y="833"/>
                    <a:pt x="1989" y="830"/>
                  </a:cubicBezTo>
                  <a:cubicBezTo>
                    <a:pt x="1995" y="828"/>
                    <a:pt x="1995" y="828"/>
                    <a:pt x="2008" y="822"/>
                  </a:cubicBezTo>
                  <a:cubicBezTo>
                    <a:pt x="2021" y="816"/>
                    <a:pt x="2036" y="815"/>
                    <a:pt x="2041" y="815"/>
                  </a:cubicBezTo>
                  <a:cubicBezTo>
                    <a:pt x="2045" y="815"/>
                    <a:pt x="2056" y="822"/>
                    <a:pt x="2059" y="824"/>
                  </a:cubicBezTo>
                  <a:cubicBezTo>
                    <a:pt x="2063" y="826"/>
                    <a:pt x="2069" y="829"/>
                    <a:pt x="2084" y="830"/>
                  </a:cubicBezTo>
                  <a:cubicBezTo>
                    <a:pt x="2099" y="830"/>
                    <a:pt x="2112" y="835"/>
                    <a:pt x="2121" y="840"/>
                  </a:cubicBezTo>
                  <a:cubicBezTo>
                    <a:pt x="2131" y="846"/>
                    <a:pt x="2129" y="848"/>
                    <a:pt x="2149" y="850"/>
                  </a:cubicBezTo>
                  <a:cubicBezTo>
                    <a:pt x="2169" y="852"/>
                    <a:pt x="2177" y="860"/>
                    <a:pt x="2181" y="858"/>
                  </a:cubicBezTo>
                  <a:cubicBezTo>
                    <a:pt x="2185" y="856"/>
                    <a:pt x="2186" y="846"/>
                    <a:pt x="2187" y="839"/>
                  </a:cubicBezTo>
                  <a:cubicBezTo>
                    <a:pt x="2188" y="832"/>
                    <a:pt x="2195" y="818"/>
                    <a:pt x="2194" y="814"/>
                  </a:cubicBezTo>
                  <a:cubicBezTo>
                    <a:pt x="2193" y="811"/>
                    <a:pt x="2180" y="813"/>
                    <a:pt x="2172" y="811"/>
                  </a:cubicBezTo>
                  <a:cubicBezTo>
                    <a:pt x="2163" y="810"/>
                    <a:pt x="2164" y="807"/>
                    <a:pt x="2164" y="799"/>
                  </a:cubicBezTo>
                  <a:cubicBezTo>
                    <a:pt x="2164" y="791"/>
                    <a:pt x="2158" y="778"/>
                    <a:pt x="2155" y="776"/>
                  </a:cubicBezTo>
                  <a:cubicBezTo>
                    <a:pt x="2152" y="773"/>
                    <a:pt x="2135" y="762"/>
                    <a:pt x="2125" y="753"/>
                  </a:cubicBezTo>
                  <a:cubicBezTo>
                    <a:pt x="2114" y="745"/>
                    <a:pt x="2109" y="743"/>
                    <a:pt x="2109" y="743"/>
                  </a:cubicBezTo>
                  <a:cubicBezTo>
                    <a:pt x="2109" y="743"/>
                    <a:pt x="2106" y="737"/>
                    <a:pt x="2110" y="736"/>
                  </a:cubicBezTo>
                  <a:cubicBezTo>
                    <a:pt x="2114" y="734"/>
                    <a:pt x="2122" y="735"/>
                    <a:pt x="2124" y="732"/>
                  </a:cubicBezTo>
                  <a:cubicBezTo>
                    <a:pt x="2126" y="730"/>
                    <a:pt x="2133" y="725"/>
                    <a:pt x="2132" y="717"/>
                  </a:cubicBezTo>
                  <a:cubicBezTo>
                    <a:pt x="2132" y="709"/>
                    <a:pt x="2135" y="701"/>
                    <a:pt x="2129" y="690"/>
                  </a:cubicBezTo>
                  <a:cubicBezTo>
                    <a:pt x="2123" y="679"/>
                    <a:pt x="2120" y="667"/>
                    <a:pt x="2117" y="665"/>
                  </a:cubicBezTo>
                  <a:cubicBezTo>
                    <a:pt x="2113" y="662"/>
                    <a:pt x="2100" y="643"/>
                    <a:pt x="2098" y="643"/>
                  </a:cubicBezTo>
                  <a:cubicBezTo>
                    <a:pt x="2095" y="643"/>
                    <a:pt x="2087" y="642"/>
                    <a:pt x="2087" y="636"/>
                  </a:cubicBezTo>
                  <a:cubicBezTo>
                    <a:pt x="2087" y="631"/>
                    <a:pt x="2094" y="618"/>
                    <a:pt x="2091" y="607"/>
                  </a:cubicBezTo>
                  <a:cubicBezTo>
                    <a:pt x="2087" y="597"/>
                    <a:pt x="2077" y="588"/>
                    <a:pt x="2075" y="582"/>
                  </a:cubicBezTo>
                  <a:cubicBezTo>
                    <a:pt x="2074" y="576"/>
                    <a:pt x="2088" y="572"/>
                    <a:pt x="2095" y="568"/>
                  </a:cubicBezTo>
                  <a:cubicBezTo>
                    <a:pt x="2103" y="563"/>
                    <a:pt x="2110" y="566"/>
                    <a:pt x="2117" y="564"/>
                  </a:cubicBezTo>
                  <a:cubicBezTo>
                    <a:pt x="2125" y="563"/>
                    <a:pt x="2137" y="562"/>
                    <a:pt x="2141" y="550"/>
                  </a:cubicBezTo>
                  <a:cubicBezTo>
                    <a:pt x="2145" y="538"/>
                    <a:pt x="2151" y="529"/>
                    <a:pt x="2151" y="529"/>
                  </a:cubicBezTo>
                  <a:cubicBezTo>
                    <a:pt x="2151" y="529"/>
                    <a:pt x="2173" y="541"/>
                    <a:pt x="2181" y="546"/>
                  </a:cubicBezTo>
                  <a:cubicBezTo>
                    <a:pt x="2189" y="550"/>
                    <a:pt x="2201" y="555"/>
                    <a:pt x="2204" y="553"/>
                  </a:cubicBezTo>
                  <a:cubicBezTo>
                    <a:pt x="2207" y="551"/>
                    <a:pt x="2208" y="546"/>
                    <a:pt x="2213" y="536"/>
                  </a:cubicBezTo>
                  <a:cubicBezTo>
                    <a:pt x="2219" y="525"/>
                    <a:pt x="2228" y="509"/>
                    <a:pt x="2231" y="508"/>
                  </a:cubicBezTo>
                  <a:cubicBezTo>
                    <a:pt x="2234" y="508"/>
                    <a:pt x="2263" y="507"/>
                    <a:pt x="2273" y="511"/>
                  </a:cubicBezTo>
                  <a:cubicBezTo>
                    <a:pt x="2282" y="514"/>
                    <a:pt x="2301" y="522"/>
                    <a:pt x="2305" y="523"/>
                  </a:cubicBezTo>
                  <a:cubicBezTo>
                    <a:pt x="2309" y="524"/>
                    <a:pt x="2341" y="524"/>
                    <a:pt x="2354" y="524"/>
                  </a:cubicBezTo>
                  <a:cubicBezTo>
                    <a:pt x="2368" y="524"/>
                    <a:pt x="2376" y="526"/>
                    <a:pt x="2376" y="526"/>
                  </a:cubicBezTo>
                  <a:cubicBezTo>
                    <a:pt x="2376" y="526"/>
                    <a:pt x="2384" y="522"/>
                    <a:pt x="2387" y="514"/>
                  </a:cubicBezTo>
                  <a:cubicBezTo>
                    <a:pt x="2391" y="507"/>
                    <a:pt x="2383" y="505"/>
                    <a:pt x="2377" y="500"/>
                  </a:cubicBezTo>
                  <a:cubicBezTo>
                    <a:pt x="2372" y="494"/>
                    <a:pt x="2368" y="483"/>
                    <a:pt x="2368" y="483"/>
                  </a:cubicBezTo>
                  <a:cubicBezTo>
                    <a:pt x="2378" y="454"/>
                    <a:pt x="2378" y="454"/>
                    <a:pt x="2378" y="454"/>
                  </a:cubicBezTo>
                  <a:cubicBezTo>
                    <a:pt x="2378" y="454"/>
                    <a:pt x="2395" y="453"/>
                    <a:pt x="2397" y="450"/>
                  </a:cubicBezTo>
                  <a:cubicBezTo>
                    <a:pt x="2399" y="447"/>
                    <a:pt x="2404" y="443"/>
                    <a:pt x="2409" y="439"/>
                  </a:cubicBezTo>
                  <a:cubicBezTo>
                    <a:pt x="2414" y="434"/>
                    <a:pt x="2429" y="426"/>
                    <a:pt x="2431" y="424"/>
                  </a:cubicBezTo>
                  <a:cubicBezTo>
                    <a:pt x="2434" y="423"/>
                    <a:pt x="2441" y="414"/>
                    <a:pt x="2443" y="412"/>
                  </a:cubicBezTo>
                  <a:cubicBezTo>
                    <a:pt x="2445" y="409"/>
                    <a:pt x="2459" y="413"/>
                    <a:pt x="2464" y="415"/>
                  </a:cubicBezTo>
                  <a:cubicBezTo>
                    <a:pt x="2470" y="418"/>
                    <a:pt x="2483" y="435"/>
                    <a:pt x="2489" y="442"/>
                  </a:cubicBezTo>
                  <a:cubicBezTo>
                    <a:pt x="2496" y="449"/>
                    <a:pt x="2517" y="455"/>
                    <a:pt x="2521" y="458"/>
                  </a:cubicBezTo>
                  <a:cubicBezTo>
                    <a:pt x="2526" y="461"/>
                    <a:pt x="2526" y="467"/>
                    <a:pt x="2538" y="459"/>
                  </a:cubicBezTo>
                  <a:cubicBezTo>
                    <a:pt x="2550" y="451"/>
                    <a:pt x="2549" y="444"/>
                    <a:pt x="2557" y="444"/>
                  </a:cubicBezTo>
                  <a:cubicBezTo>
                    <a:pt x="2565" y="444"/>
                    <a:pt x="2570" y="447"/>
                    <a:pt x="2570" y="447"/>
                  </a:cubicBezTo>
                  <a:cubicBezTo>
                    <a:pt x="2570" y="447"/>
                    <a:pt x="2577" y="436"/>
                    <a:pt x="2581" y="433"/>
                  </a:cubicBezTo>
                  <a:cubicBezTo>
                    <a:pt x="2584" y="430"/>
                    <a:pt x="2595" y="425"/>
                    <a:pt x="2601" y="423"/>
                  </a:cubicBezTo>
                  <a:cubicBezTo>
                    <a:pt x="2608" y="421"/>
                    <a:pt x="2625" y="429"/>
                    <a:pt x="2634" y="421"/>
                  </a:cubicBezTo>
                  <a:cubicBezTo>
                    <a:pt x="2642" y="413"/>
                    <a:pt x="2642" y="409"/>
                    <a:pt x="2640" y="405"/>
                  </a:cubicBezTo>
                  <a:cubicBezTo>
                    <a:pt x="2638" y="401"/>
                    <a:pt x="2632" y="397"/>
                    <a:pt x="2635" y="395"/>
                  </a:cubicBezTo>
                  <a:cubicBezTo>
                    <a:pt x="2638" y="393"/>
                    <a:pt x="2663" y="397"/>
                    <a:pt x="2663" y="397"/>
                  </a:cubicBezTo>
                  <a:cubicBezTo>
                    <a:pt x="2663" y="397"/>
                    <a:pt x="2678" y="404"/>
                    <a:pt x="2685" y="394"/>
                  </a:cubicBezTo>
                  <a:cubicBezTo>
                    <a:pt x="2691" y="385"/>
                    <a:pt x="2676" y="389"/>
                    <a:pt x="2683" y="385"/>
                  </a:cubicBezTo>
                  <a:cubicBezTo>
                    <a:pt x="2689" y="381"/>
                    <a:pt x="2695" y="381"/>
                    <a:pt x="2697" y="376"/>
                  </a:cubicBezTo>
                  <a:cubicBezTo>
                    <a:pt x="2699" y="370"/>
                    <a:pt x="2712" y="358"/>
                    <a:pt x="2707" y="354"/>
                  </a:cubicBezTo>
                  <a:cubicBezTo>
                    <a:pt x="2701" y="351"/>
                    <a:pt x="2686" y="348"/>
                    <a:pt x="2683" y="344"/>
                  </a:cubicBezTo>
                  <a:cubicBezTo>
                    <a:pt x="2679" y="341"/>
                    <a:pt x="2677" y="337"/>
                    <a:pt x="2683" y="334"/>
                  </a:cubicBezTo>
                  <a:cubicBezTo>
                    <a:pt x="2689" y="332"/>
                    <a:pt x="2697" y="324"/>
                    <a:pt x="2697" y="324"/>
                  </a:cubicBezTo>
                  <a:cubicBezTo>
                    <a:pt x="2697" y="324"/>
                    <a:pt x="2706" y="322"/>
                    <a:pt x="2703" y="316"/>
                  </a:cubicBezTo>
                  <a:cubicBezTo>
                    <a:pt x="2701" y="311"/>
                    <a:pt x="2701" y="307"/>
                    <a:pt x="2703" y="302"/>
                  </a:cubicBezTo>
                  <a:cubicBezTo>
                    <a:pt x="2705" y="298"/>
                    <a:pt x="2724" y="298"/>
                    <a:pt x="2727" y="297"/>
                  </a:cubicBezTo>
                  <a:cubicBezTo>
                    <a:pt x="2731" y="296"/>
                    <a:pt x="2742" y="295"/>
                    <a:pt x="2742" y="289"/>
                  </a:cubicBezTo>
                  <a:cubicBezTo>
                    <a:pt x="2742" y="278"/>
                    <a:pt x="2742" y="278"/>
                    <a:pt x="2742" y="278"/>
                  </a:cubicBezTo>
                  <a:cubicBezTo>
                    <a:pt x="2742" y="273"/>
                    <a:pt x="2752" y="267"/>
                    <a:pt x="2757" y="264"/>
                  </a:cubicBezTo>
                  <a:cubicBezTo>
                    <a:pt x="2761" y="260"/>
                    <a:pt x="2770" y="256"/>
                    <a:pt x="2763" y="253"/>
                  </a:cubicBezTo>
                  <a:close/>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20115">
              <a:extLst>
                <a:ext uri="{FF2B5EF4-FFF2-40B4-BE49-F238E27FC236}">
                  <a16:creationId xmlns:a16="http://schemas.microsoft.com/office/drawing/2014/main" id="{3DC27A80-BC11-4349-BAC5-E3D9D282F795}"/>
                </a:ext>
              </a:extLst>
            </p:cNvPr>
            <p:cNvSpPr>
              <a:spLocks/>
            </p:cNvSpPr>
            <p:nvPr/>
          </p:nvSpPr>
          <p:spPr bwMode="auto">
            <a:xfrm>
              <a:off x="1692" y="3270"/>
              <a:ext cx="2029" cy="1047"/>
            </a:xfrm>
            <a:custGeom>
              <a:avLst/>
              <a:gdLst>
                <a:gd name="T0" fmla="*/ 1232 w 1425"/>
                <a:gd name="T1" fmla="*/ 1 h 735"/>
                <a:gd name="T2" fmla="*/ 1173 w 1425"/>
                <a:gd name="T3" fmla="*/ 24 h 735"/>
                <a:gd name="T4" fmla="*/ 1131 w 1425"/>
                <a:gd name="T5" fmla="*/ 58 h 735"/>
                <a:gd name="T6" fmla="*/ 1065 w 1425"/>
                <a:gd name="T7" fmla="*/ 126 h 735"/>
                <a:gd name="T8" fmla="*/ 967 w 1425"/>
                <a:gd name="T9" fmla="*/ 106 h 735"/>
                <a:gd name="T10" fmla="*/ 1019 w 1425"/>
                <a:gd name="T11" fmla="*/ 192 h 735"/>
                <a:gd name="T12" fmla="*/ 991 w 1425"/>
                <a:gd name="T13" fmla="*/ 240 h 735"/>
                <a:gd name="T14" fmla="*/ 925 w 1425"/>
                <a:gd name="T15" fmla="*/ 227 h 735"/>
                <a:gd name="T16" fmla="*/ 940 w 1425"/>
                <a:gd name="T17" fmla="*/ 188 h 735"/>
                <a:gd name="T18" fmla="*/ 831 w 1425"/>
                <a:gd name="T19" fmla="*/ 218 h 735"/>
                <a:gd name="T20" fmla="*/ 766 w 1425"/>
                <a:gd name="T21" fmla="*/ 220 h 735"/>
                <a:gd name="T22" fmla="*/ 646 w 1425"/>
                <a:gd name="T23" fmla="*/ 192 h 735"/>
                <a:gd name="T24" fmla="*/ 583 w 1425"/>
                <a:gd name="T25" fmla="*/ 168 h 735"/>
                <a:gd name="T26" fmla="*/ 488 w 1425"/>
                <a:gd name="T27" fmla="*/ 143 h 735"/>
                <a:gd name="T28" fmla="*/ 375 w 1425"/>
                <a:gd name="T29" fmla="*/ 146 h 735"/>
                <a:gd name="T30" fmla="*/ 273 w 1425"/>
                <a:gd name="T31" fmla="*/ 129 h 735"/>
                <a:gd name="T32" fmla="*/ 124 w 1425"/>
                <a:gd name="T33" fmla="*/ 195 h 735"/>
                <a:gd name="T34" fmla="*/ 101 w 1425"/>
                <a:gd name="T35" fmla="*/ 263 h 735"/>
                <a:gd name="T36" fmla="*/ 83 w 1425"/>
                <a:gd name="T37" fmla="*/ 297 h 735"/>
                <a:gd name="T38" fmla="*/ 26 w 1425"/>
                <a:gd name="T39" fmla="*/ 335 h 735"/>
                <a:gd name="T40" fmla="*/ 7 w 1425"/>
                <a:gd name="T41" fmla="*/ 393 h 735"/>
                <a:gd name="T42" fmla="*/ 10 w 1425"/>
                <a:gd name="T43" fmla="*/ 426 h 735"/>
                <a:gd name="T44" fmla="*/ 49 w 1425"/>
                <a:gd name="T45" fmla="*/ 422 h 735"/>
                <a:gd name="T46" fmla="*/ 122 w 1425"/>
                <a:gd name="T47" fmla="*/ 410 h 735"/>
                <a:gd name="T48" fmla="*/ 216 w 1425"/>
                <a:gd name="T49" fmla="*/ 429 h 735"/>
                <a:gd name="T50" fmla="*/ 299 w 1425"/>
                <a:gd name="T51" fmla="*/ 463 h 735"/>
                <a:gd name="T52" fmla="*/ 390 w 1425"/>
                <a:gd name="T53" fmla="*/ 533 h 735"/>
                <a:gd name="T54" fmla="*/ 355 w 1425"/>
                <a:gd name="T55" fmla="*/ 581 h 735"/>
                <a:gd name="T56" fmla="*/ 388 w 1425"/>
                <a:gd name="T57" fmla="*/ 590 h 735"/>
                <a:gd name="T58" fmla="*/ 468 w 1425"/>
                <a:gd name="T59" fmla="*/ 621 h 735"/>
                <a:gd name="T60" fmla="*/ 537 w 1425"/>
                <a:gd name="T61" fmla="*/ 662 h 735"/>
                <a:gd name="T62" fmla="*/ 580 w 1425"/>
                <a:gd name="T63" fmla="*/ 704 h 735"/>
                <a:gd name="T64" fmla="*/ 668 w 1425"/>
                <a:gd name="T65" fmla="*/ 693 h 735"/>
                <a:gd name="T66" fmla="*/ 809 w 1425"/>
                <a:gd name="T67" fmla="*/ 734 h 735"/>
                <a:gd name="T68" fmla="*/ 873 w 1425"/>
                <a:gd name="T69" fmla="*/ 712 h 735"/>
                <a:gd name="T70" fmla="*/ 897 w 1425"/>
                <a:gd name="T71" fmla="*/ 655 h 735"/>
                <a:gd name="T72" fmla="*/ 999 w 1425"/>
                <a:gd name="T73" fmla="*/ 608 h 735"/>
                <a:gd name="T74" fmla="*/ 1111 w 1425"/>
                <a:gd name="T75" fmla="*/ 547 h 735"/>
                <a:gd name="T76" fmla="*/ 1363 w 1425"/>
                <a:gd name="T77" fmla="*/ 483 h 735"/>
                <a:gd name="T78" fmla="*/ 1412 w 1425"/>
                <a:gd name="T79" fmla="*/ 443 h 735"/>
                <a:gd name="T80" fmla="*/ 1362 w 1425"/>
                <a:gd name="T81" fmla="*/ 439 h 735"/>
                <a:gd name="T82" fmla="*/ 1266 w 1425"/>
                <a:gd name="T83" fmla="*/ 408 h 735"/>
                <a:gd name="T84" fmla="*/ 1215 w 1425"/>
                <a:gd name="T85" fmla="*/ 372 h 735"/>
                <a:gd name="T86" fmla="*/ 1283 w 1425"/>
                <a:gd name="T87" fmla="*/ 310 h 735"/>
                <a:gd name="T88" fmla="*/ 1266 w 1425"/>
                <a:gd name="T89" fmla="*/ 276 h 735"/>
                <a:gd name="T90" fmla="*/ 1294 w 1425"/>
                <a:gd name="T91" fmla="*/ 248 h 735"/>
                <a:gd name="T92" fmla="*/ 1309 w 1425"/>
                <a:gd name="T93" fmla="*/ 191 h 735"/>
                <a:gd name="T94" fmla="*/ 1309 w 1425"/>
                <a:gd name="T95" fmla="*/ 136 h 735"/>
                <a:gd name="T96" fmla="*/ 1392 w 1425"/>
                <a:gd name="T97" fmla="*/ 113 h 735"/>
                <a:gd name="T98" fmla="*/ 1394 w 1425"/>
                <a:gd name="T99" fmla="*/ 5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5" h="735">
                  <a:moveTo>
                    <a:pt x="1400" y="24"/>
                  </a:moveTo>
                  <a:cubicBezTo>
                    <a:pt x="1400" y="24"/>
                    <a:pt x="1291" y="6"/>
                    <a:pt x="1281" y="3"/>
                  </a:cubicBezTo>
                  <a:cubicBezTo>
                    <a:pt x="1270" y="0"/>
                    <a:pt x="1239" y="1"/>
                    <a:pt x="1232" y="1"/>
                  </a:cubicBezTo>
                  <a:cubicBezTo>
                    <a:pt x="1225" y="1"/>
                    <a:pt x="1194" y="9"/>
                    <a:pt x="1176" y="9"/>
                  </a:cubicBezTo>
                  <a:cubicBezTo>
                    <a:pt x="1157" y="9"/>
                    <a:pt x="1142" y="10"/>
                    <a:pt x="1142" y="10"/>
                  </a:cubicBezTo>
                  <a:cubicBezTo>
                    <a:pt x="1173" y="24"/>
                    <a:pt x="1173" y="24"/>
                    <a:pt x="1173" y="24"/>
                  </a:cubicBezTo>
                  <a:cubicBezTo>
                    <a:pt x="1173" y="24"/>
                    <a:pt x="1157" y="34"/>
                    <a:pt x="1153" y="35"/>
                  </a:cubicBezTo>
                  <a:cubicBezTo>
                    <a:pt x="1148" y="37"/>
                    <a:pt x="1119" y="27"/>
                    <a:pt x="1116" y="34"/>
                  </a:cubicBezTo>
                  <a:cubicBezTo>
                    <a:pt x="1113" y="41"/>
                    <a:pt x="1120" y="47"/>
                    <a:pt x="1131" y="58"/>
                  </a:cubicBezTo>
                  <a:cubicBezTo>
                    <a:pt x="1142" y="69"/>
                    <a:pt x="1144" y="86"/>
                    <a:pt x="1142" y="92"/>
                  </a:cubicBezTo>
                  <a:cubicBezTo>
                    <a:pt x="1139" y="98"/>
                    <a:pt x="1133" y="128"/>
                    <a:pt x="1123" y="129"/>
                  </a:cubicBezTo>
                  <a:cubicBezTo>
                    <a:pt x="1114" y="130"/>
                    <a:pt x="1065" y="126"/>
                    <a:pt x="1065" y="126"/>
                  </a:cubicBezTo>
                  <a:cubicBezTo>
                    <a:pt x="1038" y="115"/>
                    <a:pt x="1038" y="115"/>
                    <a:pt x="1038" y="115"/>
                  </a:cubicBezTo>
                  <a:cubicBezTo>
                    <a:pt x="1038" y="115"/>
                    <a:pt x="1003" y="98"/>
                    <a:pt x="991" y="86"/>
                  </a:cubicBezTo>
                  <a:cubicBezTo>
                    <a:pt x="980" y="75"/>
                    <a:pt x="977" y="89"/>
                    <a:pt x="967" y="106"/>
                  </a:cubicBezTo>
                  <a:cubicBezTo>
                    <a:pt x="957" y="123"/>
                    <a:pt x="1031" y="145"/>
                    <a:pt x="1041" y="153"/>
                  </a:cubicBezTo>
                  <a:cubicBezTo>
                    <a:pt x="1050" y="161"/>
                    <a:pt x="1040" y="163"/>
                    <a:pt x="1040" y="176"/>
                  </a:cubicBezTo>
                  <a:cubicBezTo>
                    <a:pt x="1040" y="189"/>
                    <a:pt x="1014" y="180"/>
                    <a:pt x="1019" y="192"/>
                  </a:cubicBezTo>
                  <a:cubicBezTo>
                    <a:pt x="1024" y="203"/>
                    <a:pt x="1038" y="204"/>
                    <a:pt x="1027" y="211"/>
                  </a:cubicBezTo>
                  <a:cubicBezTo>
                    <a:pt x="1015" y="218"/>
                    <a:pt x="1011" y="231"/>
                    <a:pt x="1010" y="240"/>
                  </a:cubicBezTo>
                  <a:cubicBezTo>
                    <a:pt x="1008" y="248"/>
                    <a:pt x="986" y="248"/>
                    <a:pt x="991" y="240"/>
                  </a:cubicBezTo>
                  <a:cubicBezTo>
                    <a:pt x="997" y="231"/>
                    <a:pt x="981" y="227"/>
                    <a:pt x="967" y="228"/>
                  </a:cubicBezTo>
                  <a:cubicBezTo>
                    <a:pt x="953" y="230"/>
                    <a:pt x="962" y="231"/>
                    <a:pt x="955" y="235"/>
                  </a:cubicBezTo>
                  <a:cubicBezTo>
                    <a:pt x="947" y="238"/>
                    <a:pt x="932" y="232"/>
                    <a:pt x="925" y="227"/>
                  </a:cubicBezTo>
                  <a:cubicBezTo>
                    <a:pt x="918" y="221"/>
                    <a:pt x="939" y="212"/>
                    <a:pt x="946" y="212"/>
                  </a:cubicBezTo>
                  <a:cubicBezTo>
                    <a:pt x="953" y="212"/>
                    <a:pt x="967" y="204"/>
                    <a:pt x="967" y="204"/>
                  </a:cubicBezTo>
                  <a:cubicBezTo>
                    <a:pt x="967" y="204"/>
                    <a:pt x="956" y="192"/>
                    <a:pt x="940" y="188"/>
                  </a:cubicBezTo>
                  <a:cubicBezTo>
                    <a:pt x="925" y="185"/>
                    <a:pt x="922" y="196"/>
                    <a:pt x="911" y="204"/>
                  </a:cubicBezTo>
                  <a:cubicBezTo>
                    <a:pt x="899" y="213"/>
                    <a:pt x="872" y="204"/>
                    <a:pt x="855" y="204"/>
                  </a:cubicBezTo>
                  <a:cubicBezTo>
                    <a:pt x="838" y="204"/>
                    <a:pt x="831" y="200"/>
                    <a:pt x="831" y="218"/>
                  </a:cubicBezTo>
                  <a:cubicBezTo>
                    <a:pt x="831" y="237"/>
                    <a:pt x="831" y="236"/>
                    <a:pt x="824" y="235"/>
                  </a:cubicBezTo>
                  <a:cubicBezTo>
                    <a:pt x="817" y="234"/>
                    <a:pt x="799" y="224"/>
                    <a:pt x="799" y="224"/>
                  </a:cubicBezTo>
                  <a:cubicBezTo>
                    <a:pt x="766" y="220"/>
                    <a:pt x="766" y="220"/>
                    <a:pt x="766" y="220"/>
                  </a:cubicBezTo>
                  <a:cubicBezTo>
                    <a:pt x="766" y="220"/>
                    <a:pt x="735" y="211"/>
                    <a:pt x="722" y="207"/>
                  </a:cubicBezTo>
                  <a:cubicBezTo>
                    <a:pt x="709" y="203"/>
                    <a:pt x="678" y="204"/>
                    <a:pt x="672" y="204"/>
                  </a:cubicBezTo>
                  <a:cubicBezTo>
                    <a:pt x="667" y="204"/>
                    <a:pt x="647" y="200"/>
                    <a:pt x="646" y="192"/>
                  </a:cubicBezTo>
                  <a:cubicBezTo>
                    <a:pt x="644" y="183"/>
                    <a:pt x="639" y="196"/>
                    <a:pt x="631" y="196"/>
                  </a:cubicBezTo>
                  <a:cubicBezTo>
                    <a:pt x="623" y="196"/>
                    <a:pt x="610" y="187"/>
                    <a:pt x="609" y="172"/>
                  </a:cubicBezTo>
                  <a:cubicBezTo>
                    <a:pt x="607" y="156"/>
                    <a:pt x="589" y="168"/>
                    <a:pt x="583" y="168"/>
                  </a:cubicBezTo>
                  <a:cubicBezTo>
                    <a:pt x="578" y="168"/>
                    <a:pt x="559" y="167"/>
                    <a:pt x="553" y="169"/>
                  </a:cubicBezTo>
                  <a:cubicBezTo>
                    <a:pt x="548" y="171"/>
                    <a:pt x="528" y="164"/>
                    <a:pt x="528" y="164"/>
                  </a:cubicBezTo>
                  <a:cubicBezTo>
                    <a:pt x="488" y="143"/>
                    <a:pt x="488" y="143"/>
                    <a:pt x="488" y="143"/>
                  </a:cubicBezTo>
                  <a:cubicBezTo>
                    <a:pt x="488" y="143"/>
                    <a:pt x="466" y="155"/>
                    <a:pt x="460" y="163"/>
                  </a:cubicBezTo>
                  <a:cubicBezTo>
                    <a:pt x="455" y="172"/>
                    <a:pt x="443" y="163"/>
                    <a:pt x="422" y="159"/>
                  </a:cubicBezTo>
                  <a:cubicBezTo>
                    <a:pt x="400" y="155"/>
                    <a:pt x="390" y="146"/>
                    <a:pt x="375" y="146"/>
                  </a:cubicBezTo>
                  <a:cubicBezTo>
                    <a:pt x="360" y="146"/>
                    <a:pt x="352" y="112"/>
                    <a:pt x="349" y="92"/>
                  </a:cubicBezTo>
                  <a:cubicBezTo>
                    <a:pt x="346" y="72"/>
                    <a:pt x="311" y="89"/>
                    <a:pt x="304" y="89"/>
                  </a:cubicBezTo>
                  <a:cubicBezTo>
                    <a:pt x="297" y="89"/>
                    <a:pt x="279" y="121"/>
                    <a:pt x="273" y="129"/>
                  </a:cubicBezTo>
                  <a:cubicBezTo>
                    <a:pt x="267" y="137"/>
                    <a:pt x="247" y="136"/>
                    <a:pt x="237" y="136"/>
                  </a:cubicBezTo>
                  <a:cubicBezTo>
                    <a:pt x="227" y="136"/>
                    <a:pt x="179" y="167"/>
                    <a:pt x="162" y="174"/>
                  </a:cubicBezTo>
                  <a:cubicBezTo>
                    <a:pt x="155" y="178"/>
                    <a:pt x="140" y="186"/>
                    <a:pt x="124" y="195"/>
                  </a:cubicBezTo>
                  <a:cubicBezTo>
                    <a:pt x="133" y="204"/>
                    <a:pt x="141" y="213"/>
                    <a:pt x="136" y="215"/>
                  </a:cubicBezTo>
                  <a:cubicBezTo>
                    <a:pt x="127" y="220"/>
                    <a:pt x="104" y="235"/>
                    <a:pt x="98" y="249"/>
                  </a:cubicBezTo>
                  <a:cubicBezTo>
                    <a:pt x="93" y="262"/>
                    <a:pt x="94" y="261"/>
                    <a:pt x="101" y="263"/>
                  </a:cubicBezTo>
                  <a:cubicBezTo>
                    <a:pt x="107" y="265"/>
                    <a:pt x="123" y="268"/>
                    <a:pt x="121" y="273"/>
                  </a:cubicBezTo>
                  <a:cubicBezTo>
                    <a:pt x="119" y="278"/>
                    <a:pt x="115" y="286"/>
                    <a:pt x="110" y="288"/>
                  </a:cubicBezTo>
                  <a:cubicBezTo>
                    <a:pt x="104" y="290"/>
                    <a:pt x="84" y="291"/>
                    <a:pt x="83" y="297"/>
                  </a:cubicBezTo>
                  <a:cubicBezTo>
                    <a:pt x="81" y="303"/>
                    <a:pt x="82" y="309"/>
                    <a:pt x="75" y="318"/>
                  </a:cubicBezTo>
                  <a:cubicBezTo>
                    <a:pt x="68" y="326"/>
                    <a:pt x="59" y="332"/>
                    <a:pt x="47" y="334"/>
                  </a:cubicBezTo>
                  <a:cubicBezTo>
                    <a:pt x="43" y="334"/>
                    <a:pt x="35" y="335"/>
                    <a:pt x="26" y="335"/>
                  </a:cubicBezTo>
                  <a:cubicBezTo>
                    <a:pt x="28" y="337"/>
                    <a:pt x="28" y="339"/>
                    <a:pt x="23" y="343"/>
                  </a:cubicBezTo>
                  <a:cubicBezTo>
                    <a:pt x="13" y="351"/>
                    <a:pt x="0" y="354"/>
                    <a:pt x="1" y="366"/>
                  </a:cubicBezTo>
                  <a:cubicBezTo>
                    <a:pt x="1" y="377"/>
                    <a:pt x="1" y="387"/>
                    <a:pt x="7" y="393"/>
                  </a:cubicBezTo>
                  <a:cubicBezTo>
                    <a:pt x="13" y="399"/>
                    <a:pt x="19" y="399"/>
                    <a:pt x="14" y="403"/>
                  </a:cubicBezTo>
                  <a:cubicBezTo>
                    <a:pt x="9" y="407"/>
                    <a:pt x="4" y="405"/>
                    <a:pt x="6" y="411"/>
                  </a:cubicBezTo>
                  <a:cubicBezTo>
                    <a:pt x="8" y="417"/>
                    <a:pt x="5" y="421"/>
                    <a:pt x="10" y="426"/>
                  </a:cubicBezTo>
                  <a:cubicBezTo>
                    <a:pt x="14" y="431"/>
                    <a:pt x="26" y="437"/>
                    <a:pt x="28" y="433"/>
                  </a:cubicBezTo>
                  <a:cubicBezTo>
                    <a:pt x="30" y="429"/>
                    <a:pt x="31" y="428"/>
                    <a:pt x="34" y="430"/>
                  </a:cubicBezTo>
                  <a:cubicBezTo>
                    <a:pt x="37" y="431"/>
                    <a:pt x="44" y="424"/>
                    <a:pt x="49" y="422"/>
                  </a:cubicBezTo>
                  <a:cubicBezTo>
                    <a:pt x="55" y="419"/>
                    <a:pt x="65" y="417"/>
                    <a:pt x="70" y="417"/>
                  </a:cubicBezTo>
                  <a:cubicBezTo>
                    <a:pt x="75" y="417"/>
                    <a:pt x="72" y="415"/>
                    <a:pt x="88" y="415"/>
                  </a:cubicBezTo>
                  <a:cubicBezTo>
                    <a:pt x="104" y="415"/>
                    <a:pt x="112" y="416"/>
                    <a:pt x="122" y="410"/>
                  </a:cubicBezTo>
                  <a:cubicBezTo>
                    <a:pt x="132" y="403"/>
                    <a:pt x="163" y="407"/>
                    <a:pt x="166" y="405"/>
                  </a:cubicBezTo>
                  <a:cubicBezTo>
                    <a:pt x="169" y="403"/>
                    <a:pt x="174" y="406"/>
                    <a:pt x="190" y="415"/>
                  </a:cubicBezTo>
                  <a:cubicBezTo>
                    <a:pt x="205" y="424"/>
                    <a:pt x="217" y="413"/>
                    <a:pt x="216" y="429"/>
                  </a:cubicBezTo>
                  <a:cubicBezTo>
                    <a:pt x="215" y="445"/>
                    <a:pt x="198" y="451"/>
                    <a:pt x="225" y="453"/>
                  </a:cubicBezTo>
                  <a:cubicBezTo>
                    <a:pt x="251" y="455"/>
                    <a:pt x="251" y="455"/>
                    <a:pt x="267" y="459"/>
                  </a:cubicBezTo>
                  <a:cubicBezTo>
                    <a:pt x="282" y="464"/>
                    <a:pt x="265" y="475"/>
                    <a:pt x="299" y="463"/>
                  </a:cubicBezTo>
                  <a:cubicBezTo>
                    <a:pt x="333" y="451"/>
                    <a:pt x="327" y="445"/>
                    <a:pt x="333" y="451"/>
                  </a:cubicBezTo>
                  <a:cubicBezTo>
                    <a:pt x="339" y="457"/>
                    <a:pt x="355" y="459"/>
                    <a:pt x="371" y="483"/>
                  </a:cubicBezTo>
                  <a:cubicBezTo>
                    <a:pt x="386" y="507"/>
                    <a:pt x="390" y="523"/>
                    <a:pt x="390" y="533"/>
                  </a:cubicBezTo>
                  <a:cubicBezTo>
                    <a:pt x="390" y="543"/>
                    <a:pt x="381" y="535"/>
                    <a:pt x="375" y="549"/>
                  </a:cubicBezTo>
                  <a:cubicBezTo>
                    <a:pt x="369" y="563"/>
                    <a:pt x="371" y="555"/>
                    <a:pt x="369" y="565"/>
                  </a:cubicBezTo>
                  <a:cubicBezTo>
                    <a:pt x="366" y="575"/>
                    <a:pt x="366" y="571"/>
                    <a:pt x="355" y="581"/>
                  </a:cubicBezTo>
                  <a:cubicBezTo>
                    <a:pt x="344" y="591"/>
                    <a:pt x="337" y="595"/>
                    <a:pt x="339" y="601"/>
                  </a:cubicBezTo>
                  <a:cubicBezTo>
                    <a:pt x="341" y="607"/>
                    <a:pt x="345" y="610"/>
                    <a:pt x="357" y="603"/>
                  </a:cubicBezTo>
                  <a:cubicBezTo>
                    <a:pt x="369" y="596"/>
                    <a:pt x="382" y="590"/>
                    <a:pt x="388" y="590"/>
                  </a:cubicBezTo>
                  <a:cubicBezTo>
                    <a:pt x="394" y="589"/>
                    <a:pt x="405" y="581"/>
                    <a:pt x="419" y="589"/>
                  </a:cubicBezTo>
                  <a:cubicBezTo>
                    <a:pt x="432" y="597"/>
                    <a:pt x="429" y="607"/>
                    <a:pt x="443" y="613"/>
                  </a:cubicBezTo>
                  <a:cubicBezTo>
                    <a:pt x="457" y="619"/>
                    <a:pt x="457" y="614"/>
                    <a:pt x="468" y="621"/>
                  </a:cubicBezTo>
                  <a:cubicBezTo>
                    <a:pt x="478" y="628"/>
                    <a:pt x="499" y="629"/>
                    <a:pt x="502" y="632"/>
                  </a:cubicBezTo>
                  <a:cubicBezTo>
                    <a:pt x="505" y="635"/>
                    <a:pt x="508" y="656"/>
                    <a:pt x="516" y="658"/>
                  </a:cubicBezTo>
                  <a:cubicBezTo>
                    <a:pt x="524" y="660"/>
                    <a:pt x="533" y="657"/>
                    <a:pt x="537" y="662"/>
                  </a:cubicBezTo>
                  <a:cubicBezTo>
                    <a:pt x="541" y="668"/>
                    <a:pt x="539" y="671"/>
                    <a:pt x="547" y="675"/>
                  </a:cubicBezTo>
                  <a:cubicBezTo>
                    <a:pt x="555" y="678"/>
                    <a:pt x="568" y="677"/>
                    <a:pt x="571" y="684"/>
                  </a:cubicBezTo>
                  <a:cubicBezTo>
                    <a:pt x="573" y="692"/>
                    <a:pt x="572" y="705"/>
                    <a:pt x="580" y="704"/>
                  </a:cubicBezTo>
                  <a:cubicBezTo>
                    <a:pt x="587" y="704"/>
                    <a:pt x="593" y="706"/>
                    <a:pt x="597" y="699"/>
                  </a:cubicBezTo>
                  <a:cubicBezTo>
                    <a:pt x="602" y="693"/>
                    <a:pt x="588" y="692"/>
                    <a:pt x="614" y="692"/>
                  </a:cubicBezTo>
                  <a:cubicBezTo>
                    <a:pt x="640" y="692"/>
                    <a:pt x="653" y="693"/>
                    <a:pt x="668" y="693"/>
                  </a:cubicBezTo>
                  <a:cubicBezTo>
                    <a:pt x="682" y="693"/>
                    <a:pt x="711" y="695"/>
                    <a:pt x="720" y="695"/>
                  </a:cubicBezTo>
                  <a:cubicBezTo>
                    <a:pt x="728" y="695"/>
                    <a:pt x="745" y="687"/>
                    <a:pt x="756" y="699"/>
                  </a:cubicBezTo>
                  <a:cubicBezTo>
                    <a:pt x="767" y="711"/>
                    <a:pt x="799" y="733"/>
                    <a:pt x="809" y="734"/>
                  </a:cubicBezTo>
                  <a:cubicBezTo>
                    <a:pt x="818" y="734"/>
                    <a:pt x="830" y="729"/>
                    <a:pt x="840" y="729"/>
                  </a:cubicBezTo>
                  <a:cubicBezTo>
                    <a:pt x="850" y="729"/>
                    <a:pt x="849" y="735"/>
                    <a:pt x="859" y="728"/>
                  </a:cubicBezTo>
                  <a:cubicBezTo>
                    <a:pt x="869" y="720"/>
                    <a:pt x="881" y="721"/>
                    <a:pt x="873" y="712"/>
                  </a:cubicBezTo>
                  <a:cubicBezTo>
                    <a:pt x="866" y="704"/>
                    <a:pt x="857" y="701"/>
                    <a:pt x="864" y="692"/>
                  </a:cubicBezTo>
                  <a:cubicBezTo>
                    <a:pt x="871" y="682"/>
                    <a:pt x="871" y="684"/>
                    <a:pt x="879" y="673"/>
                  </a:cubicBezTo>
                  <a:cubicBezTo>
                    <a:pt x="886" y="663"/>
                    <a:pt x="883" y="662"/>
                    <a:pt x="897" y="655"/>
                  </a:cubicBezTo>
                  <a:cubicBezTo>
                    <a:pt x="911" y="648"/>
                    <a:pt x="928" y="641"/>
                    <a:pt x="947" y="641"/>
                  </a:cubicBezTo>
                  <a:cubicBezTo>
                    <a:pt x="967" y="642"/>
                    <a:pt x="987" y="653"/>
                    <a:pt x="988" y="641"/>
                  </a:cubicBezTo>
                  <a:cubicBezTo>
                    <a:pt x="989" y="630"/>
                    <a:pt x="992" y="613"/>
                    <a:pt x="999" y="608"/>
                  </a:cubicBezTo>
                  <a:cubicBezTo>
                    <a:pt x="1006" y="603"/>
                    <a:pt x="1029" y="594"/>
                    <a:pt x="1044" y="590"/>
                  </a:cubicBezTo>
                  <a:cubicBezTo>
                    <a:pt x="1059" y="585"/>
                    <a:pt x="1061" y="571"/>
                    <a:pt x="1075" y="565"/>
                  </a:cubicBezTo>
                  <a:cubicBezTo>
                    <a:pt x="1089" y="559"/>
                    <a:pt x="1104" y="569"/>
                    <a:pt x="1111" y="547"/>
                  </a:cubicBezTo>
                  <a:cubicBezTo>
                    <a:pt x="1118" y="525"/>
                    <a:pt x="1129" y="515"/>
                    <a:pt x="1145" y="506"/>
                  </a:cubicBezTo>
                  <a:cubicBezTo>
                    <a:pt x="1162" y="497"/>
                    <a:pt x="1192" y="482"/>
                    <a:pt x="1239" y="480"/>
                  </a:cubicBezTo>
                  <a:cubicBezTo>
                    <a:pt x="1285" y="478"/>
                    <a:pt x="1351" y="479"/>
                    <a:pt x="1363" y="483"/>
                  </a:cubicBezTo>
                  <a:cubicBezTo>
                    <a:pt x="1376" y="487"/>
                    <a:pt x="1406" y="494"/>
                    <a:pt x="1410" y="486"/>
                  </a:cubicBezTo>
                  <a:cubicBezTo>
                    <a:pt x="1414" y="478"/>
                    <a:pt x="1425" y="469"/>
                    <a:pt x="1419" y="462"/>
                  </a:cubicBezTo>
                  <a:cubicBezTo>
                    <a:pt x="1413" y="455"/>
                    <a:pt x="1405" y="453"/>
                    <a:pt x="1412" y="443"/>
                  </a:cubicBezTo>
                  <a:cubicBezTo>
                    <a:pt x="1412" y="443"/>
                    <a:pt x="1412" y="443"/>
                    <a:pt x="1412" y="443"/>
                  </a:cubicBezTo>
                  <a:cubicBezTo>
                    <a:pt x="1411" y="443"/>
                    <a:pt x="1410" y="442"/>
                    <a:pt x="1409" y="442"/>
                  </a:cubicBezTo>
                  <a:cubicBezTo>
                    <a:pt x="1405" y="441"/>
                    <a:pt x="1405" y="442"/>
                    <a:pt x="1362" y="439"/>
                  </a:cubicBezTo>
                  <a:cubicBezTo>
                    <a:pt x="1318" y="435"/>
                    <a:pt x="1330" y="427"/>
                    <a:pt x="1320" y="424"/>
                  </a:cubicBezTo>
                  <a:cubicBezTo>
                    <a:pt x="1310" y="421"/>
                    <a:pt x="1305" y="420"/>
                    <a:pt x="1286" y="408"/>
                  </a:cubicBezTo>
                  <a:cubicBezTo>
                    <a:pt x="1268" y="397"/>
                    <a:pt x="1276" y="408"/>
                    <a:pt x="1266" y="408"/>
                  </a:cubicBezTo>
                  <a:cubicBezTo>
                    <a:pt x="1256" y="408"/>
                    <a:pt x="1251" y="407"/>
                    <a:pt x="1246" y="400"/>
                  </a:cubicBezTo>
                  <a:cubicBezTo>
                    <a:pt x="1241" y="393"/>
                    <a:pt x="1255" y="396"/>
                    <a:pt x="1251" y="383"/>
                  </a:cubicBezTo>
                  <a:cubicBezTo>
                    <a:pt x="1246" y="370"/>
                    <a:pt x="1226" y="378"/>
                    <a:pt x="1215" y="372"/>
                  </a:cubicBezTo>
                  <a:cubicBezTo>
                    <a:pt x="1205" y="365"/>
                    <a:pt x="1217" y="363"/>
                    <a:pt x="1217" y="363"/>
                  </a:cubicBezTo>
                  <a:cubicBezTo>
                    <a:pt x="1217" y="363"/>
                    <a:pt x="1239" y="350"/>
                    <a:pt x="1262" y="340"/>
                  </a:cubicBezTo>
                  <a:cubicBezTo>
                    <a:pt x="1285" y="330"/>
                    <a:pt x="1278" y="312"/>
                    <a:pt x="1283" y="310"/>
                  </a:cubicBezTo>
                  <a:cubicBezTo>
                    <a:pt x="1289" y="309"/>
                    <a:pt x="1300" y="306"/>
                    <a:pt x="1305" y="301"/>
                  </a:cubicBezTo>
                  <a:cubicBezTo>
                    <a:pt x="1309" y="295"/>
                    <a:pt x="1288" y="292"/>
                    <a:pt x="1288" y="292"/>
                  </a:cubicBezTo>
                  <a:cubicBezTo>
                    <a:pt x="1288" y="292"/>
                    <a:pt x="1267" y="284"/>
                    <a:pt x="1266" y="276"/>
                  </a:cubicBezTo>
                  <a:cubicBezTo>
                    <a:pt x="1265" y="269"/>
                    <a:pt x="1266" y="264"/>
                    <a:pt x="1262" y="252"/>
                  </a:cubicBezTo>
                  <a:cubicBezTo>
                    <a:pt x="1258" y="241"/>
                    <a:pt x="1270" y="232"/>
                    <a:pt x="1270" y="232"/>
                  </a:cubicBezTo>
                  <a:cubicBezTo>
                    <a:pt x="1270" y="232"/>
                    <a:pt x="1286" y="240"/>
                    <a:pt x="1294" y="248"/>
                  </a:cubicBezTo>
                  <a:cubicBezTo>
                    <a:pt x="1301" y="257"/>
                    <a:pt x="1313" y="232"/>
                    <a:pt x="1317" y="231"/>
                  </a:cubicBezTo>
                  <a:cubicBezTo>
                    <a:pt x="1322" y="230"/>
                    <a:pt x="1330" y="224"/>
                    <a:pt x="1337" y="215"/>
                  </a:cubicBezTo>
                  <a:cubicBezTo>
                    <a:pt x="1343" y="207"/>
                    <a:pt x="1326" y="200"/>
                    <a:pt x="1309" y="191"/>
                  </a:cubicBezTo>
                  <a:cubicBezTo>
                    <a:pt x="1292" y="181"/>
                    <a:pt x="1307" y="179"/>
                    <a:pt x="1314" y="179"/>
                  </a:cubicBezTo>
                  <a:cubicBezTo>
                    <a:pt x="1320" y="179"/>
                    <a:pt x="1324" y="169"/>
                    <a:pt x="1329" y="160"/>
                  </a:cubicBezTo>
                  <a:cubicBezTo>
                    <a:pt x="1333" y="151"/>
                    <a:pt x="1306" y="147"/>
                    <a:pt x="1309" y="136"/>
                  </a:cubicBezTo>
                  <a:cubicBezTo>
                    <a:pt x="1312" y="125"/>
                    <a:pt x="1329" y="130"/>
                    <a:pt x="1346" y="130"/>
                  </a:cubicBezTo>
                  <a:cubicBezTo>
                    <a:pt x="1363" y="130"/>
                    <a:pt x="1359" y="120"/>
                    <a:pt x="1370" y="119"/>
                  </a:cubicBezTo>
                  <a:cubicBezTo>
                    <a:pt x="1380" y="118"/>
                    <a:pt x="1392" y="113"/>
                    <a:pt x="1392" y="113"/>
                  </a:cubicBezTo>
                  <a:cubicBezTo>
                    <a:pt x="1392" y="113"/>
                    <a:pt x="1360" y="112"/>
                    <a:pt x="1354" y="99"/>
                  </a:cubicBezTo>
                  <a:cubicBezTo>
                    <a:pt x="1348" y="85"/>
                    <a:pt x="1351" y="71"/>
                    <a:pt x="1351" y="71"/>
                  </a:cubicBezTo>
                  <a:cubicBezTo>
                    <a:pt x="1351" y="71"/>
                    <a:pt x="1375" y="58"/>
                    <a:pt x="1394" y="53"/>
                  </a:cubicBezTo>
                  <a:cubicBezTo>
                    <a:pt x="1412" y="49"/>
                    <a:pt x="1400" y="24"/>
                    <a:pt x="1400" y="24"/>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20116">
              <a:extLst>
                <a:ext uri="{FF2B5EF4-FFF2-40B4-BE49-F238E27FC236}">
                  <a16:creationId xmlns:a16="http://schemas.microsoft.com/office/drawing/2014/main" id="{BFBA3A79-FD75-429C-8C74-1A2C8F99B1AA}"/>
                </a:ext>
              </a:extLst>
            </p:cNvPr>
            <p:cNvSpPr>
              <a:spLocks/>
            </p:cNvSpPr>
            <p:nvPr/>
          </p:nvSpPr>
          <p:spPr bwMode="auto">
            <a:xfrm>
              <a:off x="1692" y="3270"/>
              <a:ext cx="2029" cy="1047"/>
            </a:xfrm>
            <a:custGeom>
              <a:avLst/>
              <a:gdLst>
                <a:gd name="T0" fmla="*/ 1232 w 1425"/>
                <a:gd name="T1" fmla="*/ 1 h 735"/>
                <a:gd name="T2" fmla="*/ 1173 w 1425"/>
                <a:gd name="T3" fmla="*/ 24 h 735"/>
                <a:gd name="T4" fmla="*/ 1131 w 1425"/>
                <a:gd name="T5" fmla="*/ 58 h 735"/>
                <a:gd name="T6" fmla="*/ 1065 w 1425"/>
                <a:gd name="T7" fmla="*/ 126 h 735"/>
                <a:gd name="T8" fmla="*/ 967 w 1425"/>
                <a:gd name="T9" fmla="*/ 106 h 735"/>
                <a:gd name="T10" fmla="*/ 1019 w 1425"/>
                <a:gd name="T11" fmla="*/ 192 h 735"/>
                <a:gd name="T12" fmla="*/ 991 w 1425"/>
                <a:gd name="T13" fmla="*/ 240 h 735"/>
                <a:gd name="T14" fmla="*/ 925 w 1425"/>
                <a:gd name="T15" fmla="*/ 227 h 735"/>
                <a:gd name="T16" fmla="*/ 940 w 1425"/>
                <a:gd name="T17" fmla="*/ 188 h 735"/>
                <a:gd name="T18" fmla="*/ 831 w 1425"/>
                <a:gd name="T19" fmla="*/ 218 h 735"/>
                <a:gd name="T20" fmla="*/ 766 w 1425"/>
                <a:gd name="T21" fmla="*/ 220 h 735"/>
                <a:gd name="T22" fmla="*/ 646 w 1425"/>
                <a:gd name="T23" fmla="*/ 192 h 735"/>
                <a:gd name="T24" fmla="*/ 583 w 1425"/>
                <a:gd name="T25" fmla="*/ 168 h 735"/>
                <a:gd name="T26" fmla="*/ 488 w 1425"/>
                <a:gd name="T27" fmla="*/ 143 h 735"/>
                <a:gd name="T28" fmla="*/ 375 w 1425"/>
                <a:gd name="T29" fmla="*/ 146 h 735"/>
                <a:gd name="T30" fmla="*/ 273 w 1425"/>
                <a:gd name="T31" fmla="*/ 129 h 735"/>
                <a:gd name="T32" fmla="*/ 124 w 1425"/>
                <a:gd name="T33" fmla="*/ 195 h 735"/>
                <a:gd name="T34" fmla="*/ 101 w 1425"/>
                <a:gd name="T35" fmla="*/ 263 h 735"/>
                <a:gd name="T36" fmla="*/ 83 w 1425"/>
                <a:gd name="T37" fmla="*/ 297 h 735"/>
                <a:gd name="T38" fmla="*/ 26 w 1425"/>
                <a:gd name="T39" fmla="*/ 335 h 735"/>
                <a:gd name="T40" fmla="*/ 7 w 1425"/>
                <a:gd name="T41" fmla="*/ 393 h 735"/>
                <a:gd name="T42" fmla="*/ 10 w 1425"/>
                <a:gd name="T43" fmla="*/ 426 h 735"/>
                <a:gd name="T44" fmla="*/ 49 w 1425"/>
                <a:gd name="T45" fmla="*/ 422 h 735"/>
                <a:gd name="T46" fmla="*/ 122 w 1425"/>
                <a:gd name="T47" fmla="*/ 410 h 735"/>
                <a:gd name="T48" fmla="*/ 216 w 1425"/>
                <a:gd name="T49" fmla="*/ 429 h 735"/>
                <a:gd name="T50" fmla="*/ 299 w 1425"/>
                <a:gd name="T51" fmla="*/ 463 h 735"/>
                <a:gd name="T52" fmla="*/ 390 w 1425"/>
                <a:gd name="T53" fmla="*/ 533 h 735"/>
                <a:gd name="T54" fmla="*/ 355 w 1425"/>
                <a:gd name="T55" fmla="*/ 581 h 735"/>
                <a:gd name="T56" fmla="*/ 388 w 1425"/>
                <a:gd name="T57" fmla="*/ 590 h 735"/>
                <a:gd name="T58" fmla="*/ 468 w 1425"/>
                <a:gd name="T59" fmla="*/ 621 h 735"/>
                <a:gd name="T60" fmla="*/ 537 w 1425"/>
                <a:gd name="T61" fmla="*/ 662 h 735"/>
                <a:gd name="T62" fmla="*/ 580 w 1425"/>
                <a:gd name="T63" fmla="*/ 704 h 735"/>
                <a:gd name="T64" fmla="*/ 668 w 1425"/>
                <a:gd name="T65" fmla="*/ 693 h 735"/>
                <a:gd name="T66" fmla="*/ 809 w 1425"/>
                <a:gd name="T67" fmla="*/ 734 h 735"/>
                <a:gd name="T68" fmla="*/ 873 w 1425"/>
                <a:gd name="T69" fmla="*/ 712 h 735"/>
                <a:gd name="T70" fmla="*/ 897 w 1425"/>
                <a:gd name="T71" fmla="*/ 655 h 735"/>
                <a:gd name="T72" fmla="*/ 999 w 1425"/>
                <a:gd name="T73" fmla="*/ 608 h 735"/>
                <a:gd name="T74" fmla="*/ 1111 w 1425"/>
                <a:gd name="T75" fmla="*/ 547 h 735"/>
                <a:gd name="T76" fmla="*/ 1363 w 1425"/>
                <a:gd name="T77" fmla="*/ 483 h 735"/>
                <a:gd name="T78" fmla="*/ 1412 w 1425"/>
                <a:gd name="T79" fmla="*/ 443 h 735"/>
                <a:gd name="T80" fmla="*/ 1362 w 1425"/>
                <a:gd name="T81" fmla="*/ 439 h 735"/>
                <a:gd name="T82" fmla="*/ 1266 w 1425"/>
                <a:gd name="T83" fmla="*/ 408 h 735"/>
                <a:gd name="T84" fmla="*/ 1215 w 1425"/>
                <a:gd name="T85" fmla="*/ 372 h 735"/>
                <a:gd name="T86" fmla="*/ 1283 w 1425"/>
                <a:gd name="T87" fmla="*/ 310 h 735"/>
                <a:gd name="T88" fmla="*/ 1266 w 1425"/>
                <a:gd name="T89" fmla="*/ 276 h 735"/>
                <a:gd name="T90" fmla="*/ 1294 w 1425"/>
                <a:gd name="T91" fmla="*/ 248 h 735"/>
                <a:gd name="T92" fmla="*/ 1309 w 1425"/>
                <a:gd name="T93" fmla="*/ 191 h 735"/>
                <a:gd name="T94" fmla="*/ 1309 w 1425"/>
                <a:gd name="T95" fmla="*/ 136 h 735"/>
                <a:gd name="T96" fmla="*/ 1392 w 1425"/>
                <a:gd name="T97" fmla="*/ 113 h 735"/>
                <a:gd name="T98" fmla="*/ 1394 w 1425"/>
                <a:gd name="T99" fmla="*/ 5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5" h="735">
                  <a:moveTo>
                    <a:pt x="1400" y="24"/>
                  </a:moveTo>
                  <a:cubicBezTo>
                    <a:pt x="1400" y="24"/>
                    <a:pt x="1291" y="6"/>
                    <a:pt x="1281" y="3"/>
                  </a:cubicBezTo>
                  <a:cubicBezTo>
                    <a:pt x="1270" y="0"/>
                    <a:pt x="1239" y="1"/>
                    <a:pt x="1232" y="1"/>
                  </a:cubicBezTo>
                  <a:cubicBezTo>
                    <a:pt x="1225" y="1"/>
                    <a:pt x="1194" y="9"/>
                    <a:pt x="1176" y="9"/>
                  </a:cubicBezTo>
                  <a:cubicBezTo>
                    <a:pt x="1157" y="9"/>
                    <a:pt x="1142" y="10"/>
                    <a:pt x="1142" y="10"/>
                  </a:cubicBezTo>
                  <a:cubicBezTo>
                    <a:pt x="1173" y="24"/>
                    <a:pt x="1173" y="24"/>
                    <a:pt x="1173" y="24"/>
                  </a:cubicBezTo>
                  <a:cubicBezTo>
                    <a:pt x="1173" y="24"/>
                    <a:pt x="1157" y="34"/>
                    <a:pt x="1153" y="35"/>
                  </a:cubicBezTo>
                  <a:cubicBezTo>
                    <a:pt x="1148" y="37"/>
                    <a:pt x="1119" y="27"/>
                    <a:pt x="1116" y="34"/>
                  </a:cubicBezTo>
                  <a:cubicBezTo>
                    <a:pt x="1113" y="41"/>
                    <a:pt x="1120" y="47"/>
                    <a:pt x="1131" y="58"/>
                  </a:cubicBezTo>
                  <a:cubicBezTo>
                    <a:pt x="1142" y="69"/>
                    <a:pt x="1144" y="86"/>
                    <a:pt x="1142" y="92"/>
                  </a:cubicBezTo>
                  <a:cubicBezTo>
                    <a:pt x="1139" y="98"/>
                    <a:pt x="1133" y="128"/>
                    <a:pt x="1123" y="129"/>
                  </a:cubicBezTo>
                  <a:cubicBezTo>
                    <a:pt x="1114" y="130"/>
                    <a:pt x="1065" y="126"/>
                    <a:pt x="1065" y="126"/>
                  </a:cubicBezTo>
                  <a:cubicBezTo>
                    <a:pt x="1038" y="115"/>
                    <a:pt x="1038" y="115"/>
                    <a:pt x="1038" y="115"/>
                  </a:cubicBezTo>
                  <a:cubicBezTo>
                    <a:pt x="1038" y="115"/>
                    <a:pt x="1003" y="98"/>
                    <a:pt x="991" y="86"/>
                  </a:cubicBezTo>
                  <a:cubicBezTo>
                    <a:pt x="980" y="75"/>
                    <a:pt x="977" y="89"/>
                    <a:pt x="967" y="106"/>
                  </a:cubicBezTo>
                  <a:cubicBezTo>
                    <a:pt x="957" y="123"/>
                    <a:pt x="1031" y="145"/>
                    <a:pt x="1041" y="153"/>
                  </a:cubicBezTo>
                  <a:cubicBezTo>
                    <a:pt x="1050" y="161"/>
                    <a:pt x="1040" y="163"/>
                    <a:pt x="1040" y="176"/>
                  </a:cubicBezTo>
                  <a:cubicBezTo>
                    <a:pt x="1040" y="189"/>
                    <a:pt x="1014" y="180"/>
                    <a:pt x="1019" y="192"/>
                  </a:cubicBezTo>
                  <a:cubicBezTo>
                    <a:pt x="1024" y="203"/>
                    <a:pt x="1038" y="204"/>
                    <a:pt x="1027" y="211"/>
                  </a:cubicBezTo>
                  <a:cubicBezTo>
                    <a:pt x="1015" y="218"/>
                    <a:pt x="1011" y="231"/>
                    <a:pt x="1010" y="240"/>
                  </a:cubicBezTo>
                  <a:cubicBezTo>
                    <a:pt x="1008" y="248"/>
                    <a:pt x="986" y="248"/>
                    <a:pt x="991" y="240"/>
                  </a:cubicBezTo>
                  <a:cubicBezTo>
                    <a:pt x="997" y="231"/>
                    <a:pt x="981" y="227"/>
                    <a:pt x="967" y="228"/>
                  </a:cubicBezTo>
                  <a:cubicBezTo>
                    <a:pt x="953" y="230"/>
                    <a:pt x="962" y="231"/>
                    <a:pt x="955" y="235"/>
                  </a:cubicBezTo>
                  <a:cubicBezTo>
                    <a:pt x="947" y="238"/>
                    <a:pt x="932" y="232"/>
                    <a:pt x="925" y="227"/>
                  </a:cubicBezTo>
                  <a:cubicBezTo>
                    <a:pt x="918" y="221"/>
                    <a:pt x="939" y="212"/>
                    <a:pt x="946" y="212"/>
                  </a:cubicBezTo>
                  <a:cubicBezTo>
                    <a:pt x="953" y="212"/>
                    <a:pt x="967" y="204"/>
                    <a:pt x="967" y="204"/>
                  </a:cubicBezTo>
                  <a:cubicBezTo>
                    <a:pt x="967" y="204"/>
                    <a:pt x="956" y="192"/>
                    <a:pt x="940" y="188"/>
                  </a:cubicBezTo>
                  <a:cubicBezTo>
                    <a:pt x="925" y="185"/>
                    <a:pt x="922" y="196"/>
                    <a:pt x="911" y="204"/>
                  </a:cubicBezTo>
                  <a:cubicBezTo>
                    <a:pt x="899" y="213"/>
                    <a:pt x="872" y="204"/>
                    <a:pt x="855" y="204"/>
                  </a:cubicBezTo>
                  <a:cubicBezTo>
                    <a:pt x="838" y="204"/>
                    <a:pt x="831" y="200"/>
                    <a:pt x="831" y="218"/>
                  </a:cubicBezTo>
                  <a:cubicBezTo>
                    <a:pt x="831" y="237"/>
                    <a:pt x="831" y="236"/>
                    <a:pt x="824" y="235"/>
                  </a:cubicBezTo>
                  <a:cubicBezTo>
                    <a:pt x="817" y="234"/>
                    <a:pt x="799" y="224"/>
                    <a:pt x="799" y="224"/>
                  </a:cubicBezTo>
                  <a:cubicBezTo>
                    <a:pt x="766" y="220"/>
                    <a:pt x="766" y="220"/>
                    <a:pt x="766" y="220"/>
                  </a:cubicBezTo>
                  <a:cubicBezTo>
                    <a:pt x="766" y="220"/>
                    <a:pt x="735" y="211"/>
                    <a:pt x="722" y="207"/>
                  </a:cubicBezTo>
                  <a:cubicBezTo>
                    <a:pt x="709" y="203"/>
                    <a:pt x="678" y="204"/>
                    <a:pt x="672" y="204"/>
                  </a:cubicBezTo>
                  <a:cubicBezTo>
                    <a:pt x="667" y="204"/>
                    <a:pt x="647" y="200"/>
                    <a:pt x="646" y="192"/>
                  </a:cubicBezTo>
                  <a:cubicBezTo>
                    <a:pt x="644" y="183"/>
                    <a:pt x="639" y="196"/>
                    <a:pt x="631" y="196"/>
                  </a:cubicBezTo>
                  <a:cubicBezTo>
                    <a:pt x="623" y="196"/>
                    <a:pt x="610" y="187"/>
                    <a:pt x="609" y="172"/>
                  </a:cubicBezTo>
                  <a:cubicBezTo>
                    <a:pt x="607" y="156"/>
                    <a:pt x="589" y="168"/>
                    <a:pt x="583" y="168"/>
                  </a:cubicBezTo>
                  <a:cubicBezTo>
                    <a:pt x="578" y="168"/>
                    <a:pt x="559" y="167"/>
                    <a:pt x="553" y="169"/>
                  </a:cubicBezTo>
                  <a:cubicBezTo>
                    <a:pt x="548" y="171"/>
                    <a:pt x="528" y="164"/>
                    <a:pt x="528" y="164"/>
                  </a:cubicBezTo>
                  <a:cubicBezTo>
                    <a:pt x="488" y="143"/>
                    <a:pt x="488" y="143"/>
                    <a:pt x="488" y="143"/>
                  </a:cubicBezTo>
                  <a:cubicBezTo>
                    <a:pt x="488" y="143"/>
                    <a:pt x="466" y="155"/>
                    <a:pt x="460" y="163"/>
                  </a:cubicBezTo>
                  <a:cubicBezTo>
                    <a:pt x="455" y="172"/>
                    <a:pt x="443" y="163"/>
                    <a:pt x="422" y="159"/>
                  </a:cubicBezTo>
                  <a:cubicBezTo>
                    <a:pt x="400" y="155"/>
                    <a:pt x="390" y="146"/>
                    <a:pt x="375" y="146"/>
                  </a:cubicBezTo>
                  <a:cubicBezTo>
                    <a:pt x="360" y="146"/>
                    <a:pt x="352" y="112"/>
                    <a:pt x="349" y="92"/>
                  </a:cubicBezTo>
                  <a:cubicBezTo>
                    <a:pt x="346" y="72"/>
                    <a:pt x="311" y="89"/>
                    <a:pt x="304" y="89"/>
                  </a:cubicBezTo>
                  <a:cubicBezTo>
                    <a:pt x="297" y="89"/>
                    <a:pt x="279" y="121"/>
                    <a:pt x="273" y="129"/>
                  </a:cubicBezTo>
                  <a:cubicBezTo>
                    <a:pt x="267" y="137"/>
                    <a:pt x="247" y="136"/>
                    <a:pt x="237" y="136"/>
                  </a:cubicBezTo>
                  <a:cubicBezTo>
                    <a:pt x="227" y="136"/>
                    <a:pt x="179" y="167"/>
                    <a:pt x="162" y="174"/>
                  </a:cubicBezTo>
                  <a:cubicBezTo>
                    <a:pt x="155" y="178"/>
                    <a:pt x="140" y="186"/>
                    <a:pt x="124" y="195"/>
                  </a:cubicBezTo>
                  <a:cubicBezTo>
                    <a:pt x="133" y="204"/>
                    <a:pt x="141" y="213"/>
                    <a:pt x="136" y="215"/>
                  </a:cubicBezTo>
                  <a:cubicBezTo>
                    <a:pt x="127" y="220"/>
                    <a:pt x="104" y="235"/>
                    <a:pt x="98" y="249"/>
                  </a:cubicBezTo>
                  <a:cubicBezTo>
                    <a:pt x="93" y="262"/>
                    <a:pt x="94" y="261"/>
                    <a:pt x="101" y="263"/>
                  </a:cubicBezTo>
                  <a:cubicBezTo>
                    <a:pt x="107" y="265"/>
                    <a:pt x="123" y="268"/>
                    <a:pt x="121" y="273"/>
                  </a:cubicBezTo>
                  <a:cubicBezTo>
                    <a:pt x="119" y="278"/>
                    <a:pt x="115" y="286"/>
                    <a:pt x="110" y="288"/>
                  </a:cubicBezTo>
                  <a:cubicBezTo>
                    <a:pt x="104" y="290"/>
                    <a:pt x="84" y="291"/>
                    <a:pt x="83" y="297"/>
                  </a:cubicBezTo>
                  <a:cubicBezTo>
                    <a:pt x="81" y="303"/>
                    <a:pt x="82" y="309"/>
                    <a:pt x="75" y="318"/>
                  </a:cubicBezTo>
                  <a:cubicBezTo>
                    <a:pt x="68" y="326"/>
                    <a:pt x="59" y="332"/>
                    <a:pt x="47" y="334"/>
                  </a:cubicBezTo>
                  <a:cubicBezTo>
                    <a:pt x="43" y="334"/>
                    <a:pt x="35" y="335"/>
                    <a:pt x="26" y="335"/>
                  </a:cubicBezTo>
                  <a:cubicBezTo>
                    <a:pt x="28" y="337"/>
                    <a:pt x="28" y="339"/>
                    <a:pt x="23" y="343"/>
                  </a:cubicBezTo>
                  <a:cubicBezTo>
                    <a:pt x="13" y="351"/>
                    <a:pt x="0" y="354"/>
                    <a:pt x="1" y="366"/>
                  </a:cubicBezTo>
                  <a:cubicBezTo>
                    <a:pt x="1" y="377"/>
                    <a:pt x="1" y="387"/>
                    <a:pt x="7" y="393"/>
                  </a:cubicBezTo>
                  <a:cubicBezTo>
                    <a:pt x="13" y="399"/>
                    <a:pt x="19" y="399"/>
                    <a:pt x="14" y="403"/>
                  </a:cubicBezTo>
                  <a:cubicBezTo>
                    <a:pt x="9" y="407"/>
                    <a:pt x="4" y="405"/>
                    <a:pt x="6" y="411"/>
                  </a:cubicBezTo>
                  <a:cubicBezTo>
                    <a:pt x="8" y="417"/>
                    <a:pt x="5" y="421"/>
                    <a:pt x="10" y="426"/>
                  </a:cubicBezTo>
                  <a:cubicBezTo>
                    <a:pt x="14" y="431"/>
                    <a:pt x="26" y="437"/>
                    <a:pt x="28" y="433"/>
                  </a:cubicBezTo>
                  <a:cubicBezTo>
                    <a:pt x="30" y="429"/>
                    <a:pt x="31" y="428"/>
                    <a:pt x="34" y="430"/>
                  </a:cubicBezTo>
                  <a:cubicBezTo>
                    <a:pt x="37" y="431"/>
                    <a:pt x="44" y="424"/>
                    <a:pt x="49" y="422"/>
                  </a:cubicBezTo>
                  <a:cubicBezTo>
                    <a:pt x="55" y="419"/>
                    <a:pt x="65" y="417"/>
                    <a:pt x="70" y="417"/>
                  </a:cubicBezTo>
                  <a:cubicBezTo>
                    <a:pt x="75" y="417"/>
                    <a:pt x="72" y="415"/>
                    <a:pt x="88" y="415"/>
                  </a:cubicBezTo>
                  <a:cubicBezTo>
                    <a:pt x="104" y="415"/>
                    <a:pt x="112" y="416"/>
                    <a:pt x="122" y="410"/>
                  </a:cubicBezTo>
                  <a:cubicBezTo>
                    <a:pt x="132" y="403"/>
                    <a:pt x="163" y="407"/>
                    <a:pt x="166" y="405"/>
                  </a:cubicBezTo>
                  <a:cubicBezTo>
                    <a:pt x="169" y="403"/>
                    <a:pt x="174" y="406"/>
                    <a:pt x="190" y="415"/>
                  </a:cubicBezTo>
                  <a:cubicBezTo>
                    <a:pt x="205" y="424"/>
                    <a:pt x="217" y="413"/>
                    <a:pt x="216" y="429"/>
                  </a:cubicBezTo>
                  <a:cubicBezTo>
                    <a:pt x="215" y="445"/>
                    <a:pt x="198" y="451"/>
                    <a:pt x="225" y="453"/>
                  </a:cubicBezTo>
                  <a:cubicBezTo>
                    <a:pt x="251" y="455"/>
                    <a:pt x="251" y="455"/>
                    <a:pt x="267" y="459"/>
                  </a:cubicBezTo>
                  <a:cubicBezTo>
                    <a:pt x="282" y="464"/>
                    <a:pt x="265" y="475"/>
                    <a:pt x="299" y="463"/>
                  </a:cubicBezTo>
                  <a:cubicBezTo>
                    <a:pt x="333" y="451"/>
                    <a:pt x="327" y="445"/>
                    <a:pt x="333" y="451"/>
                  </a:cubicBezTo>
                  <a:cubicBezTo>
                    <a:pt x="339" y="457"/>
                    <a:pt x="355" y="459"/>
                    <a:pt x="371" y="483"/>
                  </a:cubicBezTo>
                  <a:cubicBezTo>
                    <a:pt x="386" y="507"/>
                    <a:pt x="390" y="523"/>
                    <a:pt x="390" y="533"/>
                  </a:cubicBezTo>
                  <a:cubicBezTo>
                    <a:pt x="390" y="543"/>
                    <a:pt x="381" y="535"/>
                    <a:pt x="375" y="549"/>
                  </a:cubicBezTo>
                  <a:cubicBezTo>
                    <a:pt x="369" y="563"/>
                    <a:pt x="371" y="555"/>
                    <a:pt x="369" y="565"/>
                  </a:cubicBezTo>
                  <a:cubicBezTo>
                    <a:pt x="366" y="575"/>
                    <a:pt x="366" y="571"/>
                    <a:pt x="355" y="581"/>
                  </a:cubicBezTo>
                  <a:cubicBezTo>
                    <a:pt x="344" y="591"/>
                    <a:pt x="337" y="595"/>
                    <a:pt x="339" y="601"/>
                  </a:cubicBezTo>
                  <a:cubicBezTo>
                    <a:pt x="341" y="607"/>
                    <a:pt x="345" y="610"/>
                    <a:pt x="357" y="603"/>
                  </a:cubicBezTo>
                  <a:cubicBezTo>
                    <a:pt x="369" y="596"/>
                    <a:pt x="382" y="590"/>
                    <a:pt x="388" y="590"/>
                  </a:cubicBezTo>
                  <a:cubicBezTo>
                    <a:pt x="394" y="589"/>
                    <a:pt x="405" y="581"/>
                    <a:pt x="419" y="589"/>
                  </a:cubicBezTo>
                  <a:cubicBezTo>
                    <a:pt x="432" y="597"/>
                    <a:pt x="429" y="607"/>
                    <a:pt x="443" y="613"/>
                  </a:cubicBezTo>
                  <a:cubicBezTo>
                    <a:pt x="457" y="619"/>
                    <a:pt x="457" y="614"/>
                    <a:pt x="468" y="621"/>
                  </a:cubicBezTo>
                  <a:cubicBezTo>
                    <a:pt x="478" y="628"/>
                    <a:pt x="499" y="629"/>
                    <a:pt x="502" y="632"/>
                  </a:cubicBezTo>
                  <a:cubicBezTo>
                    <a:pt x="505" y="635"/>
                    <a:pt x="508" y="656"/>
                    <a:pt x="516" y="658"/>
                  </a:cubicBezTo>
                  <a:cubicBezTo>
                    <a:pt x="524" y="660"/>
                    <a:pt x="533" y="657"/>
                    <a:pt x="537" y="662"/>
                  </a:cubicBezTo>
                  <a:cubicBezTo>
                    <a:pt x="541" y="668"/>
                    <a:pt x="539" y="671"/>
                    <a:pt x="547" y="675"/>
                  </a:cubicBezTo>
                  <a:cubicBezTo>
                    <a:pt x="555" y="678"/>
                    <a:pt x="568" y="677"/>
                    <a:pt x="571" y="684"/>
                  </a:cubicBezTo>
                  <a:cubicBezTo>
                    <a:pt x="573" y="692"/>
                    <a:pt x="572" y="705"/>
                    <a:pt x="580" y="704"/>
                  </a:cubicBezTo>
                  <a:cubicBezTo>
                    <a:pt x="587" y="704"/>
                    <a:pt x="593" y="706"/>
                    <a:pt x="597" y="699"/>
                  </a:cubicBezTo>
                  <a:cubicBezTo>
                    <a:pt x="602" y="693"/>
                    <a:pt x="588" y="692"/>
                    <a:pt x="614" y="692"/>
                  </a:cubicBezTo>
                  <a:cubicBezTo>
                    <a:pt x="640" y="692"/>
                    <a:pt x="653" y="693"/>
                    <a:pt x="668" y="693"/>
                  </a:cubicBezTo>
                  <a:cubicBezTo>
                    <a:pt x="682" y="693"/>
                    <a:pt x="711" y="695"/>
                    <a:pt x="720" y="695"/>
                  </a:cubicBezTo>
                  <a:cubicBezTo>
                    <a:pt x="728" y="695"/>
                    <a:pt x="745" y="687"/>
                    <a:pt x="756" y="699"/>
                  </a:cubicBezTo>
                  <a:cubicBezTo>
                    <a:pt x="767" y="711"/>
                    <a:pt x="799" y="733"/>
                    <a:pt x="809" y="734"/>
                  </a:cubicBezTo>
                  <a:cubicBezTo>
                    <a:pt x="818" y="734"/>
                    <a:pt x="830" y="729"/>
                    <a:pt x="840" y="729"/>
                  </a:cubicBezTo>
                  <a:cubicBezTo>
                    <a:pt x="850" y="729"/>
                    <a:pt x="849" y="735"/>
                    <a:pt x="859" y="728"/>
                  </a:cubicBezTo>
                  <a:cubicBezTo>
                    <a:pt x="869" y="720"/>
                    <a:pt x="881" y="721"/>
                    <a:pt x="873" y="712"/>
                  </a:cubicBezTo>
                  <a:cubicBezTo>
                    <a:pt x="866" y="704"/>
                    <a:pt x="857" y="701"/>
                    <a:pt x="864" y="692"/>
                  </a:cubicBezTo>
                  <a:cubicBezTo>
                    <a:pt x="871" y="682"/>
                    <a:pt x="871" y="684"/>
                    <a:pt x="879" y="673"/>
                  </a:cubicBezTo>
                  <a:cubicBezTo>
                    <a:pt x="886" y="663"/>
                    <a:pt x="883" y="662"/>
                    <a:pt x="897" y="655"/>
                  </a:cubicBezTo>
                  <a:cubicBezTo>
                    <a:pt x="911" y="648"/>
                    <a:pt x="928" y="641"/>
                    <a:pt x="947" y="641"/>
                  </a:cubicBezTo>
                  <a:cubicBezTo>
                    <a:pt x="967" y="642"/>
                    <a:pt x="987" y="653"/>
                    <a:pt x="988" y="641"/>
                  </a:cubicBezTo>
                  <a:cubicBezTo>
                    <a:pt x="989" y="630"/>
                    <a:pt x="992" y="613"/>
                    <a:pt x="999" y="608"/>
                  </a:cubicBezTo>
                  <a:cubicBezTo>
                    <a:pt x="1006" y="603"/>
                    <a:pt x="1029" y="594"/>
                    <a:pt x="1044" y="590"/>
                  </a:cubicBezTo>
                  <a:cubicBezTo>
                    <a:pt x="1059" y="585"/>
                    <a:pt x="1061" y="571"/>
                    <a:pt x="1075" y="565"/>
                  </a:cubicBezTo>
                  <a:cubicBezTo>
                    <a:pt x="1089" y="559"/>
                    <a:pt x="1104" y="569"/>
                    <a:pt x="1111" y="547"/>
                  </a:cubicBezTo>
                  <a:cubicBezTo>
                    <a:pt x="1118" y="525"/>
                    <a:pt x="1129" y="515"/>
                    <a:pt x="1145" y="506"/>
                  </a:cubicBezTo>
                  <a:cubicBezTo>
                    <a:pt x="1162" y="497"/>
                    <a:pt x="1192" y="482"/>
                    <a:pt x="1239" y="480"/>
                  </a:cubicBezTo>
                  <a:cubicBezTo>
                    <a:pt x="1285" y="478"/>
                    <a:pt x="1351" y="479"/>
                    <a:pt x="1363" y="483"/>
                  </a:cubicBezTo>
                  <a:cubicBezTo>
                    <a:pt x="1376" y="487"/>
                    <a:pt x="1406" y="494"/>
                    <a:pt x="1410" y="486"/>
                  </a:cubicBezTo>
                  <a:cubicBezTo>
                    <a:pt x="1414" y="478"/>
                    <a:pt x="1425" y="469"/>
                    <a:pt x="1419" y="462"/>
                  </a:cubicBezTo>
                  <a:cubicBezTo>
                    <a:pt x="1413" y="455"/>
                    <a:pt x="1405" y="453"/>
                    <a:pt x="1412" y="443"/>
                  </a:cubicBezTo>
                  <a:cubicBezTo>
                    <a:pt x="1412" y="443"/>
                    <a:pt x="1412" y="443"/>
                    <a:pt x="1412" y="443"/>
                  </a:cubicBezTo>
                  <a:cubicBezTo>
                    <a:pt x="1411" y="443"/>
                    <a:pt x="1410" y="442"/>
                    <a:pt x="1409" y="442"/>
                  </a:cubicBezTo>
                  <a:cubicBezTo>
                    <a:pt x="1405" y="441"/>
                    <a:pt x="1405" y="442"/>
                    <a:pt x="1362" y="439"/>
                  </a:cubicBezTo>
                  <a:cubicBezTo>
                    <a:pt x="1318" y="435"/>
                    <a:pt x="1330" y="427"/>
                    <a:pt x="1320" y="424"/>
                  </a:cubicBezTo>
                  <a:cubicBezTo>
                    <a:pt x="1310" y="421"/>
                    <a:pt x="1305" y="420"/>
                    <a:pt x="1286" y="408"/>
                  </a:cubicBezTo>
                  <a:cubicBezTo>
                    <a:pt x="1268" y="397"/>
                    <a:pt x="1276" y="408"/>
                    <a:pt x="1266" y="408"/>
                  </a:cubicBezTo>
                  <a:cubicBezTo>
                    <a:pt x="1256" y="408"/>
                    <a:pt x="1251" y="407"/>
                    <a:pt x="1246" y="400"/>
                  </a:cubicBezTo>
                  <a:cubicBezTo>
                    <a:pt x="1241" y="393"/>
                    <a:pt x="1255" y="396"/>
                    <a:pt x="1251" y="383"/>
                  </a:cubicBezTo>
                  <a:cubicBezTo>
                    <a:pt x="1246" y="370"/>
                    <a:pt x="1226" y="378"/>
                    <a:pt x="1215" y="372"/>
                  </a:cubicBezTo>
                  <a:cubicBezTo>
                    <a:pt x="1205" y="365"/>
                    <a:pt x="1217" y="363"/>
                    <a:pt x="1217" y="363"/>
                  </a:cubicBezTo>
                  <a:cubicBezTo>
                    <a:pt x="1217" y="363"/>
                    <a:pt x="1239" y="350"/>
                    <a:pt x="1262" y="340"/>
                  </a:cubicBezTo>
                  <a:cubicBezTo>
                    <a:pt x="1285" y="330"/>
                    <a:pt x="1278" y="312"/>
                    <a:pt x="1283" y="310"/>
                  </a:cubicBezTo>
                  <a:cubicBezTo>
                    <a:pt x="1289" y="309"/>
                    <a:pt x="1300" y="306"/>
                    <a:pt x="1305" y="301"/>
                  </a:cubicBezTo>
                  <a:cubicBezTo>
                    <a:pt x="1309" y="295"/>
                    <a:pt x="1288" y="292"/>
                    <a:pt x="1288" y="292"/>
                  </a:cubicBezTo>
                  <a:cubicBezTo>
                    <a:pt x="1288" y="292"/>
                    <a:pt x="1267" y="284"/>
                    <a:pt x="1266" y="276"/>
                  </a:cubicBezTo>
                  <a:cubicBezTo>
                    <a:pt x="1265" y="269"/>
                    <a:pt x="1266" y="264"/>
                    <a:pt x="1262" y="252"/>
                  </a:cubicBezTo>
                  <a:cubicBezTo>
                    <a:pt x="1258" y="241"/>
                    <a:pt x="1270" y="232"/>
                    <a:pt x="1270" y="232"/>
                  </a:cubicBezTo>
                  <a:cubicBezTo>
                    <a:pt x="1270" y="232"/>
                    <a:pt x="1286" y="240"/>
                    <a:pt x="1294" y="248"/>
                  </a:cubicBezTo>
                  <a:cubicBezTo>
                    <a:pt x="1301" y="257"/>
                    <a:pt x="1313" y="232"/>
                    <a:pt x="1317" y="231"/>
                  </a:cubicBezTo>
                  <a:cubicBezTo>
                    <a:pt x="1322" y="230"/>
                    <a:pt x="1330" y="224"/>
                    <a:pt x="1337" y="215"/>
                  </a:cubicBezTo>
                  <a:cubicBezTo>
                    <a:pt x="1343" y="207"/>
                    <a:pt x="1326" y="200"/>
                    <a:pt x="1309" y="191"/>
                  </a:cubicBezTo>
                  <a:cubicBezTo>
                    <a:pt x="1292" y="181"/>
                    <a:pt x="1307" y="179"/>
                    <a:pt x="1314" y="179"/>
                  </a:cubicBezTo>
                  <a:cubicBezTo>
                    <a:pt x="1320" y="179"/>
                    <a:pt x="1324" y="169"/>
                    <a:pt x="1329" y="160"/>
                  </a:cubicBezTo>
                  <a:cubicBezTo>
                    <a:pt x="1333" y="151"/>
                    <a:pt x="1306" y="147"/>
                    <a:pt x="1309" y="136"/>
                  </a:cubicBezTo>
                  <a:cubicBezTo>
                    <a:pt x="1312" y="125"/>
                    <a:pt x="1329" y="130"/>
                    <a:pt x="1346" y="130"/>
                  </a:cubicBezTo>
                  <a:cubicBezTo>
                    <a:pt x="1363" y="130"/>
                    <a:pt x="1359" y="120"/>
                    <a:pt x="1370" y="119"/>
                  </a:cubicBezTo>
                  <a:cubicBezTo>
                    <a:pt x="1380" y="118"/>
                    <a:pt x="1392" y="113"/>
                    <a:pt x="1392" y="113"/>
                  </a:cubicBezTo>
                  <a:cubicBezTo>
                    <a:pt x="1392" y="113"/>
                    <a:pt x="1360" y="112"/>
                    <a:pt x="1354" y="99"/>
                  </a:cubicBezTo>
                  <a:cubicBezTo>
                    <a:pt x="1348" y="85"/>
                    <a:pt x="1351" y="71"/>
                    <a:pt x="1351" y="71"/>
                  </a:cubicBezTo>
                  <a:cubicBezTo>
                    <a:pt x="1351" y="71"/>
                    <a:pt x="1375" y="58"/>
                    <a:pt x="1394" y="53"/>
                  </a:cubicBezTo>
                  <a:cubicBezTo>
                    <a:pt x="1412" y="49"/>
                    <a:pt x="1400" y="24"/>
                    <a:pt x="1400" y="24"/>
                  </a:cubicBezTo>
                  <a:close/>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20117">
              <a:extLst>
                <a:ext uri="{FF2B5EF4-FFF2-40B4-BE49-F238E27FC236}">
                  <a16:creationId xmlns:a16="http://schemas.microsoft.com/office/drawing/2014/main" id="{BC3D0E6E-21A1-4E0E-96EB-36E32B5BC222}"/>
                </a:ext>
              </a:extLst>
            </p:cNvPr>
            <p:cNvSpPr>
              <a:spLocks/>
            </p:cNvSpPr>
            <p:nvPr/>
          </p:nvSpPr>
          <p:spPr bwMode="auto">
            <a:xfrm>
              <a:off x="1206" y="2984"/>
              <a:ext cx="693" cy="872"/>
            </a:xfrm>
            <a:custGeom>
              <a:avLst/>
              <a:gdLst>
                <a:gd name="T0" fmla="*/ 372 w 487"/>
                <a:gd name="T1" fmla="*/ 399 h 612"/>
                <a:gd name="T2" fmla="*/ 306 w 487"/>
                <a:gd name="T3" fmla="*/ 365 h 612"/>
                <a:gd name="T4" fmla="*/ 294 w 487"/>
                <a:gd name="T5" fmla="*/ 329 h 612"/>
                <a:gd name="T6" fmla="*/ 285 w 487"/>
                <a:gd name="T7" fmla="*/ 305 h 612"/>
                <a:gd name="T8" fmla="*/ 315 w 487"/>
                <a:gd name="T9" fmla="*/ 287 h 612"/>
                <a:gd name="T10" fmla="*/ 303 w 487"/>
                <a:gd name="T11" fmla="*/ 260 h 612"/>
                <a:gd name="T12" fmla="*/ 349 w 487"/>
                <a:gd name="T13" fmla="*/ 226 h 612"/>
                <a:gd name="T14" fmla="*/ 344 w 487"/>
                <a:gd name="T15" fmla="*/ 193 h 612"/>
                <a:gd name="T16" fmla="*/ 350 w 487"/>
                <a:gd name="T17" fmla="*/ 160 h 612"/>
                <a:gd name="T18" fmla="*/ 349 w 487"/>
                <a:gd name="T19" fmla="*/ 135 h 612"/>
                <a:gd name="T20" fmla="*/ 319 w 487"/>
                <a:gd name="T21" fmla="*/ 127 h 612"/>
                <a:gd name="T22" fmla="*/ 276 w 487"/>
                <a:gd name="T23" fmla="*/ 140 h 612"/>
                <a:gd name="T24" fmla="*/ 254 w 487"/>
                <a:gd name="T25" fmla="*/ 129 h 612"/>
                <a:gd name="T26" fmla="*/ 219 w 487"/>
                <a:gd name="T27" fmla="*/ 84 h 612"/>
                <a:gd name="T28" fmla="*/ 189 w 487"/>
                <a:gd name="T29" fmla="*/ 43 h 612"/>
                <a:gd name="T30" fmla="*/ 105 w 487"/>
                <a:gd name="T31" fmla="*/ 4 h 612"/>
                <a:gd name="T32" fmla="*/ 58 w 487"/>
                <a:gd name="T33" fmla="*/ 28 h 612"/>
                <a:gd name="T34" fmla="*/ 21 w 487"/>
                <a:gd name="T35" fmla="*/ 60 h 612"/>
                <a:gd name="T36" fmla="*/ 31 w 487"/>
                <a:gd name="T37" fmla="*/ 74 h 612"/>
                <a:gd name="T38" fmla="*/ 69 w 487"/>
                <a:gd name="T39" fmla="*/ 121 h 612"/>
                <a:gd name="T40" fmla="*/ 88 w 487"/>
                <a:gd name="T41" fmla="*/ 188 h 612"/>
                <a:gd name="T42" fmla="*/ 117 w 487"/>
                <a:gd name="T43" fmla="*/ 251 h 612"/>
                <a:gd name="T44" fmla="*/ 95 w 487"/>
                <a:gd name="T45" fmla="*/ 304 h 612"/>
                <a:gd name="T46" fmla="*/ 44 w 487"/>
                <a:gd name="T47" fmla="*/ 312 h 612"/>
                <a:gd name="T48" fmla="*/ 27 w 487"/>
                <a:gd name="T49" fmla="*/ 360 h 612"/>
                <a:gd name="T50" fmla="*/ 0 w 487"/>
                <a:gd name="T51" fmla="*/ 391 h 612"/>
                <a:gd name="T52" fmla="*/ 31 w 487"/>
                <a:gd name="T53" fmla="*/ 407 h 612"/>
                <a:gd name="T54" fmla="*/ 31 w 487"/>
                <a:gd name="T55" fmla="*/ 426 h 612"/>
                <a:gd name="T56" fmla="*/ 8 w 487"/>
                <a:gd name="T57" fmla="*/ 462 h 612"/>
                <a:gd name="T58" fmla="*/ 36 w 487"/>
                <a:gd name="T59" fmla="*/ 494 h 612"/>
                <a:gd name="T60" fmla="*/ 47 w 487"/>
                <a:gd name="T61" fmla="*/ 551 h 612"/>
                <a:gd name="T62" fmla="*/ 105 w 487"/>
                <a:gd name="T63" fmla="*/ 600 h 612"/>
                <a:gd name="T64" fmla="*/ 135 w 487"/>
                <a:gd name="T65" fmla="*/ 612 h 612"/>
                <a:gd name="T66" fmla="*/ 112 w 487"/>
                <a:gd name="T67" fmla="*/ 587 h 612"/>
                <a:gd name="T68" fmla="*/ 114 w 487"/>
                <a:gd name="T69" fmla="*/ 514 h 612"/>
                <a:gd name="T70" fmla="*/ 79 w 487"/>
                <a:gd name="T71" fmla="*/ 490 h 612"/>
                <a:gd name="T72" fmla="*/ 119 w 487"/>
                <a:gd name="T73" fmla="*/ 435 h 612"/>
                <a:gd name="T74" fmla="*/ 230 w 487"/>
                <a:gd name="T75" fmla="*/ 416 h 612"/>
                <a:gd name="T76" fmla="*/ 336 w 487"/>
                <a:gd name="T77" fmla="*/ 432 h 612"/>
                <a:gd name="T78" fmla="*/ 361 w 487"/>
                <a:gd name="T79" fmla="*/ 482 h 612"/>
                <a:gd name="T80" fmla="*/ 358 w 487"/>
                <a:gd name="T81" fmla="*/ 525 h 612"/>
                <a:gd name="T82" fmla="*/ 389 w 487"/>
                <a:gd name="T83" fmla="*/ 535 h 612"/>
                <a:gd name="T84" fmla="*/ 425 w 487"/>
                <a:gd name="T85" fmla="*/ 498 h 612"/>
                <a:gd name="T86" fmla="*/ 463 w 487"/>
                <a:gd name="T87" fmla="*/ 474 h 612"/>
                <a:gd name="T88" fmla="*/ 440 w 487"/>
                <a:gd name="T89" fmla="*/ 450 h 612"/>
                <a:gd name="T90" fmla="*/ 450 w 487"/>
                <a:gd name="T91" fmla="*/ 375 h 612"/>
                <a:gd name="T92" fmla="*/ 409 w 487"/>
                <a:gd name="T93" fmla="*/ 38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7" h="612">
                  <a:moveTo>
                    <a:pt x="385" y="388"/>
                  </a:moveTo>
                  <a:cubicBezTo>
                    <a:pt x="378" y="398"/>
                    <a:pt x="387" y="394"/>
                    <a:pt x="372" y="399"/>
                  </a:cubicBezTo>
                  <a:cubicBezTo>
                    <a:pt x="358" y="403"/>
                    <a:pt x="347" y="404"/>
                    <a:pt x="334" y="401"/>
                  </a:cubicBezTo>
                  <a:cubicBezTo>
                    <a:pt x="321" y="397"/>
                    <a:pt x="306" y="373"/>
                    <a:pt x="306" y="365"/>
                  </a:cubicBezTo>
                  <a:cubicBezTo>
                    <a:pt x="306" y="358"/>
                    <a:pt x="295" y="350"/>
                    <a:pt x="295" y="350"/>
                  </a:cubicBezTo>
                  <a:cubicBezTo>
                    <a:pt x="295" y="350"/>
                    <a:pt x="293" y="333"/>
                    <a:pt x="294" y="329"/>
                  </a:cubicBezTo>
                  <a:cubicBezTo>
                    <a:pt x="295" y="325"/>
                    <a:pt x="294" y="319"/>
                    <a:pt x="279" y="318"/>
                  </a:cubicBezTo>
                  <a:cubicBezTo>
                    <a:pt x="264" y="317"/>
                    <a:pt x="285" y="305"/>
                    <a:pt x="285" y="305"/>
                  </a:cubicBezTo>
                  <a:cubicBezTo>
                    <a:pt x="285" y="305"/>
                    <a:pt x="308" y="302"/>
                    <a:pt x="315" y="300"/>
                  </a:cubicBezTo>
                  <a:cubicBezTo>
                    <a:pt x="321" y="297"/>
                    <a:pt x="315" y="287"/>
                    <a:pt x="315" y="287"/>
                  </a:cubicBezTo>
                  <a:cubicBezTo>
                    <a:pt x="315" y="287"/>
                    <a:pt x="305" y="283"/>
                    <a:pt x="308" y="277"/>
                  </a:cubicBezTo>
                  <a:cubicBezTo>
                    <a:pt x="311" y="271"/>
                    <a:pt x="308" y="260"/>
                    <a:pt x="303" y="260"/>
                  </a:cubicBezTo>
                  <a:cubicBezTo>
                    <a:pt x="298" y="260"/>
                    <a:pt x="310" y="251"/>
                    <a:pt x="318" y="245"/>
                  </a:cubicBezTo>
                  <a:cubicBezTo>
                    <a:pt x="326" y="240"/>
                    <a:pt x="344" y="235"/>
                    <a:pt x="349" y="226"/>
                  </a:cubicBezTo>
                  <a:cubicBezTo>
                    <a:pt x="354" y="216"/>
                    <a:pt x="340" y="211"/>
                    <a:pt x="340" y="211"/>
                  </a:cubicBezTo>
                  <a:cubicBezTo>
                    <a:pt x="340" y="211"/>
                    <a:pt x="343" y="200"/>
                    <a:pt x="344" y="193"/>
                  </a:cubicBezTo>
                  <a:cubicBezTo>
                    <a:pt x="345" y="187"/>
                    <a:pt x="348" y="182"/>
                    <a:pt x="353" y="174"/>
                  </a:cubicBezTo>
                  <a:cubicBezTo>
                    <a:pt x="358" y="166"/>
                    <a:pt x="354" y="160"/>
                    <a:pt x="350" y="160"/>
                  </a:cubicBezTo>
                  <a:cubicBezTo>
                    <a:pt x="345" y="160"/>
                    <a:pt x="335" y="158"/>
                    <a:pt x="336" y="154"/>
                  </a:cubicBezTo>
                  <a:cubicBezTo>
                    <a:pt x="337" y="150"/>
                    <a:pt x="342" y="141"/>
                    <a:pt x="349" y="135"/>
                  </a:cubicBezTo>
                  <a:cubicBezTo>
                    <a:pt x="355" y="129"/>
                    <a:pt x="353" y="120"/>
                    <a:pt x="345" y="119"/>
                  </a:cubicBezTo>
                  <a:cubicBezTo>
                    <a:pt x="337" y="118"/>
                    <a:pt x="319" y="119"/>
                    <a:pt x="319" y="127"/>
                  </a:cubicBezTo>
                  <a:cubicBezTo>
                    <a:pt x="319" y="136"/>
                    <a:pt x="301" y="145"/>
                    <a:pt x="296" y="148"/>
                  </a:cubicBezTo>
                  <a:cubicBezTo>
                    <a:pt x="291" y="150"/>
                    <a:pt x="280" y="143"/>
                    <a:pt x="276" y="140"/>
                  </a:cubicBezTo>
                  <a:cubicBezTo>
                    <a:pt x="272" y="136"/>
                    <a:pt x="271" y="147"/>
                    <a:pt x="262" y="150"/>
                  </a:cubicBezTo>
                  <a:cubicBezTo>
                    <a:pt x="252" y="153"/>
                    <a:pt x="261" y="137"/>
                    <a:pt x="254" y="129"/>
                  </a:cubicBezTo>
                  <a:cubicBezTo>
                    <a:pt x="248" y="122"/>
                    <a:pt x="241" y="120"/>
                    <a:pt x="230" y="112"/>
                  </a:cubicBezTo>
                  <a:cubicBezTo>
                    <a:pt x="218" y="105"/>
                    <a:pt x="224" y="97"/>
                    <a:pt x="219" y="84"/>
                  </a:cubicBezTo>
                  <a:cubicBezTo>
                    <a:pt x="215" y="71"/>
                    <a:pt x="191" y="75"/>
                    <a:pt x="189" y="69"/>
                  </a:cubicBezTo>
                  <a:cubicBezTo>
                    <a:pt x="187" y="62"/>
                    <a:pt x="189" y="43"/>
                    <a:pt x="189" y="43"/>
                  </a:cubicBezTo>
                  <a:cubicBezTo>
                    <a:pt x="189" y="43"/>
                    <a:pt x="168" y="37"/>
                    <a:pt x="158" y="24"/>
                  </a:cubicBezTo>
                  <a:cubicBezTo>
                    <a:pt x="148" y="12"/>
                    <a:pt x="122" y="7"/>
                    <a:pt x="105" y="4"/>
                  </a:cubicBezTo>
                  <a:cubicBezTo>
                    <a:pt x="88" y="0"/>
                    <a:pt x="91" y="16"/>
                    <a:pt x="84" y="26"/>
                  </a:cubicBezTo>
                  <a:cubicBezTo>
                    <a:pt x="78" y="37"/>
                    <a:pt x="65" y="28"/>
                    <a:pt x="58" y="28"/>
                  </a:cubicBezTo>
                  <a:cubicBezTo>
                    <a:pt x="50" y="28"/>
                    <a:pt x="45" y="40"/>
                    <a:pt x="39" y="49"/>
                  </a:cubicBezTo>
                  <a:cubicBezTo>
                    <a:pt x="33" y="58"/>
                    <a:pt x="26" y="57"/>
                    <a:pt x="21" y="60"/>
                  </a:cubicBezTo>
                  <a:cubicBezTo>
                    <a:pt x="19" y="61"/>
                    <a:pt x="17" y="66"/>
                    <a:pt x="15" y="73"/>
                  </a:cubicBezTo>
                  <a:cubicBezTo>
                    <a:pt x="21" y="71"/>
                    <a:pt x="31" y="63"/>
                    <a:pt x="31" y="74"/>
                  </a:cubicBezTo>
                  <a:cubicBezTo>
                    <a:pt x="31" y="88"/>
                    <a:pt x="37" y="93"/>
                    <a:pt x="45" y="103"/>
                  </a:cubicBezTo>
                  <a:cubicBezTo>
                    <a:pt x="53" y="113"/>
                    <a:pt x="68" y="111"/>
                    <a:pt x="69" y="121"/>
                  </a:cubicBezTo>
                  <a:cubicBezTo>
                    <a:pt x="69" y="131"/>
                    <a:pt x="77" y="135"/>
                    <a:pt x="85" y="154"/>
                  </a:cubicBezTo>
                  <a:cubicBezTo>
                    <a:pt x="93" y="174"/>
                    <a:pt x="86" y="175"/>
                    <a:pt x="88" y="188"/>
                  </a:cubicBezTo>
                  <a:cubicBezTo>
                    <a:pt x="91" y="202"/>
                    <a:pt x="85" y="206"/>
                    <a:pt x="97" y="222"/>
                  </a:cubicBezTo>
                  <a:cubicBezTo>
                    <a:pt x="110" y="238"/>
                    <a:pt x="111" y="229"/>
                    <a:pt x="117" y="251"/>
                  </a:cubicBezTo>
                  <a:cubicBezTo>
                    <a:pt x="124" y="273"/>
                    <a:pt x="127" y="272"/>
                    <a:pt x="117" y="286"/>
                  </a:cubicBezTo>
                  <a:cubicBezTo>
                    <a:pt x="106" y="300"/>
                    <a:pt x="102" y="310"/>
                    <a:pt x="95" y="304"/>
                  </a:cubicBezTo>
                  <a:cubicBezTo>
                    <a:pt x="89" y="298"/>
                    <a:pt x="80" y="294"/>
                    <a:pt x="71" y="299"/>
                  </a:cubicBezTo>
                  <a:cubicBezTo>
                    <a:pt x="63" y="304"/>
                    <a:pt x="44" y="306"/>
                    <a:pt x="44" y="312"/>
                  </a:cubicBezTo>
                  <a:cubicBezTo>
                    <a:pt x="43" y="318"/>
                    <a:pt x="44" y="332"/>
                    <a:pt x="44" y="336"/>
                  </a:cubicBezTo>
                  <a:cubicBezTo>
                    <a:pt x="43" y="340"/>
                    <a:pt x="38" y="349"/>
                    <a:pt x="27" y="360"/>
                  </a:cubicBezTo>
                  <a:cubicBezTo>
                    <a:pt x="17" y="370"/>
                    <a:pt x="18" y="374"/>
                    <a:pt x="14" y="378"/>
                  </a:cubicBezTo>
                  <a:cubicBezTo>
                    <a:pt x="10" y="382"/>
                    <a:pt x="0" y="385"/>
                    <a:pt x="0" y="391"/>
                  </a:cubicBezTo>
                  <a:cubicBezTo>
                    <a:pt x="1" y="397"/>
                    <a:pt x="9" y="404"/>
                    <a:pt x="17" y="408"/>
                  </a:cubicBezTo>
                  <a:cubicBezTo>
                    <a:pt x="25" y="412"/>
                    <a:pt x="26" y="407"/>
                    <a:pt x="31" y="407"/>
                  </a:cubicBezTo>
                  <a:cubicBezTo>
                    <a:pt x="35" y="407"/>
                    <a:pt x="41" y="409"/>
                    <a:pt x="36" y="413"/>
                  </a:cubicBezTo>
                  <a:cubicBezTo>
                    <a:pt x="31" y="416"/>
                    <a:pt x="31" y="415"/>
                    <a:pt x="31" y="426"/>
                  </a:cubicBezTo>
                  <a:cubicBezTo>
                    <a:pt x="31" y="437"/>
                    <a:pt x="38" y="435"/>
                    <a:pt x="27" y="446"/>
                  </a:cubicBezTo>
                  <a:cubicBezTo>
                    <a:pt x="17" y="457"/>
                    <a:pt x="12" y="453"/>
                    <a:pt x="8" y="462"/>
                  </a:cubicBezTo>
                  <a:cubicBezTo>
                    <a:pt x="4" y="471"/>
                    <a:pt x="0" y="474"/>
                    <a:pt x="10" y="480"/>
                  </a:cubicBezTo>
                  <a:cubicBezTo>
                    <a:pt x="21" y="486"/>
                    <a:pt x="29" y="483"/>
                    <a:pt x="36" y="494"/>
                  </a:cubicBezTo>
                  <a:cubicBezTo>
                    <a:pt x="43" y="505"/>
                    <a:pt x="36" y="508"/>
                    <a:pt x="41" y="520"/>
                  </a:cubicBezTo>
                  <a:cubicBezTo>
                    <a:pt x="47" y="532"/>
                    <a:pt x="46" y="530"/>
                    <a:pt x="47" y="551"/>
                  </a:cubicBezTo>
                  <a:cubicBezTo>
                    <a:pt x="49" y="571"/>
                    <a:pt x="57" y="579"/>
                    <a:pt x="69" y="588"/>
                  </a:cubicBezTo>
                  <a:cubicBezTo>
                    <a:pt x="81" y="597"/>
                    <a:pt x="93" y="593"/>
                    <a:pt x="105" y="600"/>
                  </a:cubicBezTo>
                  <a:cubicBezTo>
                    <a:pt x="117" y="607"/>
                    <a:pt x="126" y="612"/>
                    <a:pt x="126" y="612"/>
                  </a:cubicBezTo>
                  <a:cubicBezTo>
                    <a:pt x="135" y="612"/>
                    <a:pt x="135" y="612"/>
                    <a:pt x="135" y="612"/>
                  </a:cubicBezTo>
                  <a:cubicBezTo>
                    <a:pt x="135" y="612"/>
                    <a:pt x="141" y="604"/>
                    <a:pt x="135" y="602"/>
                  </a:cubicBezTo>
                  <a:cubicBezTo>
                    <a:pt x="129" y="600"/>
                    <a:pt x="116" y="597"/>
                    <a:pt x="112" y="587"/>
                  </a:cubicBezTo>
                  <a:cubicBezTo>
                    <a:pt x="108" y="576"/>
                    <a:pt x="108" y="578"/>
                    <a:pt x="109" y="564"/>
                  </a:cubicBezTo>
                  <a:cubicBezTo>
                    <a:pt x="110" y="550"/>
                    <a:pt x="121" y="526"/>
                    <a:pt x="114" y="514"/>
                  </a:cubicBezTo>
                  <a:cubicBezTo>
                    <a:pt x="106" y="502"/>
                    <a:pt x="97" y="497"/>
                    <a:pt x="92" y="496"/>
                  </a:cubicBezTo>
                  <a:cubicBezTo>
                    <a:pt x="87" y="495"/>
                    <a:pt x="77" y="498"/>
                    <a:pt x="79" y="490"/>
                  </a:cubicBezTo>
                  <a:cubicBezTo>
                    <a:pt x="81" y="483"/>
                    <a:pt x="81" y="467"/>
                    <a:pt x="86" y="462"/>
                  </a:cubicBezTo>
                  <a:cubicBezTo>
                    <a:pt x="91" y="457"/>
                    <a:pt x="110" y="437"/>
                    <a:pt x="119" y="435"/>
                  </a:cubicBezTo>
                  <a:cubicBezTo>
                    <a:pt x="127" y="432"/>
                    <a:pt x="141" y="429"/>
                    <a:pt x="164" y="425"/>
                  </a:cubicBezTo>
                  <a:cubicBezTo>
                    <a:pt x="187" y="421"/>
                    <a:pt x="210" y="416"/>
                    <a:pt x="230" y="416"/>
                  </a:cubicBezTo>
                  <a:cubicBezTo>
                    <a:pt x="250" y="416"/>
                    <a:pt x="277" y="408"/>
                    <a:pt x="294" y="416"/>
                  </a:cubicBezTo>
                  <a:cubicBezTo>
                    <a:pt x="311" y="425"/>
                    <a:pt x="322" y="417"/>
                    <a:pt x="336" y="432"/>
                  </a:cubicBezTo>
                  <a:cubicBezTo>
                    <a:pt x="350" y="447"/>
                    <a:pt x="365" y="458"/>
                    <a:pt x="369" y="466"/>
                  </a:cubicBezTo>
                  <a:cubicBezTo>
                    <a:pt x="373" y="474"/>
                    <a:pt x="375" y="478"/>
                    <a:pt x="361" y="482"/>
                  </a:cubicBezTo>
                  <a:cubicBezTo>
                    <a:pt x="347" y="486"/>
                    <a:pt x="346" y="487"/>
                    <a:pt x="348" y="501"/>
                  </a:cubicBezTo>
                  <a:cubicBezTo>
                    <a:pt x="349" y="514"/>
                    <a:pt x="350" y="513"/>
                    <a:pt x="358" y="525"/>
                  </a:cubicBezTo>
                  <a:cubicBezTo>
                    <a:pt x="361" y="531"/>
                    <a:pt x="365" y="533"/>
                    <a:pt x="368" y="536"/>
                  </a:cubicBezTo>
                  <a:cubicBezTo>
                    <a:pt x="377" y="536"/>
                    <a:pt x="385" y="535"/>
                    <a:pt x="389" y="535"/>
                  </a:cubicBezTo>
                  <a:cubicBezTo>
                    <a:pt x="401" y="533"/>
                    <a:pt x="410" y="527"/>
                    <a:pt x="417" y="519"/>
                  </a:cubicBezTo>
                  <a:cubicBezTo>
                    <a:pt x="424" y="510"/>
                    <a:pt x="423" y="504"/>
                    <a:pt x="425" y="498"/>
                  </a:cubicBezTo>
                  <a:cubicBezTo>
                    <a:pt x="426" y="492"/>
                    <a:pt x="446" y="491"/>
                    <a:pt x="452" y="489"/>
                  </a:cubicBezTo>
                  <a:cubicBezTo>
                    <a:pt x="457" y="487"/>
                    <a:pt x="461" y="479"/>
                    <a:pt x="463" y="474"/>
                  </a:cubicBezTo>
                  <a:cubicBezTo>
                    <a:pt x="465" y="469"/>
                    <a:pt x="449" y="466"/>
                    <a:pt x="443" y="464"/>
                  </a:cubicBezTo>
                  <a:cubicBezTo>
                    <a:pt x="436" y="462"/>
                    <a:pt x="435" y="463"/>
                    <a:pt x="440" y="450"/>
                  </a:cubicBezTo>
                  <a:cubicBezTo>
                    <a:pt x="446" y="436"/>
                    <a:pt x="469" y="421"/>
                    <a:pt x="478" y="416"/>
                  </a:cubicBezTo>
                  <a:cubicBezTo>
                    <a:pt x="487" y="412"/>
                    <a:pt x="459" y="391"/>
                    <a:pt x="450" y="375"/>
                  </a:cubicBezTo>
                  <a:cubicBezTo>
                    <a:pt x="441" y="359"/>
                    <a:pt x="428" y="365"/>
                    <a:pt x="423" y="369"/>
                  </a:cubicBezTo>
                  <a:cubicBezTo>
                    <a:pt x="417" y="372"/>
                    <a:pt x="417" y="377"/>
                    <a:pt x="409" y="381"/>
                  </a:cubicBezTo>
                  <a:cubicBezTo>
                    <a:pt x="401" y="384"/>
                    <a:pt x="392" y="379"/>
                    <a:pt x="385" y="388"/>
                  </a:cubicBezTo>
                </a:path>
              </a:pathLst>
            </a:custGeom>
            <a:solidFill>
              <a:srgbClr val="8EA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20118">
              <a:extLst>
                <a:ext uri="{FF2B5EF4-FFF2-40B4-BE49-F238E27FC236}">
                  <a16:creationId xmlns:a16="http://schemas.microsoft.com/office/drawing/2014/main" id="{C59AE555-848F-408C-9A02-774B884144CC}"/>
                </a:ext>
              </a:extLst>
            </p:cNvPr>
            <p:cNvSpPr>
              <a:spLocks/>
            </p:cNvSpPr>
            <p:nvPr/>
          </p:nvSpPr>
          <p:spPr bwMode="auto">
            <a:xfrm>
              <a:off x="1206" y="2984"/>
              <a:ext cx="693" cy="872"/>
            </a:xfrm>
            <a:custGeom>
              <a:avLst/>
              <a:gdLst>
                <a:gd name="T0" fmla="*/ 372 w 487"/>
                <a:gd name="T1" fmla="*/ 399 h 612"/>
                <a:gd name="T2" fmla="*/ 306 w 487"/>
                <a:gd name="T3" fmla="*/ 365 h 612"/>
                <a:gd name="T4" fmla="*/ 294 w 487"/>
                <a:gd name="T5" fmla="*/ 329 h 612"/>
                <a:gd name="T6" fmla="*/ 285 w 487"/>
                <a:gd name="T7" fmla="*/ 305 h 612"/>
                <a:gd name="T8" fmla="*/ 315 w 487"/>
                <a:gd name="T9" fmla="*/ 287 h 612"/>
                <a:gd name="T10" fmla="*/ 303 w 487"/>
                <a:gd name="T11" fmla="*/ 260 h 612"/>
                <a:gd name="T12" fmla="*/ 349 w 487"/>
                <a:gd name="T13" fmla="*/ 226 h 612"/>
                <a:gd name="T14" fmla="*/ 344 w 487"/>
                <a:gd name="T15" fmla="*/ 193 h 612"/>
                <a:gd name="T16" fmla="*/ 350 w 487"/>
                <a:gd name="T17" fmla="*/ 160 h 612"/>
                <a:gd name="T18" fmla="*/ 349 w 487"/>
                <a:gd name="T19" fmla="*/ 135 h 612"/>
                <a:gd name="T20" fmla="*/ 319 w 487"/>
                <a:gd name="T21" fmla="*/ 127 h 612"/>
                <a:gd name="T22" fmla="*/ 276 w 487"/>
                <a:gd name="T23" fmla="*/ 140 h 612"/>
                <a:gd name="T24" fmla="*/ 254 w 487"/>
                <a:gd name="T25" fmla="*/ 129 h 612"/>
                <a:gd name="T26" fmla="*/ 219 w 487"/>
                <a:gd name="T27" fmla="*/ 84 h 612"/>
                <a:gd name="T28" fmla="*/ 189 w 487"/>
                <a:gd name="T29" fmla="*/ 43 h 612"/>
                <a:gd name="T30" fmla="*/ 105 w 487"/>
                <a:gd name="T31" fmla="*/ 4 h 612"/>
                <a:gd name="T32" fmla="*/ 58 w 487"/>
                <a:gd name="T33" fmla="*/ 28 h 612"/>
                <a:gd name="T34" fmla="*/ 21 w 487"/>
                <a:gd name="T35" fmla="*/ 60 h 612"/>
                <a:gd name="T36" fmla="*/ 31 w 487"/>
                <a:gd name="T37" fmla="*/ 74 h 612"/>
                <a:gd name="T38" fmla="*/ 69 w 487"/>
                <a:gd name="T39" fmla="*/ 121 h 612"/>
                <a:gd name="T40" fmla="*/ 88 w 487"/>
                <a:gd name="T41" fmla="*/ 188 h 612"/>
                <a:gd name="T42" fmla="*/ 117 w 487"/>
                <a:gd name="T43" fmla="*/ 251 h 612"/>
                <a:gd name="T44" fmla="*/ 95 w 487"/>
                <a:gd name="T45" fmla="*/ 304 h 612"/>
                <a:gd name="T46" fmla="*/ 44 w 487"/>
                <a:gd name="T47" fmla="*/ 312 h 612"/>
                <a:gd name="T48" fmla="*/ 27 w 487"/>
                <a:gd name="T49" fmla="*/ 360 h 612"/>
                <a:gd name="T50" fmla="*/ 0 w 487"/>
                <a:gd name="T51" fmla="*/ 391 h 612"/>
                <a:gd name="T52" fmla="*/ 31 w 487"/>
                <a:gd name="T53" fmla="*/ 407 h 612"/>
                <a:gd name="T54" fmla="*/ 31 w 487"/>
                <a:gd name="T55" fmla="*/ 426 h 612"/>
                <a:gd name="T56" fmla="*/ 8 w 487"/>
                <a:gd name="T57" fmla="*/ 462 h 612"/>
                <a:gd name="T58" fmla="*/ 36 w 487"/>
                <a:gd name="T59" fmla="*/ 494 h 612"/>
                <a:gd name="T60" fmla="*/ 47 w 487"/>
                <a:gd name="T61" fmla="*/ 551 h 612"/>
                <a:gd name="T62" fmla="*/ 105 w 487"/>
                <a:gd name="T63" fmla="*/ 600 h 612"/>
                <a:gd name="T64" fmla="*/ 135 w 487"/>
                <a:gd name="T65" fmla="*/ 612 h 612"/>
                <a:gd name="T66" fmla="*/ 112 w 487"/>
                <a:gd name="T67" fmla="*/ 587 h 612"/>
                <a:gd name="T68" fmla="*/ 114 w 487"/>
                <a:gd name="T69" fmla="*/ 514 h 612"/>
                <a:gd name="T70" fmla="*/ 79 w 487"/>
                <a:gd name="T71" fmla="*/ 490 h 612"/>
                <a:gd name="T72" fmla="*/ 119 w 487"/>
                <a:gd name="T73" fmla="*/ 435 h 612"/>
                <a:gd name="T74" fmla="*/ 230 w 487"/>
                <a:gd name="T75" fmla="*/ 416 h 612"/>
                <a:gd name="T76" fmla="*/ 336 w 487"/>
                <a:gd name="T77" fmla="*/ 432 h 612"/>
                <a:gd name="T78" fmla="*/ 361 w 487"/>
                <a:gd name="T79" fmla="*/ 482 h 612"/>
                <a:gd name="T80" fmla="*/ 358 w 487"/>
                <a:gd name="T81" fmla="*/ 525 h 612"/>
                <a:gd name="T82" fmla="*/ 389 w 487"/>
                <a:gd name="T83" fmla="*/ 535 h 612"/>
                <a:gd name="T84" fmla="*/ 425 w 487"/>
                <a:gd name="T85" fmla="*/ 498 h 612"/>
                <a:gd name="T86" fmla="*/ 463 w 487"/>
                <a:gd name="T87" fmla="*/ 474 h 612"/>
                <a:gd name="T88" fmla="*/ 440 w 487"/>
                <a:gd name="T89" fmla="*/ 450 h 612"/>
                <a:gd name="T90" fmla="*/ 450 w 487"/>
                <a:gd name="T91" fmla="*/ 375 h 612"/>
                <a:gd name="T92" fmla="*/ 409 w 487"/>
                <a:gd name="T93" fmla="*/ 38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7" h="612">
                  <a:moveTo>
                    <a:pt x="385" y="388"/>
                  </a:moveTo>
                  <a:cubicBezTo>
                    <a:pt x="378" y="398"/>
                    <a:pt x="387" y="394"/>
                    <a:pt x="372" y="399"/>
                  </a:cubicBezTo>
                  <a:cubicBezTo>
                    <a:pt x="358" y="403"/>
                    <a:pt x="347" y="404"/>
                    <a:pt x="334" y="401"/>
                  </a:cubicBezTo>
                  <a:cubicBezTo>
                    <a:pt x="321" y="397"/>
                    <a:pt x="306" y="373"/>
                    <a:pt x="306" y="365"/>
                  </a:cubicBezTo>
                  <a:cubicBezTo>
                    <a:pt x="306" y="358"/>
                    <a:pt x="295" y="350"/>
                    <a:pt x="295" y="350"/>
                  </a:cubicBezTo>
                  <a:cubicBezTo>
                    <a:pt x="295" y="350"/>
                    <a:pt x="293" y="333"/>
                    <a:pt x="294" y="329"/>
                  </a:cubicBezTo>
                  <a:cubicBezTo>
                    <a:pt x="295" y="325"/>
                    <a:pt x="294" y="319"/>
                    <a:pt x="279" y="318"/>
                  </a:cubicBezTo>
                  <a:cubicBezTo>
                    <a:pt x="264" y="317"/>
                    <a:pt x="285" y="305"/>
                    <a:pt x="285" y="305"/>
                  </a:cubicBezTo>
                  <a:cubicBezTo>
                    <a:pt x="285" y="305"/>
                    <a:pt x="308" y="302"/>
                    <a:pt x="315" y="300"/>
                  </a:cubicBezTo>
                  <a:cubicBezTo>
                    <a:pt x="321" y="297"/>
                    <a:pt x="315" y="287"/>
                    <a:pt x="315" y="287"/>
                  </a:cubicBezTo>
                  <a:cubicBezTo>
                    <a:pt x="315" y="287"/>
                    <a:pt x="305" y="283"/>
                    <a:pt x="308" y="277"/>
                  </a:cubicBezTo>
                  <a:cubicBezTo>
                    <a:pt x="311" y="271"/>
                    <a:pt x="308" y="260"/>
                    <a:pt x="303" y="260"/>
                  </a:cubicBezTo>
                  <a:cubicBezTo>
                    <a:pt x="298" y="260"/>
                    <a:pt x="310" y="251"/>
                    <a:pt x="318" y="245"/>
                  </a:cubicBezTo>
                  <a:cubicBezTo>
                    <a:pt x="326" y="240"/>
                    <a:pt x="344" y="235"/>
                    <a:pt x="349" y="226"/>
                  </a:cubicBezTo>
                  <a:cubicBezTo>
                    <a:pt x="354" y="216"/>
                    <a:pt x="340" y="211"/>
                    <a:pt x="340" y="211"/>
                  </a:cubicBezTo>
                  <a:cubicBezTo>
                    <a:pt x="340" y="211"/>
                    <a:pt x="343" y="200"/>
                    <a:pt x="344" y="193"/>
                  </a:cubicBezTo>
                  <a:cubicBezTo>
                    <a:pt x="345" y="187"/>
                    <a:pt x="348" y="182"/>
                    <a:pt x="353" y="174"/>
                  </a:cubicBezTo>
                  <a:cubicBezTo>
                    <a:pt x="358" y="166"/>
                    <a:pt x="354" y="160"/>
                    <a:pt x="350" y="160"/>
                  </a:cubicBezTo>
                  <a:cubicBezTo>
                    <a:pt x="345" y="160"/>
                    <a:pt x="335" y="158"/>
                    <a:pt x="336" y="154"/>
                  </a:cubicBezTo>
                  <a:cubicBezTo>
                    <a:pt x="337" y="150"/>
                    <a:pt x="342" y="141"/>
                    <a:pt x="349" y="135"/>
                  </a:cubicBezTo>
                  <a:cubicBezTo>
                    <a:pt x="355" y="129"/>
                    <a:pt x="353" y="120"/>
                    <a:pt x="345" y="119"/>
                  </a:cubicBezTo>
                  <a:cubicBezTo>
                    <a:pt x="337" y="118"/>
                    <a:pt x="319" y="119"/>
                    <a:pt x="319" y="127"/>
                  </a:cubicBezTo>
                  <a:cubicBezTo>
                    <a:pt x="319" y="136"/>
                    <a:pt x="301" y="145"/>
                    <a:pt x="296" y="148"/>
                  </a:cubicBezTo>
                  <a:cubicBezTo>
                    <a:pt x="291" y="150"/>
                    <a:pt x="280" y="143"/>
                    <a:pt x="276" y="140"/>
                  </a:cubicBezTo>
                  <a:cubicBezTo>
                    <a:pt x="272" y="136"/>
                    <a:pt x="271" y="147"/>
                    <a:pt x="262" y="150"/>
                  </a:cubicBezTo>
                  <a:cubicBezTo>
                    <a:pt x="252" y="153"/>
                    <a:pt x="261" y="137"/>
                    <a:pt x="254" y="129"/>
                  </a:cubicBezTo>
                  <a:cubicBezTo>
                    <a:pt x="248" y="122"/>
                    <a:pt x="241" y="120"/>
                    <a:pt x="230" y="112"/>
                  </a:cubicBezTo>
                  <a:cubicBezTo>
                    <a:pt x="218" y="105"/>
                    <a:pt x="224" y="97"/>
                    <a:pt x="219" y="84"/>
                  </a:cubicBezTo>
                  <a:cubicBezTo>
                    <a:pt x="215" y="71"/>
                    <a:pt x="191" y="75"/>
                    <a:pt x="189" y="69"/>
                  </a:cubicBezTo>
                  <a:cubicBezTo>
                    <a:pt x="187" y="62"/>
                    <a:pt x="189" y="43"/>
                    <a:pt x="189" y="43"/>
                  </a:cubicBezTo>
                  <a:cubicBezTo>
                    <a:pt x="189" y="43"/>
                    <a:pt x="168" y="37"/>
                    <a:pt x="158" y="24"/>
                  </a:cubicBezTo>
                  <a:cubicBezTo>
                    <a:pt x="148" y="12"/>
                    <a:pt x="122" y="7"/>
                    <a:pt x="105" y="4"/>
                  </a:cubicBezTo>
                  <a:cubicBezTo>
                    <a:pt x="88" y="0"/>
                    <a:pt x="91" y="16"/>
                    <a:pt x="84" y="26"/>
                  </a:cubicBezTo>
                  <a:cubicBezTo>
                    <a:pt x="78" y="37"/>
                    <a:pt x="65" y="28"/>
                    <a:pt x="58" y="28"/>
                  </a:cubicBezTo>
                  <a:cubicBezTo>
                    <a:pt x="50" y="28"/>
                    <a:pt x="45" y="40"/>
                    <a:pt x="39" y="49"/>
                  </a:cubicBezTo>
                  <a:cubicBezTo>
                    <a:pt x="33" y="58"/>
                    <a:pt x="26" y="57"/>
                    <a:pt x="21" y="60"/>
                  </a:cubicBezTo>
                  <a:cubicBezTo>
                    <a:pt x="19" y="61"/>
                    <a:pt x="17" y="66"/>
                    <a:pt x="15" y="73"/>
                  </a:cubicBezTo>
                  <a:cubicBezTo>
                    <a:pt x="21" y="71"/>
                    <a:pt x="31" y="63"/>
                    <a:pt x="31" y="74"/>
                  </a:cubicBezTo>
                  <a:cubicBezTo>
                    <a:pt x="31" y="88"/>
                    <a:pt x="37" y="93"/>
                    <a:pt x="45" y="103"/>
                  </a:cubicBezTo>
                  <a:cubicBezTo>
                    <a:pt x="53" y="113"/>
                    <a:pt x="68" y="111"/>
                    <a:pt x="69" y="121"/>
                  </a:cubicBezTo>
                  <a:cubicBezTo>
                    <a:pt x="69" y="131"/>
                    <a:pt x="77" y="135"/>
                    <a:pt x="85" y="154"/>
                  </a:cubicBezTo>
                  <a:cubicBezTo>
                    <a:pt x="93" y="174"/>
                    <a:pt x="86" y="175"/>
                    <a:pt x="88" y="188"/>
                  </a:cubicBezTo>
                  <a:cubicBezTo>
                    <a:pt x="91" y="202"/>
                    <a:pt x="85" y="206"/>
                    <a:pt x="97" y="222"/>
                  </a:cubicBezTo>
                  <a:cubicBezTo>
                    <a:pt x="110" y="238"/>
                    <a:pt x="111" y="229"/>
                    <a:pt x="117" y="251"/>
                  </a:cubicBezTo>
                  <a:cubicBezTo>
                    <a:pt x="124" y="273"/>
                    <a:pt x="127" y="272"/>
                    <a:pt x="117" y="286"/>
                  </a:cubicBezTo>
                  <a:cubicBezTo>
                    <a:pt x="106" y="300"/>
                    <a:pt x="102" y="310"/>
                    <a:pt x="95" y="304"/>
                  </a:cubicBezTo>
                  <a:cubicBezTo>
                    <a:pt x="89" y="298"/>
                    <a:pt x="80" y="294"/>
                    <a:pt x="71" y="299"/>
                  </a:cubicBezTo>
                  <a:cubicBezTo>
                    <a:pt x="63" y="304"/>
                    <a:pt x="44" y="306"/>
                    <a:pt x="44" y="312"/>
                  </a:cubicBezTo>
                  <a:cubicBezTo>
                    <a:pt x="43" y="318"/>
                    <a:pt x="44" y="332"/>
                    <a:pt x="44" y="336"/>
                  </a:cubicBezTo>
                  <a:cubicBezTo>
                    <a:pt x="43" y="340"/>
                    <a:pt x="38" y="349"/>
                    <a:pt x="27" y="360"/>
                  </a:cubicBezTo>
                  <a:cubicBezTo>
                    <a:pt x="17" y="370"/>
                    <a:pt x="18" y="374"/>
                    <a:pt x="14" y="378"/>
                  </a:cubicBezTo>
                  <a:cubicBezTo>
                    <a:pt x="10" y="382"/>
                    <a:pt x="0" y="385"/>
                    <a:pt x="0" y="391"/>
                  </a:cubicBezTo>
                  <a:cubicBezTo>
                    <a:pt x="1" y="397"/>
                    <a:pt x="9" y="404"/>
                    <a:pt x="17" y="408"/>
                  </a:cubicBezTo>
                  <a:cubicBezTo>
                    <a:pt x="25" y="412"/>
                    <a:pt x="26" y="407"/>
                    <a:pt x="31" y="407"/>
                  </a:cubicBezTo>
                  <a:cubicBezTo>
                    <a:pt x="35" y="407"/>
                    <a:pt x="41" y="409"/>
                    <a:pt x="36" y="413"/>
                  </a:cubicBezTo>
                  <a:cubicBezTo>
                    <a:pt x="31" y="416"/>
                    <a:pt x="31" y="415"/>
                    <a:pt x="31" y="426"/>
                  </a:cubicBezTo>
                  <a:cubicBezTo>
                    <a:pt x="31" y="437"/>
                    <a:pt x="38" y="435"/>
                    <a:pt x="27" y="446"/>
                  </a:cubicBezTo>
                  <a:cubicBezTo>
                    <a:pt x="17" y="457"/>
                    <a:pt x="12" y="453"/>
                    <a:pt x="8" y="462"/>
                  </a:cubicBezTo>
                  <a:cubicBezTo>
                    <a:pt x="4" y="471"/>
                    <a:pt x="0" y="474"/>
                    <a:pt x="10" y="480"/>
                  </a:cubicBezTo>
                  <a:cubicBezTo>
                    <a:pt x="21" y="486"/>
                    <a:pt x="29" y="483"/>
                    <a:pt x="36" y="494"/>
                  </a:cubicBezTo>
                  <a:cubicBezTo>
                    <a:pt x="43" y="505"/>
                    <a:pt x="36" y="508"/>
                    <a:pt x="41" y="520"/>
                  </a:cubicBezTo>
                  <a:cubicBezTo>
                    <a:pt x="47" y="532"/>
                    <a:pt x="46" y="530"/>
                    <a:pt x="47" y="551"/>
                  </a:cubicBezTo>
                  <a:cubicBezTo>
                    <a:pt x="49" y="571"/>
                    <a:pt x="57" y="579"/>
                    <a:pt x="69" y="588"/>
                  </a:cubicBezTo>
                  <a:cubicBezTo>
                    <a:pt x="81" y="597"/>
                    <a:pt x="93" y="593"/>
                    <a:pt x="105" y="600"/>
                  </a:cubicBezTo>
                  <a:cubicBezTo>
                    <a:pt x="117" y="607"/>
                    <a:pt x="126" y="612"/>
                    <a:pt x="126" y="612"/>
                  </a:cubicBezTo>
                  <a:cubicBezTo>
                    <a:pt x="135" y="612"/>
                    <a:pt x="135" y="612"/>
                    <a:pt x="135" y="612"/>
                  </a:cubicBezTo>
                  <a:cubicBezTo>
                    <a:pt x="135" y="612"/>
                    <a:pt x="141" y="604"/>
                    <a:pt x="135" y="602"/>
                  </a:cubicBezTo>
                  <a:cubicBezTo>
                    <a:pt x="129" y="600"/>
                    <a:pt x="116" y="597"/>
                    <a:pt x="112" y="587"/>
                  </a:cubicBezTo>
                  <a:cubicBezTo>
                    <a:pt x="108" y="576"/>
                    <a:pt x="108" y="578"/>
                    <a:pt x="109" y="564"/>
                  </a:cubicBezTo>
                  <a:cubicBezTo>
                    <a:pt x="110" y="550"/>
                    <a:pt x="121" y="526"/>
                    <a:pt x="114" y="514"/>
                  </a:cubicBezTo>
                  <a:cubicBezTo>
                    <a:pt x="106" y="502"/>
                    <a:pt x="97" y="497"/>
                    <a:pt x="92" y="496"/>
                  </a:cubicBezTo>
                  <a:cubicBezTo>
                    <a:pt x="87" y="495"/>
                    <a:pt x="77" y="498"/>
                    <a:pt x="79" y="490"/>
                  </a:cubicBezTo>
                  <a:cubicBezTo>
                    <a:pt x="81" y="483"/>
                    <a:pt x="81" y="467"/>
                    <a:pt x="86" y="462"/>
                  </a:cubicBezTo>
                  <a:cubicBezTo>
                    <a:pt x="91" y="457"/>
                    <a:pt x="110" y="437"/>
                    <a:pt x="119" y="435"/>
                  </a:cubicBezTo>
                  <a:cubicBezTo>
                    <a:pt x="127" y="432"/>
                    <a:pt x="141" y="429"/>
                    <a:pt x="164" y="425"/>
                  </a:cubicBezTo>
                  <a:cubicBezTo>
                    <a:pt x="187" y="421"/>
                    <a:pt x="210" y="416"/>
                    <a:pt x="230" y="416"/>
                  </a:cubicBezTo>
                  <a:cubicBezTo>
                    <a:pt x="250" y="416"/>
                    <a:pt x="277" y="408"/>
                    <a:pt x="294" y="416"/>
                  </a:cubicBezTo>
                  <a:cubicBezTo>
                    <a:pt x="311" y="425"/>
                    <a:pt x="322" y="417"/>
                    <a:pt x="336" y="432"/>
                  </a:cubicBezTo>
                  <a:cubicBezTo>
                    <a:pt x="350" y="447"/>
                    <a:pt x="365" y="458"/>
                    <a:pt x="369" y="466"/>
                  </a:cubicBezTo>
                  <a:cubicBezTo>
                    <a:pt x="373" y="474"/>
                    <a:pt x="375" y="478"/>
                    <a:pt x="361" y="482"/>
                  </a:cubicBezTo>
                  <a:cubicBezTo>
                    <a:pt x="347" y="486"/>
                    <a:pt x="346" y="487"/>
                    <a:pt x="348" y="501"/>
                  </a:cubicBezTo>
                  <a:cubicBezTo>
                    <a:pt x="349" y="514"/>
                    <a:pt x="350" y="513"/>
                    <a:pt x="358" y="525"/>
                  </a:cubicBezTo>
                  <a:cubicBezTo>
                    <a:pt x="361" y="531"/>
                    <a:pt x="365" y="533"/>
                    <a:pt x="368" y="536"/>
                  </a:cubicBezTo>
                  <a:cubicBezTo>
                    <a:pt x="377" y="536"/>
                    <a:pt x="385" y="535"/>
                    <a:pt x="389" y="535"/>
                  </a:cubicBezTo>
                  <a:cubicBezTo>
                    <a:pt x="401" y="533"/>
                    <a:pt x="410" y="527"/>
                    <a:pt x="417" y="519"/>
                  </a:cubicBezTo>
                  <a:cubicBezTo>
                    <a:pt x="424" y="510"/>
                    <a:pt x="423" y="504"/>
                    <a:pt x="425" y="498"/>
                  </a:cubicBezTo>
                  <a:cubicBezTo>
                    <a:pt x="426" y="492"/>
                    <a:pt x="446" y="491"/>
                    <a:pt x="452" y="489"/>
                  </a:cubicBezTo>
                  <a:cubicBezTo>
                    <a:pt x="457" y="487"/>
                    <a:pt x="461" y="479"/>
                    <a:pt x="463" y="474"/>
                  </a:cubicBezTo>
                  <a:cubicBezTo>
                    <a:pt x="465" y="469"/>
                    <a:pt x="449" y="466"/>
                    <a:pt x="443" y="464"/>
                  </a:cubicBezTo>
                  <a:cubicBezTo>
                    <a:pt x="436" y="462"/>
                    <a:pt x="435" y="463"/>
                    <a:pt x="440" y="450"/>
                  </a:cubicBezTo>
                  <a:cubicBezTo>
                    <a:pt x="446" y="436"/>
                    <a:pt x="469" y="421"/>
                    <a:pt x="478" y="416"/>
                  </a:cubicBezTo>
                  <a:cubicBezTo>
                    <a:pt x="487" y="412"/>
                    <a:pt x="459" y="391"/>
                    <a:pt x="450" y="375"/>
                  </a:cubicBezTo>
                  <a:cubicBezTo>
                    <a:pt x="441" y="359"/>
                    <a:pt x="428" y="365"/>
                    <a:pt x="423" y="369"/>
                  </a:cubicBezTo>
                  <a:cubicBezTo>
                    <a:pt x="417" y="372"/>
                    <a:pt x="417" y="377"/>
                    <a:pt x="409" y="381"/>
                  </a:cubicBezTo>
                  <a:cubicBezTo>
                    <a:pt x="401" y="384"/>
                    <a:pt x="392" y="379"/>
                    <a:pt x="385" y="388"/>
                  </a:cubicBezTo>
                  <a:close/>
                </a:path>
              </a:pathLst>
            </a:custGeom>
            <a:solidFill>
              <a:schemeClr val="bg1">
                <a:lumMod val="95000"/>
              </a:schemeClr>
            </a:solidFill>
            <a:ln w="9525" cap="rnd">
              <a:solidFill>
                <a:srgbClr val="FFFFFF"/>
              </a:solidFill>
              <a:prstDash val="solid"/>
              <a:miter lim="800000"/>
              <a:headEnd/>
              <a:tailEnd/>
            </a:ln>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20119">
              <a:extLst>
                <a:ext uri="{FF2B5EF4-FFF2-40B4-BE49-F238E27FC236}">
                  <a16:creationId xmlns:a16="http://schemas.microsoft.com/office/drawing/2014/main" id="{DFEC5BA8-F3D4-479B-885A-4604C46925E8}"/>
                </a:ext>
              </a:extLst>
            </p:cNvPr>
            <p:cNvSpPr>
              <a:spLocks/>
            </p:cNvSpPr>
            <p:nvPr/>
          </p:nvSpPr>
          <p:spPr bwMode="auto">
            <a:xfrm>
              <a:off x="3373" y="2824"/>
              <a:ext cx="3123" cy="1109"/>
            </a:xfrm>
            <a:custGeom>
              <a:avLst/>
              <a:gdLst>
                <a:gd name="T0" fmla="*/ 1393 w 2194"/>
                <a:gd name="T1" fmla="*/ 73 h 778"/>
                <a:gd name="T2" fmla="*/ 1160 w 2194"/>
                <a:gd name="T3" fmla="*/ 3 h 778"/>
                <a:gd name="T4" fmla="*/ 1020 w 2194"/>
                <a:gd name="T5" fmla="*/ 31 h 778"/>
                <a:gd name="T6" fmla="*/ 799 w 2194"/>
                <a:gd name="T7" fmla="*/ 59 h 778"/>
                <a:gd name="T8" fmla="*/ 642 w 2194"/>
                <a:gd name="T9" fmla="*/ 74 h 778"/>
                <a:gd name="T10" fmla="*/ 425 w 2194"/>
                <a:gd name="T11" fmla="*/ 71 h 778"/>
                <a:gd name="T12" fmla="*/ 236 w 2194"/>
                <a:gd name="T13" fmla="*/ 94 h 778"/>
                <a:gd name="T14" fmla="*/ 45 w 2194"/>
                <a:gd name="T15" fmla="*/ 143 h 778"/>
                <a:gd name="T16" fmla="*/ 38 w 2194"/>
                <a:gd name="T17" fmla="*/ 224 h 778"/>
                <a:gd name="T18" fmla="*/ 144 w 2194"/>
                <a:gd name="T19" fmla="*/ 245 h 778"/>
                <a:gd name="T20" fmla="*/ 231 w 2194"/>
                <a:gd name="T21" fmla="*/ 288 h 778"/>
                <a:gd name="T22" fmla="*/ 292 w 2194"/>
                <a:gd name="T23" fmla="*/ 279 h 778"/>
                <a:gd name="T24" fmla="*/ 299 w 2194"/>
                <a:gd name="T25" fmla="*/ 375 h 778"/>
                <a:gd name="T26" fmla="*/ 288 w 2194"/>
                <a:gd name="T27" fmla="*/ 449 h 778"/>
                <a:gd name="T28" fmla="*/ 199 w 2194"/>
                <a:gd name="T29" fmla="*/ 440 h 778"/>
                <a:gd name="T30" fmla="*/ 128 w 2194"/>
                <a:gd name="T31" fmla="*/ 449 h 778"/>
                <a:gd name="T32" fmla="*/ 128 w 2194"/>
                <a:gd name="T33" fmla="*/ 504 h 778"/>
                <a:gd name="T34" fmla="*/ 113 w 2194"/>
                <a:gd name="T35" fmla="*/ 561 h 778"/>
                <a:gd name="T36" fmla="*/ 85 w 2194"/>
                <a:gd name="T37" fmla="*/ 589 h 778"/>
                <a:gd name="T38" fmla="*/ 102 w 2194"/>
                <a:gd name="T39" fmla="*/ 623 h 778"/>
                <a:gd name="T40" fmla="*/ 34 w 2194"/>
                <a:gd name="T41" fmla="*/ 685 h 778"/>
                <a:gd name="T42" fmla="*/ 85 w 2194"/>
                <a:gd name="T43" fmla="*/ 721 h 778"/>
                <a:gd name="T44" fmla="*/ 181 w 2194"/>
                <a:gd name="T45" fmla="*/ 752 h 778"/>
                <a:gd name="T46" fmla="*/ 259 w 2194"/>
                <a:gd name="T47" fmla="*/ 737 h 778"/>
                <a:gd name="T48" fmla="*/ 502 w 2194"/>
                <a:gd name="T49" fmla="*/ 764 h 778"/>
                <a:gd name="T50" fmla="*/ 614 w 2194"/>
                <a:gd name="T51" fmla="*/ 755 h 778"/>
                <a:gd name="T52" fmla="*/ 675 w 2194"/>
                <a:gd name="T53" fmla="*/ 725 h 778"/>
                <a:gd name="T54" fmla="*/ 830 w 2194"/>
                <a:gd name="T55" fmla="*/ 748 h 778"/>
                <a:gd name="T56" fmla="*/ 943 w 2194"/>
                <a:gd name="T57" fmla="*/ 717 h 778"/>
                <a:gd name="T58" fmla="*/ 976 w 2194"/>
                <a:gd name="T59" fmla="*/ 688 h 778"/>
                <a:gd name="T60" fmla="*/ 956 w 2194"/>
                <a:gd name="T61" fmla="*/ 660 h 778"/>
                <a:gd name="T62" fmla="*/ 1060 w 2194"/>
                <a:gd name="T63" fmla="*/ 622 h 778"/>
                <a:gd name="T64" fmla="*/ 1106 w 2194"/>
                <a:gd name="T65" fmla="*/ 588 h 778"/>
                <a:gd name="T66" fmla="*/ 1226 w 2194"/>
                <a:gd name="T67" fmla="*/ 515 h 778"/>
                <a:gd name="T68" fmla="*/ 1397 w 2194"/>
                <a:gd name="T69" fmla="*/ 484 h 778"/>
                <a:gd name="T70" fmla="*/ 1544 w 2194"/>
                <a:gd name="T71" fmla="*/ 500 h 778"/>
                <a:gd name="T72" fmla="*/ 1648 w 2194"/>
                <a:gd name="T73" fmla="*/ 522 h 778"/>
                <a:gd name="T74" fmla="*/ 1700 w 2194"/>
                <a:gd name="T75" fmla="*/ 527 h 778"/>
                <a:gd name="T76" fmla="*/ 1799 w 2194"/>
                <a:gd name="T77" fmla="*/ 537 h 778"/>
                <a:gd name="T78" fmla="*/ 1943 w 2194"/>
                <a:gd name="T79" fmla="*/ 555 h 778"/>
                <a:gd name="T80" fmla="*/ 1965 w 2194"/>
                <a:gd name="T81" fmla="*/ 533 h 778"/>
                <a:gd name="T82" fmla="*/ 2061 w 2194"/>
                <a:gd name="T83" fmla="*/ 481 h 778"/>
                <a:gd name="T84" fmla="*/ 2148 w 2194"/>
                <a:gd name="T85" fmla="*/ 447 h 778"/>
                <a:gd name="T86" fmla="*/ 2168 w 2194"/>
                <a:gd name="T87" fmla="*/ 399 h 778"/>
                <a:gd name="T88" fmla="*/ 2124 w 2194"/>
                <a:gd name="T89" fmla="*/ 358 h 778"/>
                <a:gd name="T90" fmla="*/ 2075 w 2194"/>
                <a:gd name="T91" fmla="*/ 328 h 778"/>
                <a:gd name="T92" fmla="*/ 1992 w 2194"/>
                <a:gd name="T93" fmla="*/ 336 h 778"/>
                <a:gd name="T94" fmla="*/ 2046 w 2194"/>
                <a:gd name="T95" fmla="*/ 282 h 778"/>
                <a:gd name="T96" fmla="*/ 2092 w 2194"/>
                <a:gd name="T97" fmla="*/ 243 h 778"/>
                <a:gd name="T98" fmla="*/ 2169 w 2194"/>
                <a:gd name="T99" fmla="*/ 254 h 778"/>
                <a:gd name="T100" fmla="*/ 2148 w 2194"/>
                <a:gd name="T101" fmla="*/ 202 h 778"/>
                <a:gd name="T102" fmla="*/ 2115 w 2194"/>
                <a:gd name="T103" fmla="*/ 176 h 778"/>
                <a:gd name="T104" fmla="*/ 2061 w 2194"/>
                <a:gd name="T105" fmla="*/ 103 h 778"/>
                <a:gd name="T106" fmla="*/ 1951 w 2194"/>
                <a:gd name="T107" fmla="*/ 97 h 778"/>
                <a:gd name="T108" fmla="*/ 1835 w 2194"/>
                <a:gd name="T109" fmla="*/ 49 h 778"/>
                <a:gd name="T110" fmla="*/ 1726 w 2194"/>
                <a:gd name="T111" fmla="*/ 65 h 778"/>
                <a:gd name="T112" fmla="*/ 1609 w 2194"/>
                <a:gd name="T113" fmla="*/ 78 h 778"/>
                <a:gd name="T114" fmla="*/ 1537 w 2194"/>
                <a:gd name="T115" fmla="*/ 6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4" h="778">
                  <a:moveTo>
                    <a:pt x="1537" y="66"/>
                  </a:moveTo>
                  <a:cubicBezTo>
                    <a:pt x="1505" y="70"/>
                    <a:pt x="1475" y="73"/>
                    <a:pt x="1471" y="73"/>
                  </a:cubicBezTo>
                  <a:cubicBezTo>
                    <a:pt x="1462" y="72"/>
                    <a:pt x="1407" y="75"/>
                    <a:pt x="1393" y="73"/>
                  </a:cubicBezTo>
                  <a:cubicBezTo>
                    <a:pt x="1379" y="71"/>
                    <a:pt x="1349" y="71"/>
                    <a:pt x="1336" y="64"/>
                  </a:cubicBezTo>
                  <a:cubicBezTo>
                    <a:pt x="1323" y="56"/>
                    <a:pt x="1215" y="14"/>
                    <a:pt x="1204" y="10"/>
                  </a:cubicBezTo>
                  <a:cubicBezTo>
                    <a:pt x="1193" y="6"/>
                    <a:pt x="1169" y="0"/>
                    <a:pt x="1160" y="3"/>
                  </a:cubicBezTo>
                  <a:cubicBezTo>
                    <a:pt x="1150" y="6"/>
                    <a:pt x="1097" y="19"/>
                    <a:pt x="1097" y="19"/>
                  </a:cubicBezTo>
                  <a:cubicBezTo>
                    <a:pt x="1097" y="19"/>
                    <a:pt x="1065" y="27"/>
                    <a:pt x="1054" y="29"/>
                  </a:cubicBezTo>
                  <a:cubicBezTo>
                    <a:pt x="1043" y="31"/>
                    <a:pt x="1028" y="33"/>
                    <a:pt x="1020" y="31"/>
                  </a:cubicBezTo>
                  <a:cubicBezTo>
                    <a:pt x="1012" y="29"/>
                    <a:pt x="951" y="43"/>
                    <a:pt x="923" y="51"/>
                  </a:cubicBezTo>
                  <a:cubicBezTo>
                    <a:pt x="895" y="59"/>
                    <a:pt x="896" y="64"/>
                    <a:pt x="865" y="64"/>
                  </a:cubicBezTo>
                  <a:cubicBezTo>
                    <a:pt x="834" y="64"/>
                    <a:pt x="820" y="50"/>
                    <a:pt x="799" y="59"/>
                  </a:cubicBezTo>
                  <a:cubicBezTo>
                    <a:pt x="778" y="68"/>
                    <a:pt x="774" y="67"/>
                    <a:pt x="744" y="67"/>
                  </a:cubicBezTo>
                  <a:cubicBezTo>
                    <a:pt x="714" y="67"/>
                    <a:pt x="700" y="77"/>
                    <a:pt x="689" y="78"/>
                  </a:cubicBezTo>
                  <a:cubicBezTo>
                    <a:pt x="678" y="79"/>
                    <a:pt x="657" y="83"/>
                    <a:pt x="642" y="74"/>
                  </a:cubicBezTo>
                  <a:cubicBezTo>
                    <a:pt x="627" y="65"/>
                    <a:pt x="607" y="52"/>
                    <a:pt x="576" y="62"/>
                  </a:cubicBezTo>
                  <a:cubicBezTo>
                    <a:pt x="545" y="71"/>
                    <a:pt x="496" y="72"/>
                    <a:pt x="483" y="72"/>
                  </a:cubicBezTo>
                  <a:cubicBezTo>
                    <a:pt x="470" y="72"/>
                    <a:pt x="429" y="71"/>
                    <a:pt x="425" y="71"/>
                  </a:cubicBezTo>
                  <a:cubicBezTo>
                    <a:pt x="422" y="71"/>
                    <a:pt x="408" y="85"/>
                    <a:pt x="385" y="83"/>
                  </a:cubicBezTo>
                  <a:cubicBezTo>
                    <a:pt x="362" y="81"/>
                    <a:pt x="318" y="87"/>
                    <a:pt x="306" y="83"/>
                  </a:cubicBezTo>
                  <a:cubicBezTo>
                    <a:pt x="295" y="79"/>
                    <a:pt x="247" y="92"/>
                    <a:pt x="236" y="94"/>
                  </a:cubicBezTo>
                  <a:cubicBezTo>
                    <a:pt x="225" y="96"/>
                    <a:pt x="191" y="118"/>
                    <a:pt x="167" y="120"/>
                  </a:cubicBezTo>
                  <a:cubicBezTo>
                    <a:pt x="143" y="122"/>
                    <a:pt x="99" y="133"/>
                    <a:pt x="73" y="134"/>
                  </a:cubicBezTo>
                  <a:cubicBezTo>
                    <a:pt x="47" y="135"/>
                    <a:pt x="45" y="143"/>
                    <a:pt x="45" y="143"/>
                  </a:cubicBezTo>
                  <a:cubicBezTo>
                    <a:pt x="45" y="143"/>
                    <a:pt x="42" y="147"/>
                    <a:pt x="32" y="171"/>
                  </a:cubicBezTo>
                  <a:cubicBezTo>
                    <a:pt x="23" y="196"/>
                    <a:pt x="0" y="230"/>
                    <a:pt x="0" y="230"/>
                  </a:cubicBezTo>
                  <a:cubicBezTo>
                    <a:pt x="38" y="224"/>
                    <a:pt x="38" y="224"/>
                    <a:pt x="38" y="224"/>
                  </a:cubicBezTo>
                  <a:cubicBezTo>
                    <a:pt x="51" y="251"/>
                    <a:pt x="51" y="251"/>
                    <a:pt x="51" y="251"/>
                  </a:cubicBezTo>
                  <a:cubicBezTo>
                    <a:pt x="51" y="251"/>
                    <a:pt x="87" y="228"/>
                    <a:pt x="97" y="228"/>
                  </a:cubicBezTo>
                  <a:cubicBezTo>
                    <a:pt x="106" y="228"/>
                    <a:pt x="128" y="234"/>
                    <a:pt x="144" y="245"/>
                  </a:cubicBezTo>
                  <a:cubicBezTo>
                    <a:pt x="161" y="256"/>
                    <a:pt x="172" y="270"/>
                    <a:pt x="185" y="270"/>
                  </a:cubicBezTo>
                  <a:cubicBezTo>
                    <a:pt x="199" y="270"/>
                    <a:pt x="199" y="270"/>
                    <a:pt x="195" y="277"/>
                  </a:cubicBezTo>
                  <a:cubicBezTo>
                    <a:pt x="191" y="285"/>
                    <a:pt x="220" y="288"/>
                    <a:pt x="231" y="288"/>
                  </a:cubicBezTo>
                  <a:cubicBezTo>
                    <a:pt x="242" y="288"/>
                    <a:pt x="264" y="288"/>
                    <a:pt x="257" y="279"/>
                  </a:cubicBezTo>
                  <a:cubicBezTo>
                    <a:pt x="251" y="270"/>
                    <a:pt x="257" y="262"/>
                    <a:pt x="267" y="268"/>
                  </a:cubicBezTo>
                  <a:cubicBezTo>
                    <a:pt x="276" y="273"/>
                    <a:pt x="292" y="265"/>
                    <a:pt x="292" y="279"/>
                  </a:cubicBezTo>
                  <a:cubicBezTo>
                    <a:pt x="292" y="293"/>
                    <a:pt x="313" y="294"/>
                    <a:pt x="326" y="304"/>
                  </a:cubicBezTo>
                  <a:cubicBezTo>
                    <a:pt x="339" y="313"/>
                    <a:pt x="325" y="331"/>
                    <a:pt x="314" y="333"/>
                  </a:cubicBezTo>
                  <a:cubicBezTo>
                    <a:pt x="303" y="336"/>
                    <a:pt x="305" y="349"/>
                    <a:pt x="299" y="375"/>
                  </a:cubicBezTo>
                  <a:cubicBezTo>
                    <a:pt x="292" y="401"/>
                    <a:pt x="271" y="395"/>
                    <a:pt x="286" y="401"/>
                  </a:cubicBezTo>
                  <a:cubicBezTo>
                    <a:pt x="301" y="408"/>
                    <a:pt x="323" y="399"/>
                    <a:pt x="308" y="415"/>
                  </a:cubicBezTo>
                  <a:cubicBezTo>
                    <a:pt x="294" y="431"/>
                    <a:pt x="295" y="445"/>
                    <a:pt x="288" y="449"/>
                  </a:cubicBezTo>
                  <a:cubicBezTo>
                    <a:pt x="280" y="453"/>
                    <a:pt x="238" y="459"/>
                    <a:pt x="231" y="459"/>
                  </a:cubicBezTo>
                  <a:cubicBezTo>
                    <a:pt x="223" y="459"/>
                    <a:pt x="201" y="459"/>
                    <a:pt x="203" y="451"/>
                  </a:cubicBezTo>
                  <a:cubicBezTo>
                    <a:pt x="204" y="443"/>
                    <a:pt x="199" y="440"/>
                    <a:pt x="199" y="440"/>
                  </a:cubicBezTo>
                  <a:cubicBezTo>
                    <a:pt x="182" y="436"/>
                    <a:pt x="182" y="436"/>
                    <a:pt x="182" y="436"/>
                  </a:cubicBezTo>
                  <a:cubicBezTo>
                    <a:pt x="178" y="439"/>
                    <a:pt x="176" y="443"/>
                    <a:pt x="165" y="443"/>
                  </a:cubicBezTo>
                  <a:cubicBezTo>
                    <a:pt x="148" y="443"/>
                    <a:pt x="131" y="438"/>
                    <a:pt x="128" y="449"/>
                  </a:cubicBezTo>
                  <a:cubicBezTo>
                    <a:pt x="125" y="460"/>
                    <a:pt x="152" y="464"/>
                    <a:pt x="148" y="473"/>
                  </a:cubicBezTo>
                  <a:cubicBezTo>
                    <a:pt x="143" y="482"/>
                    <a:pt x="139" y="492"/>
                    <a:pt x="133" y="492"/>
                  </a:cubicBezTo>
                  <a:cubicBezTo>
                    <a:pt x="126" y="492"/>
                    <a:pt x="111" y="494"/>
                    <a:pt x="128" y="504"/>
                  </a:cubicBezTo>
                  <a:cubicBezTo>
                    <a:pt x="145" y="513"/>
                    <a:pt x="162" y="520"/>
                    <a:pt x="156" y="528"/>
                  </a:cubicBezTo>
                  <a:cubicBezTo>
                    <a:pt x="149" y="537"/>
                    <a:pt x="141" y="543"/>
                    <a:pt x="136" y="544"/>
                  </a:cubicBezTo>
                  <a:cubicBezTo>
                    <a:pt x="132" y="545"/>
                    <a:pt x="120" y="570"/>
                    <a:pt x="113" y="561"/>
                  </a:cubicBezTo>
                  <a:cubicBezTo>
                    <a:pt x="105" y="553"/>
                    <a:pt x="89" y="545"/>
                    <a:pt x="89" y="545"/>
                  </a:cubicBezTo>
                  <a:cubicBezTo>
                    <a:pt x="89" y="545"/>
                    <a:pt x="77" y="554"/>
                    <a:pt x="81" y="565"/>
                  </a:cubicBezTo>
                  <a:cubicBezTo>
                    <a:pt x="85" y="577"/>
                    <a:pt x="84" y="582"/>
                    <a:pt x="85" y="589"/>
                  </a:cubicBezTo>
                  <a:cubicBezTo>
                    <a:pt x="86" y="597"/>
                    <a:pt x="107" y="605"/>
                    <a:pt x="107" y="605"/>
                  </a:cubicBezTo>
                  <a:cubicBezTo>
                    <a:pt x="107" y="605"/>
                    <a:pt x="128" y="608"/>
                    <a:pt x="124" y="614"/>
                  </a:cubicBezTo>
                  <a:cubicBezTo>
                    <a:pt x="119" y="619"/>
                    <a:pt x="108" y="622"/>
                    <a:pt x="102" y="623"/>
                  </a:cubicBezTo>
                  <a:cubicBezTo>
                    <a:pt x="97" y="625"/>
                    <a:pt x="104" y="643"/>
                    <a:pt x="81" y="653"/>
                  </a:cubicBezTo>
                  <a:cubicBezTo>
                    <a:pt x="58" y="663"/>
                    <a:pt x="36" y="676"/>
                    <a:pt x="36" y="676"/>
                  </a:cubicBezTo>
                  <a:cubicBezTo>
                    <a:pt x="36" y="676"/>
                    <a:pt x="24" y="678"/>
                    <a:pt x="34" y="685"/>
                  </a:cubicBezTo>
                  <a:cubicBezTo>
                    <a:pt x="45" y="691"/>
                    <a:pt x="65" y="683"/>
                    <a:pt x="70" y="696"/>
                  </a:cubicBezTo>
                  <a:cubicBezTo>
                    <a:pt x="74" y="709"/>
                    <a:pt x="60" y="706"/>
                    <a:pt x="65" y="713"/>
                  </a:cubicBezTo>
                  <a:cubicBezTo>
                    <a:pt x="70" y="720"/>
                    <a:pt x="75" y="721"/>
                    <a:pt x="85" y="721"/>
                  </a:cubicBezTo>
                  <a:cubicBezTo>
                    <a:pt x="95" y="721"/>
                    <a:pt x="87" y="710"/>
                    <a:pt x="105" y="721"/>
                  </a:cubicBezTo>
                  <a:cubicBezTo>
                    <a:pt x="124" y="733"/>
                    <a:pt x="129" y="734"/>
                    <a:pt x="139" y="737"/>
                  </a:cubicBezTo>
                  <a:cubicBezTo>
                    <a:pt x="149" y="740"/>
                    <a:pt x="137" y="748"/>
                    <a:pt x="181" y="752"/>
                  </a:cubicBezTo>
                  <a:cubicBezTo>
                    <a:pt x="224" y="755"/>
                    <a:pt x="224" y="754"/>
                    <a:pt x="228" y="755"/>
                  </a:cubicBezTo>
                  <a:cubicBezTo>
                    <a:pt x="229" y="755"/>
                    <a:pt x="230" y="756"/>
                    <a:pt x="231" y="756"/>
                  </a:cubicBezTo>
                  <a:cubicBezTo>
                    <a:pt x="237" y="746"/>
                    <a:pt x="249" y="740"/>
                    <a:pt x="259" y="737"/>
                  </a:cubicBezTo>
                  <a:cubicBezTo>
                    <a:pt x="268" y="734"/>
                    <a:pt x="287" y="729"/>
                    <a:pt x="318" y="729"/>
                  </a:cubicBezTo>
                  <a:cubicBezTo>
                    <a:pt x="348" y="729"/>
                    <a:pt x="387" y="734"/>
                    <a:pt x="414" y="739"/>
                  </a:cubicBezTo>
                  <a:cubicBezTo>
                    <a:pt x="441" y="744"/>
                    <a:pt x="494" y="758"/>
                    <a:pt x="502" y="764"/>
                  </a:cubicBezTo>
                  <a:cubicBezTo>
                    <a:pt x="511" y="770"/>
                    <a:pt x="522" y="775"/>
                    <a:pt x="538" y="777"/>
                  </a:cubicBezTo>
                  <a:cubicBezTo>
                    <a:pt x="554" y="778"/>
                    <a:pt x="570" y="768"/>
                    <a:pt x="582" y="766"/>
                  </a:cubicBezTo>
                  <a:cubicBezTo>
                    <a:pt x="594" y="764"/>
                    <a:pt x="605" y="759"/>
                    <a:pt x="614" y="755"/>
                  </a:cubicBezTo>
                  <a:cubicBezTo>
                    <a:pt x="623" y="750"/>
                    <a:pt x="637" y="758"/>
                    <a:pt x="635" y="749"/>
                  </a:cubicBezTo>
                  <a:cubicBezTo>
                    <a:pt x="634" y="740"/>
                    <a:pt x="626" y="737"/>
                    <a:pt x="635" y="734"/>
                  </a:cubicBezTo>
                  <a:cubicBezTo>
                    <a:pt x="643" y="731"/>
                    <a:pt x="659" y="729"/>
                    <a:pt x="675" y="725"/>
                  </a:cubicBezTo>
                  <a:cubicBezTo>
                    <a:pt x="691" y="721"/>
                    <a:pt x="718" y="730"/>
                    <a:pt x="734" y="734"/>
                  </a:cubicBezTo>
                  <a:cubicBezTo>
                    <a:pt x="750" y="738"/>
                    <a:pt x="765" y="744"/>
                    <a:pt x="781" y="744"/>
                  </a:cubicBezTo>
                  <a:cubicBezTo>
                    <a:pt x="797" y="744"/>
                    <a:pt x="813" y="752"/>
                    <a:pt x="830" y="748"/>
                  </a:cubicBezTo>
                  <a:cubicBezTo>
                    <a:pt x="847" y="744"/>
                    <a:pt x="852" y="741"/>
                    <a:pt x="872" y="739"/>
                  </a:cubicBezTo>
                  <a:cubicBezTo>
                    <a:pt x="892" y="737"/>
                    <a:pt x="914" y="732"/>
                    <a:pt x="924" y="727"/>
                  </a:cubicBezTo>
                  <a:cubicBezTo>
                    <a:pt x="935" y="722"/>
                    <a:pt x="943" y="717"/>
                    <a:pt x="943" y="717"/>
                  </a:cubicBezTo>
                  <a:cubicBezTo>
                    <a:pt x="943" y="717"/>
                    <a:pt x="960" y="718"/>
                    <a:pt x="957" y="712"/>
                  </a:cubicBezTo>
                  <a:cubicBezTo>
                    <a:pt x="954" y="706"/>
                    <a:pt x="949" y="704"/>
                    <a:pt x="957" y="700"/>
                  </a:cubicBezTo>
                  <a:cubicBezTo>
                    <a:pt x="965" y="696"/>
                    <a:pt x="967" y="690"/>
                    <a:pt x="976" y="688"/>
                  </a:cubicBezTo>
                  <a:cubicBezTo>
                    <a:pt x="985" y="686"/>
                    <a:pt x="984" y="678"/>
                    <a:pt x="984" y="678"/>
                  </a:cubicBezTo>
                  <a:cubicBezTo>
                    <a:pt x="984" y="678"/>
                    <a:pt x="971" y="675"/>
                    <a:pt x="966" y="675"/>
                  </a:cubicBezTo>
                  <a:cubicBezTo>
                    <a:pt x="961" y="674"/>
                    <a:pt x="954" y="670"/>
                    <a:pt x="956" y="660"/>
                  </a:cubicBezTo>
                  <a:cubicBezTo>
                    <a:pt x="958" y="651"/>
                    <a:pt x="966" y="651"/>
                    <a:pt x="974" y="644"/>
                  </a:cubicBezTo>
                  <a:cubicBezTo>
                    <a:pt x="982" y="637"/>
                    <a:pt x="1009" y="622"/>
                    <a:pt x="1021" y="622"/>
                  </a:cubicBezTo>
                  <a:cubicBezTo>
                    <a:pt x="1060" y="622"/>
                    <a:pt x="1060" y="622"/>
                    <a:pt x="1060" y="622"/>
                  </a:cubicBezTo>
                  <a:cubicBezTo>
                    <a:pt x="1068" y="622"/>
                    <a:pt x="1090" y="623"/>
                    <a:pt x="1099" y="618"/>
                  </a:cubicBezTo>
                  <a:cubicBezTo>
                    <a:pt x="1108" y="613"/>
                    <a:pt x="1138" y="615"/>
                    <a:pt x="1130" y="606"/>
                  </a:cubicBezTo>
                  <a:cubicBezTo>
                    <a:pt x="1122" y="597"/>
                    <a:pt x="1111" y="598"/>
                    <a:pt x="1106" y="588"/>
                  </a:cubicBezTo>
                  <a:cubicBezTo>
                    <a:pt x="1101" y="578"/>
                    <a:pt x="1091" y="579"/>
                    <a:pt x="1100" y="564"/>
                  </a:cubicBezTo>
                  <a:cubicBezTo>
                    <a:pt x="1108" y="549"/>
                    <a:pt x="1126" y="529"/>
                    <a:pt x="1155" y="523"/>
                  </a:cubicBezTo>
                  <a:cubicBezTo>
                    <a:pt x="1184" y="517"/>
                    <a:pt x="1175" y="515"/>
                    <a:pt x="1226" y="515"/>
                  </a:cubicBezTo>
                  <a:cubicBezTo>
                    <a:pt x="1276" y="515"/>
                    <a:pt x="1288" y="523"/>
                    <a:pt x="1306" y="520"/>
                  </a:cubicBezTo>
                  <a:cubicBezTo>
                    <a:pt x="1324" y="517"/>
                    <a:pt x="1343" y="513"/>
                    <a:pt x="1356" y="507"/>
                  </a:cubicBezTo>
                  <a:cubicBezTo>
                    <a:pt x="1369" y="500"/>
                    <a:pt x="1385" y="488"/>
                    <a:pt x="1397" y="484"/>
                  </a:cubicBezTo>
                  <a:cubicBezTo>
                    <a:pt x="1409" y="480"/>
                    <a:pt x="1423" y="476"/>
                    <a:pt x="1437" y="478"/>
                  </a:cubicBezTo>
                  <a:cubicBezTo>
                    <a:pt x="1451" y="480"/>
                    <a:pt x="1475" y="478"/>
                    <a:pt x="1485" y="482"/>
                  </a:cubicBezTo>
                  <a:cubicBezTo>
                    <a:pt x="1495" y="487"/>
                    <a:pt x="1540" y="499"/>
                    <a:pt x="1544" y="500"/>
                  </a:cubicBezTo>
                  <a:cubicBezTo>
                    <a:pt x="1547" y="501"/>
                    <a:pt x="1559" y="501"/>
                    <a:pt x="1567" y="501"/>
                  </a:cubicBezTo>
                  <a:cubicBezTo>
                    <a:pt x="1575" y="501"/>
                    <a:pt x="1589" y="508"/>
                    <a:pt x="1603" y="511"/>
                  </a:cubicBezTo>
                  <a:cubicBezTo>
                    <a:pt x="1618" y="514"/>
                    <a:pt x="1638" y="518"/>
                    <a:pt x="1648" y="522"/>
                  </a:cubicBezTo>
                  <a:cubicBezTo>
                    <a:pt x="1658" y="527"/>
                    <a:pt x="1672" y="531"/>
                    <a:pt x="1685" y="538"/>
                  </a:cubicBezTo>
                  <a:cubicBezTo>
                    <a:pt x="1697" y="545"/>
                    <a:pt x="1697" y="543"/>
                    <a:pt x="1697" y="539"/>
                  </a:cubicBezTo>
                  <a:cubicBezTo>
                    <a:pt x="1697" y="534"/>
                    <a:pt x="1693" y="527"/>
                    <a:pt x="1700" y="527"/>
                  </a:cubicBezTo>
                  <a:cubicBezTo>
                    <a:pt x="1708" y="527"/>
                    <a:pt x="1715" y="526"/>
                    <a:pt x="1723" y="528"/>
                  </a:cubicBezTo>
                  <a:cubicBezTo>
                    <a:pt x="1732" y="531"/>
                    <a:pt x="1746" y="537"/>
                    <a:pt x="1763" y="537"/>
                  </a:cubicBezTo>
                  <a:cubicBezTo>
                    <a:pt x="1799" y="537"/>
                    <a:pt x="1799" y="537"/>
                    <a:pt x="1799" y="537"/>
                  </a:cubicBezTo>
                  <a:cubicBezTo>
                    <a:pt x="1823" y="537"/>
                    <a:pt x="1834" y="534"/>
                    <a:pt x="1852" y="541"/>
                  </a:cubicBezTo>
                  <a:cubicBezTo>
                    <a:pt x="1870" y="547"/>
                    <a:pt x="1872" y="553"/>
                    <a:pt x="1890" y="553"/>
                  </a:cubicBezTo>
                  <a:cubicBezTo>
                    <a:pt x="1908" y="553"/>
                    <a:pt x="1932" y="555"/>
                    <a:pt x="1943" y="555"/>
                  </a:cubicBezTo>
                  <a:cubicBezTo>
                    <a:pt x="1954" y="555"/>
                    <a:pt x="1971" y="558"/>
                    <a:pt x="1977" y="558"/>
                  </a:cubicBezTo>
                  <a:cubicBezTo>
                    <a:pt x="1983" y="558"/>
                    <a:pt x="2000" y="554"/>
                    <a:pt x="1991" y="551"/>
                  </a:cubicBezTo>
                  <a:cubicBezTo>
                    <a:pt x="1982" y="547"/>
                    <a:pt x="1970" y="545"/>
                    <a:pt x="1965" y="533"/>
                  </a:cubicBezTo>
                  <a:cubicBezTo>
                    <a:pt x="1960" y="521"/>
                    <a:pt x="1959" y="507"/>
                    <a:pt x="1966" y="502"/>
                  </a:cubicBezTo>
                  <a:cubicBezTo>
                    <a:pt x="1973" y="497"/>
                    <a:pt x="1973" y="491"/>
                    <a:pt x="2002" y="484"/>
                  </a:cubicBezTo>
                  <a:cubicBezTo>
                    <a:pt x="2030" y="477"/>
                    <a:pt x="2050" y="484"/>
                    <a:pt x="2061" y="481"/>
                  </a:cubicBezTo>
                  <a:cubicBezTo>
                    <a:pt x="2072" y="477"/>
                    <a:pt x="2075" y="465"/>
                    <a:pt x="2098" y="465"/>
                  </a:cubicBezTo>
                  <a:cubicBezTo>
                    <a:pt x="2121" y="465"/>
                    <a:pt x="2144" y="465"/>
                    <a:pt x="2148" y="464"/>
                  </a:cubicBezTo>
                  <a:cubicBezTo>
                    <a:pt x="2153" y="463"/>
                    <a:pt x="2148" y="453"/>
                    <a:pt x="2148" y="447"/>
                  </a:cubicBezTo>
                  <a:cubicBezTo>
                    <a:pt x="2148" y="440"/>
                    <a:pt x="2142" y="435"/>
                    <a:pt x="2148" y="428"/>
                  </a:cubicBezTo>
                  <a:cubicBezTo>
                    <a:pt x="2155" y="421"/>
                    <a:pt x="2154" y="417"/>
                    <a:pt x="2157" y="411"/>
                  </a:cubicBezTo>
                  <a:cubicBezTo>
                    <a:pt x="2160" y="404"/>
                    <a:pt x="2163" y="401"/>
                    <a:pt x="2168" y="399"/>
                  </a:cubicBezTo>
                  <a:cubicBezTo>
                    <a:pt x="2174" y="397"/>
                    <a:pt x="2194" y="390"/>
                    <a:pt x="2194" y="382"/>
                  </a:cubicBezTo>
                  <a:cubicBezTo>
                    <a:pt x="2194" y="375"/>
                    <a:pt x="2184" y="378"/>
                    <a:pt x="2179" y="374"/>
                  </a:cubicBezTo>
                  <a:cubicBezTo>
                    <a:pt x="2174" y="370"/>
                    <a:pt x="2130" y="362"/>
                    <a:pt x="2124" y="358"/>
                  </a:cubicBezTo>
                  <a:cubicBezTo>
                    <a:pt x="2118" y="355"/>
                    <a:pt x="2097" y="353"/>
                    <a:pt x="2097" y="353"/>
                  </a:cubicBezTo>
                  <a:cubicBezTo>
                    <a:pt x="2097" y="353"/>
                    <a:pt x="2100" y="353"/>
                    <a:pt x="2092" y="341"/>
                  </a:cubicBezTo>
                  <a:cubicBezTo>
                    <a:pt x="2084" y="329"/>
                    <a:pt x="2079" y="328"/>
                    <a:pt x="2075" y="328"/>
                  </a:cubicBezTo>
                  <a:cubicBezTo>
                    <a:pt x="2070" y="328"/>
                    <a:pt x="2066" y="319"/>
                    <a:pt x="2053" y="331"/>
                  </a:cubicBezTo>
                  <a:cubicBezTo>
                    <a:pt x="2039" y="342"/>
                    <a:pt x="2039" y="346"/>
                    <a:pt x="2031" y="344"/>
                  </a:cubicBezTo>
                  <a:cubicBezTo>
                    <a:pt x="2023" y="342"/>
                    <a:pt x="1996" y="342"/>
                    <a:pt x="1992" y="336"/>
                  </a:cubicBezTo>
                  <a:cubicBezTo>
                    <a:pt x="1989" y="331"/>
                    <a:pt x="2000" y="322"/>
                    <a:pt x="2001" y="312"/>
                  </a:cubicBezTo>
                  <a:cubicBezTo>
                    <a:pt x="2002" y="302"/>
                    <a:pt x="1994" y="283"/>
                    <a:pt x="2007" y="283"/>
                  </a:cubicBezTo>
                  <a:cubicBezTo>
                    <a:pt x="2020" y="282"/>
                    <a:pt x="2042" y="287"/>
                    <a:pt x="2046" y="282"/>
                  </a:cubicBezTo>
                  <a:cubicBezTo>
                    <a:pt x="2050" y="277"/>
                    <a:pt x="2065" y="269"/>
                    <a:pt x="2069" y="268"/>
                  </a:cubicBezTo>
                  <a:cubicBezTo>
                    <a:pt x="2072" y="266"/>
                    <a:pt x="2082" y="271"/>
                    <a:pt x="2082" y="263"/>
                  </a:cubicBezTo>
                  <a:cubicBezTo>
                    <a:pt x="2083" y="254"/>
                    <a:pt x="2094" y="246"/>
                    <a:pt x="2092" y="243"/>
                  </a:cubicBezTo>
                  <a:cubicBezTo>
                    <a:pt x="2091" y="240"/>
                    <a:pt x="2100" y="246"/>
                    <a:pt x="2109" y="249"/>
                  </a:cubicBezTo>
                  <a:cubicBezTo>
                    <a:pt x="2117" y="252"/>
                    <a:pt x="2123" y="253"/>
                    <a:pt x="2140" y="253"/>
                  </a:cubicBezTo>
                  <a:cubicBezTo>
                    <a:pt x="2158" y="253"/>
                    <a:pt x="2169" y="254"/>
                    <a:pt x="2169" y="254"/>
                  </a:cubicBezTo>
                  <a:cubicBezTo>
                    <a:pt x="2169" y="254"/>
                    <a:pt x="2170" y="241"/>
                    <a:pt x="2170" y="235"/>
                  </a:cubicBezTo>
                  <a:cubicBezTo>
                    <a:pt x="2170" y="229"/>
                    <a:pt x="2178" y="220"/>
                    <a:pt x="2172" y="217"/>
                  </a:cubicBezTo>
                  <a:cubicBezTo>
                    <a:pt x="2167" y="213"/>
                    <a:pt x="2162" y="208"/>
                    <a:pt x="2148" y="202"/>
                  </a:cubicBezTo>
                  <a:cubicBezTo>
                    <a:pt x="2134" y="197"/>
                    <a:pt x="2133" y="198"/>
                    <a:pt x="2133" y="190"/>
                  </a:cubicBezTo>
                  <a:cubicBezTo>
                    <a:pt x="2133" y="182"/>
                    <a:pt x="2132" y="176"/>
                    <a:pt x="2124" y="180"/>
                  </a:cubicBezTo>
                  <a:cubicBezTo>
                    <a:pt x="2117" y="184"/>
                    <a:pt x="2115" y="190"/>
                    <a:pt x="2115" y="176"/>
                  </a:cubicBezTo>
                  <a:cubicBezTo>
                    <a:pt x="2115" y="163"/>
                    <a:pt x="2121" y="145"/>
                    <a:pt x="2121" y="137"/>
                  </a:cubicBezTo>
                  <a:cubicBezTo>
                    <a:pt x="2121" y="129"/>
                    <a:pt x="2100" y="125"/>
                    <a:pt x="2092" y="119"/>
                  </a:cubicBezTo>
                  <a:cubicBezTo>
                    <a:pt x="2084" y="113"/>
                    <a:pt x="2072" y="111"/>
                    <a:pt x="2061" y="103"/>
                  </a:cubicBezTo>
                  <a:cubicBezTo>
                    <a:pt x="2050" y="94"/>
                    <a:pt x="2048" y="95"/>
                    <a:pt x="2035" y="95"/>
                  </a:cubicBezTo>
                  <a:cubicBezTo>
                    <a:pt x="2022" y="95"/>
                    <a:pt x="1992" y="93"/>
                    <a:pt x="1983" y="94"/>
                  </a:cubicBezTo>
                  <a:cubicBezTo>
                    <a:pt x="1974" y="95"/>
                    <a:pt x="1960" y="99"/>
                    <a:pt x="1951" y="97"/>
                  </a:cubicBezTo>
                  <a:cubicBezTo>
                    <a:pt x="1942" y="95"/>
                    <a:pt x="1932" y="83"/>
                    <a:pt x="1927" y="72"/>
                  </a:cubicBezTo>
                  <a:cubicBezTo>
                    <a:pt x="1922" y="61"/>
                    <a:pt x="1913" y="55"/>
                    <a:pt x="1910" y="53"/>
                  </a:cubicBezTo>
                  <a:cubicBezTo>
                    <a:pt x="1907" y="51"/>
                    <a:pt x="1851" y="49"/>
                    <a:pt x="1835" y="49"/>
                  </a:cubicBezTo>
                  <a:cubicBezTo>
                    <a:pt x="1820" y="49"/>
                    <a:pt x="1798" y="49"/>
                    <a:pt x="1793" y="56"/>
                  </a:cubicBezTo>
                  <a:cubicBezTo>
                    <a:pt x="1788" y="63"/>
                    <a:pt x="1788" y="65"/>
                    <a:pt x="1776" y="65"/>
                  </a:cubicBezTo>
                  <a:cubicBezTo>
                    <a:pt x="1765" y="65"/>
                    <a:pt x="1736" y="64"/>
                    <a:pt x="1726" y="65"/>
                  </a:cubicBezTo>
                  <a:cubicBezTo>
                    <a:pt x="1717" y="66"/>
                    <a:pt x="1700" y="77"/>
                    <a:pt x="1690" y="79"/>
                  </a:cubicBezTo>
                  <a:cubicBezTo>
                    <a:pt x="1680" y="81"/>
                    <a:pt x="1670" y="85"/>
                    <a:pt x="1654" y="85"/>
                  </a:cubicBezTo>
                  <a:cubicBezTo>
                    <a:pt x="1638" y="85"/>
                    <a:pt x="1628" y="78"/>
                    <a:pt x="1609" y="78"/>
                  </a:cubicBezTo>
                  <a:cubicBezTo>
                    <a:pt x="1590" y="78"/>
                    <a:pt x="1571" y="76"/>
                    <a:pt x="1565" y="76"/>
                  </a:cubicBezTo>
                  <a:cubicBezTo>
                    <a:pt x="1559" y="76"/>
                    <a:pt x="1545" y="71"/>
                    <a:pt x="1537" y="66"/>
                  </a:cubicBezTo>
                  <a:cubicBezTo>
                    <a:pt x="1537" y="66"/>
                    <a:pt x="1537" y="66"/>
                    <a:pt x="1537" y="66"/>
                  </a:cubicBezTo>
                </a:path>
              </a:pathLst>
            </a:custGeom>
            <a:solidFill>
              <a:srgbClr val="C3D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20120">
              <a:extLst>
                <a:ext uri="{FF2B5EF4-FFF2-40B4-BE49-F238E27FC236}">
                  <a16:creationId xmlns:a16="http://schemas.microsoft.com/office/drawing/2014/main" id="{79EF90D8-021B-421F-8363-1B2C12ED7220}"/>
                </a:ext>
              </a:extLst>
            </p:cNvPr>
            <p:cNvSpPr>
              <a:spLocks/>
            </p:cNvSpPr>
            <p:nvPr/>
          </p:nvSpPr>
          <p:spPr bwMode="auto">
            <a:xfrm>
              <a:off x="3373" y="2824"/>
              <a:ext cx="3123" cy="1109"/>
            </a:xfrm>
            <a:custGeom>
              <a:avLst/>
              <a:gdLst>
                <a:gd name="T0" fmla="*/ 1393 w 2194"/>
                <a:gd name="T1" fmla="*/ 73 h 778"/>
                <a:gd name="T2" fmla="*/ 1160 w 2194"/>
                <a:gd name="T3" fmla="*/ 3 h 778"/>
                <a:gd name="T4" fmla="*/ 1020 w 2194"/>
                <a:gd name="T5" fmla="*/ 31 h 778"/>
                <a:gd name="T6" fmla="*/ 799 w 2194"/>
                <a:gd name="T7" fmla="*/ 59 h 778"/>
                <a:gd name="T8" fmla="*/ 642 w 2194"/>
                <a:gd name="T9" fmla="*/ 74 h 778"/>
                <a:gd name="T10" fmla="*/ 425 w 2194"/>
                <a:gd name="T11" fmla="*/ 71 h 778"/>
                <a:gd name="T12" fmla="*/ 236 w 2194"/>
                <a:gd name="T13" fmla="*/ 94 h 778"/>
                <a:gd name="T14" fmla="*/ 45 w 2194"/>
                <a:gd name="T15" fmla="*/ 143 h 778"/>
                <a:gd name="T16" fmla="*/ 38 w 2194"/>
                <a:gd name="T17" fmla="*/ 224 h 778"/>
                <a:gd name="T18" fmla="*/ 144 w 2194"/>
                <a:gd name="T19" fmla="*/ 245 h 778"/>
                <a:gd name="T20" fmla="*/ 231 w 2194"/>
                <a:gd name="T21" fmla="*/ 288 h 778"/>
                <a:gd name="T22" fmla="*/ 292 w 2194"/>
                <a:gd name="T23" fmla="*/ 279 h 778"/>
                <a:gd name="T24" fmla="*/ 299 w 2194"/>
                <a:gd name="T25" fmla="*/ 375 h 778"/>
                <a:gd name="T26" fmla="*/ 288 w 2194"/>
                <a:gd name="T27" fmla="*/ 449 h 778"/>
                <a:gd name="T28" fmla="*/ 199 w 2194"/>
                <a:gd name="T29" fmla="*/ 440 h 778"/>
                <a:gd name="T30" fmla="*/ 128 w 2194"/>
                <a:gd name="T31" fmla="*/ 449 h 778"/>
                <a:gd name="T32" fmla="*/ 128 w 2194"/>
                <a:gd name="T33" fmla="*/ 504 h 778"/>
                <a:gd name="T34" fmla="*/ 113 w 2194"/>
                <a:gd name="T35" fmla="*/ 561 h 778"/>
                <a:gd name="T36" fmla="*/ 85 w 2194"/>
                <a:gd name="T37" fmla="*/ 589 h 778"/>
                <a:gd name="T38" fmla="*/ 102 w 2194"/>
                <a:gd name="T39" fmla="*/ 623 h 778"/>
                <a:gd name="T40" fmla="*/ 34 w 2194"/>
                <a:gd name="T41" fmla="*/ 685 h 778"/>
                <a:gd name="T42" fmla="*/ 85 w 2194"/>
                <a:gd name="T43" fmla="*/ 721 h 778"/>
                <a:gd name="T44" fmla="*/ 181 w 2194"/>
                <a:gd name="T45" fmla="*/ 752 h 778"/>
                <a:gd name="T46" fmla="*/ 259 w 2194"/>
                <a:gd name="T47" fmla="*/ 737 h 778"/>
                <a:gd name="T48" fmla="*/ 502 w 2194"/>
                <a:gd name="T49" fmla="*/ 764 h 778"/>
                <a:gd name="T50" fmla="*/ 614 w 2194"/>
                <a:gd name="T51" fmla="*/ 755 h 778"/>
                <a:gd name="T52" fmla="*/ 675 w 2194"/>
                <a:gd name="T53" fmla="*/ 725 h 778"/>
                <a:gd name="T54" fmla="*/ 830 w 2194"/>
                <a:gd name="T55" fmla="*/ 748 h 778"/>
                <a:gd name="T56" fmla="*/ 943 w 2194"/>
                <a:gd name="T57" fmla="*/ 717 h 778"/>
                <a:gd name="T58" fmla="*/ 976 w 2194"/>
                <a:gd name="T59" fmla="*/ 688 h 778"/>
                <a:gd name="T60" fmla="*/ 956 w 2194"/>
                <a:gd name="T61" fmla="*/ 660 h 778"/>
                <a:gd name="T62" fmla="*/ 1060 w 2194"/>
                <a:gd name="T63" fmla="*/ 622 h 778"/>
                <a:gd name="T64" fmla="*/ 1106 w 2194"/>
                <a:gd name="T65" fmla="*/ 588 h 778"/>
                <a:gd name="T66" fmla="*/ 1226 w 2194"/>
                <a:gd name="T67" fmla="*/ 515 h 778"/>
                <a:gd name="T68" fmla="*/ 1397 w 2194"/>
                <a:gd name="T69" fmla="*/ 484 h 778"/>
                <a:gd name="T70" fmla="*/ 1544 w 2194"/>
                <a:gd name="T71" fmla="*/ 500 h 778"/>
                <a:gd name="T72" fmla="*/ 1648 w 2194"/>
                <a:gd name="T73" fmla="*/ 522 h 778"/>
                <a:gd name="T74" fmla="*/ 1700 w 2194"/>
                <a:gd name="T75" fmla="*/ 527 h 778"/>
                <a:gd name="T76" fmla="*/ 1799 w 2194"/>
                <a:gd name="T77" fmla="*/ 537 h 778"/>
                <a:gd name="T78" fmla="*/ 1943 w 2194"/>
                <a:gd name="T79" fmla="*/ 555 h 778"/>
                <a:gd name="T80" fmla="*/ 1965 w 2194"/>
                <a:gd name="T81" fmla="*/ 533 h 778"/>
                <a:gd name="T82" fmla="*/ 2061 w 2194"/>
                <a:gd name="T83" fmla="*/ 481 h 778"/>
                <a:gd name="T84" fmla="*/ 2148 w 2194"/>
                <a:gd name="T85" fmla="*/ 447 h 778"/>
                <a:gd name="T86" fmla="*/ 2168 w 2194"/>
                <a:gd name="T87" fmla="*/ 399 h 778"/>
                <a:gd name="T88" fmla="*/ 2124 w 2194"/>
                <a:gd name="T89" fmla="*/ 358 h 778"/>
                <a:gd name="T90" fmla="*/ 2075 w 2194"/>
                <a:gd name="T91" fmla="*/ 328 h 778"/>
                <a:gd name="T92" fmla="*/ 1992 w 2194"/>
                <a:gd name="T93" fmla="*/ 336 h 778"/>
                <a:gd name="T94" fmla="*/ 2046 w 2194"/>
                <a:gd name="T95" fmla="*/ 282 h 778"/>
                <a:gd name="T96" fmla="*/ 2092 w 2194"/>
                <a:gd name="T97" fmla="*/ 243 h 778"/>
                <a:gd name="T98" fmla="*/ 2169 w 2194"/>
                <a:gd name="T99" fmla="*/ 254 h 778"/>
                <a:gd name="T100" fmla="*/ 2148 w 2194"/>
                <a:gd name="T101" fmla="*/ 202 h 778"/>
                <a:gd name="T102" fmla="*/ 2115 w 2194"/>
                <a:gd name="T103" fmla="*/ 176 h 778"/>
                <a:gd name="T104" fmla="*/ 2061 w 2194"/>
                <a:gd name="T105" fmla="*/ 103 h 778"/>
                <a:gd name="T106" fmla="*/ 1951 w 2194"/>
                <a:gd name="T107" fmla="*/ 97 h 778"/>
                <a:gd name="T108" fmla="*/ 1835 w 2194"/>
                <a:gd name="T109" fmla="*/ 49 h 778"/>
                <a:gd name="T110" fmla="*/ 1726 w 2194"/>
                <a:gd name="T111" fmla="*/ 65 h 778"/>
                <a:gd name="T112" fmla="*/ 1609 w 2194"/>
                <a:gd name="T113" fmla="*/ 78 h 778"/>
                <a:gd name="T114" fmla="*/ 1537 w 2194"/>
                <a:gd name="T115" fmla="*/ 6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4" h="778">
                  <a:moveTo>
                    <a:pt x="1537" y="66"/>
                  </a:moveTo>
                  <a:cubicBezTo>
                    <a:pt x="1505" y="70"/>
                    <a:pt x="1475" y="73"/>
                    <a:pt x="1471" y="73"/>
                  </a:cubicBezTo>
                  <a:cubicBezTo>
                    <a:pt x="1462" y="72"/>
                    <a:pt x="1407" y="75"/>
                    <a:pt x="1393" y="73"/>
                  </a:cubicBezTo>
                  <a:cubicBezTo>
                    <a:pt x="1379" y="71"/>
                    <a:pt x="1349" y="71"/>
                    <a:pt x="1336" y="64"/>
                  </a:cubicBezTo>
                  <a:cubicBezTo>
                    <a:pt x="1323" y="56"/>
                    <a:pt x="1215" y="14"/>
                    <a:pt x="1204" y="10"/>
                  </a:cubicBezTo>
                  <a:cubicBezTo>
                    <a:pt x="1193" y="6"/>
                    <a:pt x="1169" y="0"/>
                    <a:pt x="1160" y="3"/>
                  </a:cubicBezTo>
                  <a:cubicBezTo>
                    <a:pt x="1150" y="6"/>
                    <a:pt x="1097" y="19"/>
                    <a:pt x="1097" y="19"/>
                  </a:cubicBezTo>
                  <a:cubicBezTo>
                    <a:pt x="1097" y="19"/>
                    <a:pt x="1065" y="27"/>
                    <a:pt x="1054" y="29"/>
                  </a:cubicBezTo>
                  <a:cubicBezTo>
                    <a:pt x="1043" y="31"/>
                    <a:pt x="1028" y="33"/>
                    <a:pt x="1020" y="31"/>
                  </a:cubicBezTo>
                  <a:cubicBezTo>
                    <a:pt x="1012" y="29"/>
                    <a:pt x="951" y="43"/>
                    <a:pt x="923" y="51"/>
                  </a:cubicBezTo>
                  <a:cubicBezTo>
                    <a:pt x="895" y="59"/>
                    <a:pt x="896" y="64"/>
                    <a:pt x="865" y="64"/>
                  </a:cubicBezTo>
                  <a:cubicBezTo>
                    <a:pt x="834" y="64"/>
                    <a:pt x="820" y="50"/>
                    <a:pt x="799" y="59"/>
                  </a:cubicBezTo>
                  <a:cubicBezTo>
                    <a:pt x="778" y="68"/>
                    <a:pt x="774" y="67"/>
                    <a:pt x="744" y="67"/>
                  </a:cubicBezTo>
                  <a:cubicBezTo>
                    <a:pt x="714" y="67"/>
                    <a:pt x="700" y="77"/>
                    <a:pt x="689" y="78"/>
                  </a:cubicBezTo>
                  <a:cubicBezTo>
                    <a:pt x="678" y="79"/>
                    <a:pt x="657" y="83"/>
                    <a:pt x="642" y="74"/>
                  </a:cubicBezTo>
                  <a:cubicBezTo>
                    <a:pt x="627" y="65"/>
                    <a:pt x="607" y="52"/>
                    <a:pt x="576" y="62"/>
                  </a:cubicBezTo>
                  <a:cubicBezTo>
                    <a:pt x="545" y="71"/>
                    <a:pt x="496" y="72"/>
                    <a:pt x="483" y="72"/>
                  </a:cubicBezTo>
                  <a:cubicBezTo>
                    <a:pt x="470" y="72"/>
                    <a:pt x="429" y="71"/>
                    <a:pt x="425" y="71"/>
                  </a:cubicBezTo>
                  <a:cubicBezTo>
                    <a:pt x="422" y="71"/>
                    <a:pt x="408" y="85"/>
                    <a:pt x="385" y="83"/>
                  </a:cubicBezTo>
                  <a:cubicBezTo>
                    <a:pt x="362" y="81"/>
                    <a:pt x="318" y="87"/>
                    <a:pt x="306" y="83"/>
                  </a:cubicBezTo>
                  <a:cubicBezTo>
                    <a:pt x="295" y="79"/>
                    <a:pt x="247" y="92"/>
                    <a:pt x="236" y="94"/>
                  </a:cubicBezTo>
                  <a:cubicBezTo>
                    <a:pt x="225" y="96"/>
                    <a:pt x="191" y="118"/>
                    <a:pt x="167" y="120"/>
                  </a:cubicBezTo>
                  <a:cubicBezTo>
                    <a:pt x="143" y="122"/>
                    <a:pt x="99" y="133"/>
                    <a:pt x="73" y="134"/>
                  </a:cubicBezTo>
                  <a:cubicBezTo>
                    <a:pt x="47" y="135"/>
                    <a:pt x="45" y="143"/>
                    <a:pt x="45" y="143"/>
                  </a:cubicBezTo>
                  <a:cubicBezTo>
                    <a:pt x="45" y="143"/>
                    <a:pt x="42" y="147"/>
                    <a:pt x="32" y="171"/>
                  </a:cubicBezTo>
                  <a:cubicBezTo>
                    <a:pt x="23" y="196"/>
                    <a:pt x="0" y="230"/>
                    <a:pt x="0" y="230"/>
                  </a:cubicBezTo>
                  <a:cubicBezTo>
                    <a:pt x="38" y="224"/>
                    <a:pt x="38" y="224"/>
                    <a:pt x="38" y="224"/>
                  </a:cubicBezTo>
                  <a:cubicBezTo>
                    <a:pt x="51" y="251"/>
                    <a:pt x="51" y="251"/>
                    <a:pt x="51" y="251"/>
                  </a:cubicBezTo>
                  <a:cubicBezTo>
                    <a:pt x="51" y="251"/>
                    <a:pt x="87" y="228"/>
                    <a:pt x="97" y="228"/>
                  </a:cubicBezTo>
                  <a:cubicBezTo>
                    <a:pt x="106" y="228"/>
                    <a:pt x="128" y="234"/>
                    <a:pt x="144" y="245"/>
                  </a:cubicBezTo>
                  <a:cubicBezTo>
                    <a:pt x="161" y="256"/>
                    <a:pt x="172" y="270"/>
                    <a:pt x="185" y="270"/>
                  </a:cubicBezTo>
                  <a:cubicBezTo>
                    <a:pt x="199" y="270"/>
                    <a:pt x="199" y="270"/>
                    <a:pt x="195" y="277"/>
                  </a:cubicBezTo>
                  <a:cubicBezTo>
                    <a:pt x="191" y="285"/>
                    <a:pt x="220" y="288"/>
                    <a:pt x="231" y="288"/>
                  </a:cubicBezTo>
                  <a:cubicBezTo>
                    <a:pt x="242" y="288"/>
                    <a:pt x="264" y="288"/>
                    <a:pt x="257" y="279"/>
                  </a:cubicBezTo>
                  <a:cubicBezTo>
                    <a:pt x="251" y="270"/>
                    <a:pt x="257" y="262"/>
                    <a:pt x="267" y="268"/>
                  </a:cubicBezTo>
                  <a:cubicBezTo>
                    <a:pt x="276" y="273"/>
                    <a:pt x="292" y="265"/>
                    <a:pt x="292" y="279"/>
                  </a:cubicBezTo>
                  <a:cubicBezTo>
                    <a:pt x="292" y="293"/>
                    <a:pt x="313" y="294"/>
                    <a:pt x="326" y="304"/>
                  </a:cubicBezTo>
                  <a:cubicBezTo>
                    <a:pt x="339" y="313"/>
                    <a:pt x="325" y="331"/>
                    <a:pt x="314" y="333"/>
                  </a:cubicBezTo>
                  <a:cubicBezTo>
                    <a:pt x="303" y="336"/>
                    <a:pt x="305" y="349"/>
                    <a:pt x="299" y="375"/>
                  </a:cubicBezTo>
                  <a:cubicBezTo>
                    <a:pt x="292" y="401"/>
                    <a:pt x="271" y="395"/>
                    <a:pt x="286" y="401"/>
                  </a:cubicBezTo>
                  <a:cubicBezTo>
                    <a:pt x="301" y="408"/>
                    <a:pt x="323" y="399"/>
                    <a:pt x="308" y="415"/>
                  </a:cubicBezTo>
                  <a:cubicBezTo>
                    <a:pt x="294" y="431"/>
                    <a:pt x="295" y="445"/>
                    <a:pt x="288" y="449"/>
                  </a:cubicBezTo>
                  <a:cubicBezTo>
                    <a:pt x="280" y="453"/>
                    <a:pt x="238" y="459"/>
                    <a:pt x="231" y="459"/>
                  </a:cubicBezTo>
                  <a:cubicBezTo>
                    <a:pt x="223" y="459"/>
                    <a:pt x="201" y="459"/>
                    <a:pt x="203" y="451"/>
                  </a:cubicBezTo>
                  <a:cubicBezTo>
                    <a:pt x="204" y="443"/>
                    <a:pt x="199" y="440"/>
                    <a:pt x="199" y="440"/>
                  </a:cubicBezTo>
                  <a:cubicBezTo>
                    <a:pt x="182" y="436"/>
                    <a:pt x="182" y="436"/>
                    <a:pt x="182" y="436"/>
                  </a:cubicBezTo>
                  <a:cubicBezTo>
                    <a:pt x="178" y="439"/>
                    <a:pt x="176" y="443"/>
                    <a:pt x="165" y="443"/>
                  </a:cubicBezTo>
                  <a:cubicBezTo>
                    <a:pt x="148" y="443"/>
                    <a:pt x="131" y="438"/>
                    <a:pt x="128" y="449"/>
                  </a:cubicBezTo>
                  <a:cubicBezTo>
                    <a:pt x="125" y="460"/>
                    <a:pt x="152" y="464"/>
                    <a:pt x="148" y="473"/>
                  </a:cubicBezTo>
                  <a:cubicBezTo>
                    <a:pt x="143" y="482"/>
                    <a:pt x="139" y="492"/>
                    <a:pt x="133" y="492"/>
                  </a:cubicBezTo>
                  <a:cubicBezTo>
                    <a:pt x="126" y="492"/>
                    <a:pt x="111" y="494"/>
                    <a:pt x="128" y="504"/>
                  </a:cubicBezTo>
                  <a:cubicBezTo>
                    <a:pt x="145" y="513"/>
                    <a:pt x="162" y="520"/>
                    <a:pt x="156" y="528"/>
                  </a:cubicBezTo>
                  <a:cubicBezTo>
                    <a:pt x="149" y="537"/>
                    <a:pt x="141" y="543"/>
                    <a:pt x="136" y="544"/>
                  </a:cubicBezTo>
                  <a:cubicBezTo>
                    <a:pt x="132" y="545"/>
                    <a:pt x="120" y="570"/>
                    <a:pt x="113" y="561"/>
                  </a:cubicBezTo>
                  <a:cubicBezTo>
                    <a:pt x="105" y="553"/>
                    <a:pt x="89" y="545"/>
                    <a:pt x="89" y="545"/>
                  </a:cubicBezTo>
                  <a:cubicBezTo>
                    <a:pt x="89" y="545"/>
                    <a:pt x="77" y="554"/>
                    <a:pt x="81" y="565"/>
                  </a:cubicBezTo>
                  <a:cubicBezTo>
                    <a:pt x="85" y="577"/>
                    <a:pt x="84" y="582"/>
                    <a:pt x="85" y="589"/>
                  </a:cubicBezTo>
                  <a:cubicBezTo>
                    <a:pt x="86" y="597"/>
                    <a:pt x="107" y="605"/>
                    <a:pt x="107" y="605"/>
                  </a:cubicBezTo>
                  <a:cubicBezTo>
                    <a:pt x="107" y="605"/>
                    <a:pt x="128" y="608"/>
                    <a:pt x="124" y="614"/>
                  </a:cubicBezTo>
                  <a:cubicBezTo>
                    <a:pt x="119" y="619"/>
                    <a:pt x="108" y="622"/>
                    <a:pt x="102" y="623"/>
                  </a:cubicBezTo>
                  <a:cubicBezTo>
                    <a:pt x="97" y="625"/>
                    <a:pt x="104" y="643"/>
                    <a:pt x="81" y="653"/>
                  </a:cubicBezTo>
                  <a:cubicBezTo>
                    <a:pt x="58" y="663"/>
                    <a:pt x="36" y="676"/>
                    <a:pt x="36" y="676"/>
                  </a:cubicBezTo>
                  <a:cubicBezTo>
                    <a:pt x="36" y="676"/>
                    <a:pt x="24" y="678"/>
                    <a:pt x="34" y="685"/>
                  </a:cubicBezTo>
                  <a:cubicBezTo>
                    <a:pt x="45" y="691"/>
                    <a:pt x="65" y="683"/>
                    <a:pt x="70" y="696"/>
                  </a:cubicBezTo>
                  <a:cubicBezTo>
                    <a:pt x="74" y="709"/>
                    <a:pt x="60" y="706"/>
                    <a:pt x="65" y="713"/>
                  </a:cubicBezTo>
                  <a:cubicBezTo>
                    <a:pt x="70" y="720"/>
                    <a:pt x="75" y="721"/>
                    <a:pt x="85" y="721"/>
                  </a:cubicBezTo>
                  <a:cubicBezTo>
                    <a:pt x="95" y="721"/>
                    <a:pt x="87" y="710"/>
                    <a:pt x="105" y="721"/>
                  </a:cubicBezTo>
                  <a:cubicBezTo>
                    <a:pt x="124" y="733"/>
                    <a:pt x="129" y="734"/>
                    <a:pt x="139" y="737"/>
                  </a:cubicBezTo>
                  <a:cubicBezTo>
                    <a:pt x="149" y="740"/>
                    <a:pt x="137" y="748"/>
                    <a:pt x="181" y="752"/>
                  </a:cubicBezTo>
                  <a:cubicBezTo>
                    <a:pt x="224" y="755"/>
                    <a:pt x="224" y="754"/>
                    <a:pt x="228" y="755"/>
                  </a:cubicBezTo>
                  <a:cubicBezTo>
                    <a:pt x="229" y="755"/>
                    <a:pt x="230" y="756"/>
                    <a:pt x="231" y="756"/>
                  </a:cubicBezTo>
                  <a:cubicBezTo>
                    <a:pt x="237" y="746"/>
                    <a:pt x="249" y="740"/>
                    <a:pt x="259" y="737"/>
                  </a:cubicBezTo>
                  <a:cubicBezTo>
                    <a:pt x="268" y="734"/>
                    <a:pt x="287" y="729"/>
                    <a:pt x="318" y="729"/>
                  </a:cubicBezTo>
                  <a:cubicBezTo>
                    <a:pt x="348" y="729"/>
                    <a:pt x="387" y="734"/>
                    <a:pt x="414" y="739"/>
                  </a:cubicBezTo>
                  <a:cubicBezTo>
                    <a:pt x="441" y="744"/>
                    <a:pt x="494" y="758"/>
                    <a:pt x="502" y="764"/>
                  </a:cubicBezTo>
                  <a:cubicBezTo>
                    <a:pt x="511" y="770"/>
                    <a:pt x="522" y="775"/>
                    <a:pt x="538" y="777"/>
                  </a:cubicBezTo>
                  <a:cubicBezTo>
                    <a:pt x="554" y="778"/>
                    <a:pt x="570" y="768"/>
                    <a:pt x="582" y="766"/>
                  </a:cubicBezTo>
                  <a:cubicBezTo>
                    <a:pt x="594" y="764"/>
                    <a:pt x="605" y="759"/>
                    <a:pt x="614" y="755"/>
                  </a:cubicBezTo>
                  <a:cubicBezTo>
                    <a:pt x="623" y="750"/>
                    <a:pt x="637" y="758"/>
                    <a:pt x="635" y="749"/>
                  </a:cubicBezTo>
                  <a:cubicBezTo>
                    <a:pt x="634" y="740"/>
                    <a:pt x="626" y="737"/>
                    <a:pt x="635" y="734"/>
                  </a:cubicBezTo>
                  <a:cubicBezTo>
                    <a:pt x="643" y="731"/>
                    <a:pt x="659" y="729"/>
                    <a:pt x="675" y="725"/>
                  </a:cubicBezTo>
                  <a:cubicBezTo>
                    <a:pt x="691" y="721"/>
                    <a:pt x="718" y="730"/>
                    <a:pt x="734" y="734"/>
                  </a:cubicBezTo>
                  <a:cubicBezTo>
                    <a:pt x="750" y="738"/>
                    <a:pt x="765" y="744"/>
                    <a:pt x="781" y="744"/>
                  </a:cubicBezTo>
                  <a:cubicBezTo>
                    <a:pt x="797" y="744"/>
                    <a:pt x="813" y="752"/>
                    <a:pt x="830" y="748"/>
                  </a:cubicBezTo>
                  <a:cubicBezTo>
                    <a:pt x="847" y="744"/>
                    <a:pt x="852" y="741"/>
                    <a:pt x="872" y="739"/>
                  </a:cubicBezTo>
                  <a:cubicBezTo>
                    <a:pt x="892" y="737"/>
                    <a:pt x="914" y="732"/>
                    <a:pt x="924" y="727"/>
                  </a:cubicBezTo>
                  <a:cubicBezTo>
                    <a:pt x="935" y="722"/>
                    <a:pt x="943" y="717"/>
                    <a:pt x="943" y="717"/>
                  </a:cubicBezTo>
                  <a:cubicBezTo>
                    <a:pt x="943" y="717"/>
                    <a:pt x="960" y="718"/>
                    <a:pt x="957" y="712"/>
                  </a:cubicBezTo>
                  <a:cubicBezTo>
                    <a:pt x="954" y="706"/>
                    <a:pt x="949" y="704"/>
                    <a:pt x="957" y="700"/>
                  </a:cubicBezTo>
                  <a:cubicBezTo>
                    <a:pt x="965" y="696"/>
                    <a:pt x="967" y="690"/>
                    <a:pt x="976" y="688"/>
                  </a:cubicBezTo>
                  <a:cubicBezTo>
                    <a:pt x="985" y="686"/>
                    <a:pt x="984" y="678"/>
                    <a:pt x="984" y="678"/>
                  </a:cubicBezTo>
                  <a:cubicBezTo>
                    <a:pt x="984" y="678"/>
                    <a:pt x="971" y="675"/>
                    <a:pt x="966" y="675"/>
                  </a:cubicBezTo>
                  <a:cubicBezTo>
                    <a:pt x="961" y="674"/>
                    <a:pt x="954" y="670"/>
                    <a:pt x="956" y="660"/>
                  </a:cubicBezTo>
                  <a:cubicBezTo>
                    <a:pt x="958" y="651"/>
                    <a:pt x="966" y="651"/>
                    <a:pt x="974" y="644"/>
                  </a:cubicBezTo>
                  <a:cubicBezTo>
                    <a:pt x="982" y="637"/>
                    <a:pt x="1009" y="622"/>
                    <a:pt x="1021" y="622"/>
                  </a:cubicBezTo>
                  <a:cubicBezTo>
                    <a:pt x="1060" y="622"/>
                    <a:pt x="1060" y="622"/>
                    <a:pt x="1060" y="622"/>
                  </a:cubicBezTo>
                  <a:cubicBezTo>
                    <a:pt x="1068" y="622"/>
                    <a:pt x="1090" y="623"/>
                    <a:pt x="1099" y="618"/>
                  </a:cubicBezTo>
                  <a:cubicBezTo>
                    <a:pt x="1108" y="613"/>
                    <a:pt x="1138" y="615"/>
                    <a:pt x="1130" y="606"/>
                  </a:cubicBezTo>
                  <a:cubicBezTo>
                    <a:pt x="1122" y="597"/>
                    <a:pt x="1111" y="598"/>
                    <a:pt x="1106" y="588"/>
                  </a:cubicBezTo>
                  <a:cubicBezTo>
                    <a:pt x="1101" y="578"/>
                    <a:pt x="1091" y="579"/>
                    <a:pt x="1100" y="564"/>
                  </a:cubicBezTo>
                  <a:cubicBezTo>
                    <a:pt x="1108" y="549"/>
                    <a:pt x="1126" y="529"/>
                    <a:pt x="1155" y="523"/>
                  </a:cubicBezTo>
                  <a:cubicBezTo>
                    <a:pt x="1184" y="517"/>
                    <a:pt x="1175" y="515"/>
                    <a:pt x="1226" y="515"/>
                  </a:cubicBezTo>
                  <a:cubicBezTo>
                    <a:pt x="1276" y="515"/>
                    <a:pt x="1288" y="523"/>
                    <a:pt x="1306" y="520"/>
                  </a:cubicBezTo>
                  <a:cubicBezTo>
                    <a:pt x="1324" y="517"/>
                    <a:pt x="1343" y="513"/>
                    <a:pt x="1356" y="507"/>
                  </a:cubicBezTo>
                  <a:cubicBezTo>
                    <a:pt x="1369" y="500"/>
                    <a:pt x="1385" y="488"/>
                    <a:pt x="1397" y="484"/>
                  </a:cubicBezTo>
                  <a:cubicBezTo>
                    <a:pt x="1409" y="480"/>
                    <a:pt x="1423" y="476"/>
                    <a:pt x="1437" y="478"/>
                  </a:cubicBezTo>
                  <a:cubicBezTo>
                    <a:pt x="1451" y="480"/>
                    <a:pt x="1475" y="478"/>
                    <a:pt x="1485" y="482"/>
                  </a:cubicBezTo>
                  <a:cubicBezTo>
                    <a:pt x="1495" y="487"/>
                    <a:pt x="1540" y="499"/>
                    <a:pt x="1544" y="500"/>
                  </a:cubicBezTo>
                  <a:cubicBezTo>
                    <a:pt x="1547" y="501"/>
                    <a:pt x="1559" y="501"/>
                    <a:pt x="1567" y="501"/>
                  </a:cubicBezTo>
                  <a:cubicBezTo>
                    <a:pt x="1575" y="501"/>
                    <a:pt x="1589" y="508"/>
                    <a:pt x="1603" y="511"/>
                  </a:cubicBezTo>
                  <a:cubicBezTo>
                    <a:pt x="1618" y="514"/>
                    <a:pt x="1638" y="518"/>
                    <a:pt x="1648" y="522"/>
                  </a:cubicBezTo>
                  <a:cubicBezTo>
                    <a:pt x="1658" y="527"/>
                    <a:pt x="1672" y="531"/>
                    <a:pt x="1685" y="538"/>
                  </a:cubicBezTo>
                  <a:cubicBezTo>
                    <a:pt x="1697" y="545"/>
                    <a:pt x="1697" y="543"/>
                    <a:pt x="1697" y="539"/>
                  </a:cubicBezTo>
                  <a:cubicBezTo>
                    <a:pt x="1697" y="534"/>
                    <a:pt x="1693" y="527"/>
                    <a:pt x="1700" y="527"/>
                  </a:cubicBezTo>
                  <a:cubicBezTo>
                    <a:pt x="1708" y="527"/>
                    <a:pt x="1715" y="526"/>
                    <a:pt x="1723" y="528"/>
                  </a:cubicBezTo>
                  <a:cubicBezTo>
                    <a:pt x="1732" y="531"/>
                    <a:pt x="1746" y="537"/>
                    <a:pt x="1763" y="537"/>
                  </a:cubicBezTo>
                  <a:cubicBezTo>
                    <a:pt x="1799" y="537"/>
                    <a:pt x="1799" y="537"/>
                    <a:pt x="1799" y="537"/>
                  </a:cubicBezTo>
                  <a:cubicBezTo>
                    <a:pt x="1823" y="537"/>
                    <a:pt x="1834" y="534"/>
                    <a:pt x="1852" y="541"/>
                  </a:cubicBezTo>
                  <a:cubicBezTo>
                    <a:pt x="1870" y="547"/>
                    <a:pt x="1872" y="553"/>
                    <a:pt x="1890" y="553"/>
                  </a:cubicBezTo>
                  <a:cubicBezTo>
                    <a:pt x="1908" y="553"/>
                    <a:pt x="1932" y="555"/>
                    <a:pt x="1943" y="555"/>
                  </a:cubicBezTo>
                  <a:cubicBezTo>
                    <a:pt x="1954" y="555"/>
                    <a:pt x="1971" y="558"/>
                    <a:pt x="1977" y="558"/>
                  </a:cubicBezTo>
                  <a:cubicBezTo>
                    <a:pt x="1983" y="558"/>
                    <a:pt x="2000" y="554"/>
                    <a:pt x="1991" y="551"/>
                  </a:cubicBezTo>
                  <a:cubicBezTo>
                    <a:pt x="1982" y="547"/>
                    <a:pt x="1970" y="545"/>
                    <a:pt x="1965" y="533"/>
                  </a:cubicBezTo>
                  <a:cubicBezTo>
                    <a:pt x="1960" y="521"/>
                    <a:pt x="1959" y="507"/>
                    <a:pt x="1966" y="502"/>
                  </a:cubicBezTo>
                  <a:cubicBezTo>
                    <a:pt x="1973" y="497"/>
                    <a:pt x="1973" y="491"/>
                    <a:pt x="2002" y="484"/>
                  </a:cubicBezTo>
                  <a:cubicBezTo>
                    <a:pt x="2030" y="477"/>
                    <a:pt x="2050" y="484"/>
                    <a:pt x="2061" y="481"/>
                  </a:cubicBezTo>
                  <a:cubicBezTo>
                    <a:pt x="2072" y="477"/>
                    <a:pt x="2075" y="465"/>
                    <a:pt x="2098" y="465"/>
                  </a:cubicBezTo>
                  <a:cubicBezTo>
                    <a:pt x="2121" y="465"/>
                    <a:pt x="2144" y="465"/>
                    <a:pt x="2148" y="464"/>
                  </a:cubicBezTo>
                  <a:cubicBezTo>
                    <a:pt x="2153" y="463"/>
                    <a:pt x="2148" y="453"/>
                    <a:pt x="2148" y="447"/>
                  </a:cubicBezTo>
                  <a:cubicBezTo>
                    <a:pt x="2148" y="440"/>
                    <a:pt x="2142" y="435"/>
                    <a:pt x="2148" y="428"/>
                  </a:cubicBezTo>
                  <a:cubicBezTo>
                    <a:pt x="2155" y="421"/>
                    <a:pt x="2154" y="417"/>
                    <a:pt x="2157" y="411"/>
                  </a:cubicBezTo>
                  <a:cubicBezTo>
                    <a:pt x="2160" y="404"/>
                    <a:pt x="2163" y="401"/>
                    <a:pt x="2168" y="399"/>
                  </a:cubicBezTo>
                  <a:cubicBezTo>
                    <a:pt x="2174" y="397"/>
                    <a:pt x="2194" y="390"/>
                    <a:pt x="2194" y="382"/>
                  </a:cubicBezTo>
                  <a:cubicBezTo>
                    <a:pt x="2194" y="375"/>
                    <a:pt x="2184" y="378"/>
                    <a:pt x="2179" y="374"/>
                  </a:cubicBezTo>
                  <a:cubicBezTo>
                    <a:pt x="2174" y="370"/>
                    <a:pt x="2130" y="362"/>
                    <a:pt x="2124" y="358"/>
                  </a:cubicBezTo>
                  <a:cubicBezTo>
                    <a:pt x="2118" y="355"/>
                    <a:pt x="2097" y="353"/>
                    <a:pt x="2097" y="353"/>
                  </a:cubicBezTo>
                  <a:cubicBezTo>
                    <a:pt x="2097" y="353"/>
                    <a:pt x="2100" y="353"/>
                    <a:pt x="2092" y="341"/>
                  </a:cubicBezTo>
                  <a:cubicBezTo>
                    <a:pt x="2084" y="329"/>
                    <a:pt x="2079" y="328"/>
                    <a:pt x="2075" y="328"/>
                  </a:cubicBezTo>
                  <a:cubicBezTo>
                    <a:pt x="2070" y="328"/>
                    <a:pt x="2066" y="319"/>
                    <a:pt x="2053" y="331"/>
                  </a:cubicBezTo>
                  <a:cubicBezTo>
                    <a:pt x="2039" y="342"/>
                    <a:pt x="2039" y="346"/>
                    <a:pt x="2031" y="344"/>
                  </a:cubicBezTo>
                  <a:cubicBezTo>
                    <a:pt x="2023" y="342"/>
                    <a:pt x="1996" y="342"/>
                    <a:pt x="1992" y="336"/>
                  </a:cubicBezTo>
                  <a:cubicBezTo>
                    <a:pt x="1989" y="331"/>
                    <a:pt x="2000" y="322"/>
                    <a:pt x="2001" y="312"/>
                  </a:cubicBezTo>
                  <a:cubicBezTo>
                    <a:pt x="2002" y="302"/>
                    <a:pt x="1994" y="283"/>
                    <a:pt x="2007" y="283"/>
                  </a:cubicBezTo>
                  <a:cubicBezTo>
                    <a:pt x="2020" y="282"/>
                    <a:pt x="2042" y="287"/>
                    <a:pt x="2046" y="282"/>
                  </a:cubicBezTo>
                  <a:cubicBezTo>
                    <a:pt x="2050" y="277"/>
                    <a:pt x="2065" y="269"/>
                    <a:pt x="2069" y="268"/>
                  </a:cubicBezTo>
                  <a:cubicBezTo>
                    <a:pt x="2072" y="266"/>
                    <a:pt x="2082" y="271"/>
                    <a:pt x="2082" y="263"/>
                  </a:cubicBezTo>
                  <a:cubicBezTo>
                    <a:pt x="2083" y="254"/>
                    <a:pt x="2094" y="246"/>
                    <a:pt x="2092" y="243"/>
                  </a:cubicBezTo>
                  <a:cubicBezTo>
                    <a:pt x="2091" y="240"/>
                    <a:pt x="2100" y="246"/>
                    <a:pt x="2109" y="249"/>
                  </a:cubicBezTo>
                  <a:cubicBezTo>
                    <a:pt x="2117" y="252"/>
                    <a:pt x="2123" y="253"/>
                    <a:pt x="2140" y="253"/>
                  </a:cubicBezTo>
                  <a:cubicBezTo>
                    <a:pt x="2158" y="253"/>
                    <a:pt x="2169" y="254"/>
                    <a:pt x="2169" y="254"/>
                  </a:cubicBezTo>
                  <a:cubicBezTo>
                    <a:pt x="2169" y="254"/>
                    <a:pt x="2170" y="241"/>
                    <a:pt x="2170" y="235"/>
                  </a:cubicBezTo>
                  <a:cubicBezTo>
                    <a:pt x="2170" y="229"/>
                    <a:pt x="2178" y="220"/>
                    <a:pt x="2172" y="217"/>
                  </a:cubicBezTo>
                  <a:cubicBezTo>
                    <a:pt x="2167" y="213"/>
                    <a:pt x="2162" y="208"/>
                    <a:pt x="2148" y="202"/>
                  </a:cubicBezTo>
                  <a:cubicBezTo>
                    <a:pt x="2134" y="197"/>
                    <a:pt x="2133" y="198"/>
                    <a:pt x="2133" y="190"/>
                  </a:cubicBezTo>
                  <a:cubicBezTo>
                    <a:pt x="2133" y="182"/>
                    <a:pt x="2132" y="176"/>
                    <a:pt x="2124" y="180"/>
                  </a:cubicBezTo>
                  <a:cubicBezTo>
                    <a:pt x="2117" y="184"/>
                    <a:pt x="2115" y="190"/>
                    <a:pt x="2115" y="176"/>
                  </a:cubicBezTo>
                  <a:cubicBezTo>
                    <a:pt x="2115" y="163"/>
                    <a:pt x="2121" y="145"/>
                    <a:pt x="2121" y="137"/>
                  </a:cubicBezTo>
                  <a:cubicBezTo>
                    <a:pt x="2121" y="129"/>
                    <a:pt x="2100" y="125"/>
                    <a:pt x="2092" y="119"/>
                  </a:cubicBezTo>
                  <a:cubicBezTo>
                    <a:pt x="2084" y="113"/>
                    <a:pt x="2072" y="111"/>
                    <a:pt x="2061" y="103"/>
                  </a:cubicBezTo>
                  <a:cubicBezTo>
                    <a:pt x="2050" y="94"/>
                    <a:pt x="2048" y="95"/>
                    <a:pt x="2035" y="95"/>
                  </a:cubicBezTo>
                  <a:cubicBezTo>
                    <a:pt x="2022" y="95"/>
                    <a:pt x="1992" y="93"/>
                    <a:pt x="1983" y="94"/>
                  </a:cubicBezTo>
                  <a:cubicBezTo>
                    <a:pt x="1974" y="95"/>
                    <a:pt x="1960" y="99"/>
                    <a:pt x="1951" y="97"/>
                  </a:cubicBezTo>
                  <a:cubicBezTo>
                    <a:pt x="1942" y="95"/>
                    <a:pt x="1932" y="83"/>
                    <a:pt x="1927" y="72"/>
                  </a:cubicBezTo>
                  <a:cubicBezTo>
                    <a:pt x="1922" y="61"/>
                    <a:pt x="1913" y="55"/>
                    <a:pt x="1910" y="53"/>
                  </a:cubicBezTo>
                  <a:cubicBezTo>
                    <a:pt x="1907" y="51"/>
                    <a:pt x="1851" y="49"/>
                    <a:pt x="1835" y="49"/>
                  </a:cubicBezTo>
                  <a:cubicBezTo>
                    <a:pt x="1820" y="49"/>
                    <a:pt x="1798" y="49"/>
                    <a:pt x="1793" y="56"/>
                  </a:cubicBezTo>
                  <a:cubicBezTo>
                    <a:pt x="1788" y="63"/>
                    <a:pt x="1788" y="65"/>
                    <a:pt x="1776" y="65"/>
                  </a:cubicBezTo>
                  <a:cubicBezTo>
                    <a:pt x="1765" y="65"/>
                    <a:pt x="1736" y="64"/>
                    <a:pt x="1726" y="65"/>
                  </a:cubicBezTo>
                  <a:cubicBezTo>
                    <a:pt x="1717" y="66"/>
                    <a:pt x="1700" y="77"/>
                    <a:pt x="1690" y="79"/>
                  </a:cubicBezTo>
                  <a:cubicBezTo>
                    <a:pt x="1680" y="81"/>
                    <a:pt x="1670" y="85"/>
                    <a:pt x="1654" y="85"/>
                  </a:cubicBezTo>
                  <a:cubicBezTo>
                    <a:pt x="1638" y="85"/>
                    <a:pt x="1628" y="78"/>
                    <a:pt x="1609" y="78"/>
                  </a:cubicBezTo>
                  <a:cubicBezTo>
                    <a:pt x="1590" y="78"/>
                    <a:pt x="1571" y="76"/>
                    <a:pt x="1565" y="76"/>
                  </a:cubicBezTo>
                  <a:cubicBezTo>
                    <a:pt x="1559" y="76"/>
                    <a:pt x="1545" y="71"/>
                    <a:pt x="1537" y="66"/>
                  </a:cubicBezTo>
                  <a:cubicBezTo>
                    <a:pt x="1537" y="66"/>
                    <a:pt x="1537" y="66"/>
                    <a:pt x="1537" y="66"/>
                  </a:cubicBezTo>
                  <a:close/>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20121">
              <a:extLst>
                <a:ext uri="{FF2B5EF4-FFF2-40B4-BE49-F238E27FC236}">
                  <a16:creationId xmlns:a16="http://schemas.microsoft.com/office/drawing/2014/main" id="{B4714952-AE2B-4380-8B44-B477D540A362}"/>
                </a:ext>
              </a:extLst>
            </p:cNvPr>
            <p:cNvSpPr>
              <a:spLocks noEditPoints="1"/>
            </p:cNvSpPr>
            <p:nvPr/>
          </p:nvSpPr>
          <p:spPr bwMode="auto">
            <a:xfrm>
              <a:off x="749" y="2239"/>
              <a:ext cx="697" cy="627"/>
            </a:xfrm>
            <a:custGeom>
              <a:avLst/>
              <a:gdLst>
                <a:gd name="T0" fmla="*/ 184 w 490"/>
                <a:gd name="T1" fmla="*/ 344 h 440"/>
                <a:gd name="T2" fmla="*/ 146 w 490"/>
                <a:gd name="T3" fmla="*/ 309 h 440"/>
                <a:gd name="T4" fmla="*/ 126 w 490"/>
                <a:gd name="T5" fmla="*/ 294 h 440"/>
                <a:gd name="T6" fmla="*/ 134 w 490"/>
                <a:gd name="T7" fmla="*/ 271 h 440"/>
                <a:gd name="T8" fmla="*/ 176 w 490"/>
                <a:gd name="T9" fmla="*/ 306 h 440"/>
                <a:gd name="T10" fmla="*/ 195 w 490"/>
                <a:gd name="T11" fmla="*/ 327 h 440"/>
                <a:gd name="T12" fmla="*/ 181 w 490"/>
                <a:gd name="T13" fmla="*/ 53 h 440"/>
                <a:gd name="T14" fmla="*/ 132 w 490"/>
                <a:gd name="T15" fmla="*/ 38 h 440"/>
                <a:gd name="T16" fmla="*/ 62 w 490"/>
                <a:gd name="T17" fmla="*/ 4 h 440"/>
                <a:gd name="T18" fmla="*/ 44 w 490"/>
                <a:gd name="T19" fmla="*/ 32 h 440"/>
                <a:gd name="T20" fmla="*/ 1 w 490"/>
                <a:gd name="T21" fmla="*/ 75 h 440"/>
                <a:gd name="T22" fmla="*/ 26 w 490"/>
                <a:gd name="T23" fmla="*/ 110 h 440"/>
                <a:gd name="T24" fmla="*/ 14 w 490"/>
                <a:gd name="T25" fmla="*/ 137 h 440"/>
                <a:gd name="T26" fmla="*/ 15 w 490"/>
                <a:gd name="T27" fmla="*/ 176 h 440"/>
                <a:gd name="T28" fmla="*/ 12 w 490"/>
                <a:gd name="T29" fmla="*/ 218 h 440"/>
                <a:gd name="T30" fmla="*/ 49 w 490"/>
                <a:gd name="T31" fmla="*/ 235 h 440"/>
                <a:gd name="T32" fmla="*/ 75 w 490"/>
                <a:gd name="T33" fmla="*/ 209 h 440"/>
                <a:gd name="T34" fmla="*/ 124 w 490"/>
                <a:gd name="T35" fmla="*/ 214 h 440"/>
                <a:gd name="T36" fmla="*/ 108 w 490"/>
                <a:gd name="T37" fmla="*/ 256 h 440"/>
                <a:gd name="T38" fmla="*/ 78 w 490"/>
                <a:gd name="T39" fmla="*/ 284 h 440"/>
                <a:gd name="T40" fmla="*/ 124 w 490"/>
                <a:gd name="T41" fmla="*/ 318 h 440"/>
                <a:gd name="T42" fmla="*/ 217 w 490"/>
                <a:gd name="T43" fmla="*/ 432 h 440"/>
                <a:gd name="T44" fmla="*/ 239 w 490"/>
                <a:gd name="T45" fmla="*/ 430 h 440"/>
                <a:gd name="T46" fmla="*/ 263 w 490"/>
                <a:gd name="T47" fmla="*/ 410 h 440"/>
                <a:gd name="T48" fmla="*/ 265 w 490"/>
                <a:gd name="T49" fmla="*/ 370 h 440"/>
                <a:gd name="T50" fmla="*/ 278 w 490"/>
                <a:gd name="T51" fmla="*/ 336 h 440"/>
                <a:gd name="T52" fmla="*/ 286 w 490"/>
                <a:gd name="T53" fmla="*/ 304 h 440"/>
                <a:gd name="T54" fmla="*/ 319 w 490"/>
                <a:gd name="T55" fmla="*/ 292 h 440"/>
                <a:gd name="T56" fmla="*/ 342 w 490"/>
                <a:gd name="T57" fmla="*/ 311 h 440"/>
                <a:gd name="T58" fmla="*/ 384 w 490"/>
                <a:gd name="T59" fmla="*/ 314 h 440"/>
                <a:gd name="T60" fmla="*/ 428 w 490"/>
                <a:gd name="T61" fmla="*/ 336 h 440"/>
                <a:gd name="T62" fmla="*/ 462 w 490"/>
                <a:gd name="T63" fmla="*/ 343 h 440"/>
                <a:gd name="T64" fmla="*/ 453 w 490"/>
                <a:gd name="T65" fmla="*/ 292 h 440"/>
                <a:gd name="T66" fmla="*/ 477 w 490"/>
                <a:gd name="T67" fmla="*/ 253 h 440"/>
                <a:gd name="T68" fmla="*/ 464 w 490"/>
                <a:gd name="T69" fmla="*/ 227 h 440"/>
                <a:gd name="T70" fmla="*/ 481 w 490"/>
                <a:gd name="T71" fmla="*/ 184 h 440"/>
                <a:gd name="T72" fmla="*/ 470 w 490"/>
                <a:gd name="T73" fmla="*/ 159 h 440"/>
                <a:gd name="T74" fmla="*/ 405 w 490"/>
                <a:gd name="T75" fmla="*/ 158 h 440"/>
                <a:gd name="T76" fmla="*/ 366 w 490"/>
                <a:gd name="T77" fmla="*/ 167 h 440"/>
                <a:gd name="T78" fmla="*/ 310 w 490"/>
                <a:gd name="T79" fmla="*/ 167 h 440"/>
                <a:gd name="T80" fmla="*/ 275 w 490"/>
                <a:gd name="T81" fmla="*/ 134 h 440"/>
                <a:gd name="T82" fmla="*/ 247 w 490"/>
                <a:gd name="T83" fmla="*/ 120 h 440"/>
                <a:gd name="T84" fmla="*/ 229 w 490"/>
                <a:gd name="T85" fmla="*/ 100 h 440"/>
                <a:gd name="T86" fmla="*/ 215 w 490"/>
                <a:gd name="T87" fmla="*/ 82 h 440"/>
                <a:gd name="T88" fmla="*/ 204 w 490"/>
                <a:gd name="T89" fmla="*/ 67 h 440"/>
                <a:gd name="T90" fmla="*/ 184 w 490"/>
                <a:gd name="T91" fmla="*/ 5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440">
                  <a:moveTo>
                    <a:pt x="195" y="327"/>
                  </a:moveTo>
                  <a:cubicBezTo>
                    <a:pt x="195" y="334"/>
                    <a:pt x="190" y="343"/>
                    <a:pt x="184" y="344"/>
                  </a:cubicBezTo>
                  <a:cubicBezTo>
                    <a:pt x="179" y="344"/>
                    <a:pt x="175" y="344"/>
                    <a:pt x="166" y="332"/>
                  </a:cubicBezTo>
                  <a:cubicBezTo>
                    <a:pt x="158" y="319"/>
                    <a:pt x="159" y="317"/>
                    <a:pt x="146" y="309"/>
                  </a:cubicBezTo>
                  <a:cubicBezTo>
                    <a:pt x="132" y="302"/>
                    <a:pt x="134" y="307"/>
                    <a:pt x="129" y="302"/>
                  </a:cubicBezTo>
                  <a:cubicBezTo>
                    <a:pt x="125" y="297"/>
                    <a:pt x="126" y="294"/>
                    <a:pt x="126" y="294"/>
                  </a:cubicBezTo>
                  <a:cubicBezTo>
                    <a:pt x="126" y="289"/>
                    <a:pt x="128" y="288"/>
                    <a:pt x="129" y="281"/>
                  </a:cubicBezTo>
                  <a:cubicBezTo>
                    <a:pt x="130" y="274"/>
                    <a:pt x="125" y="268"/>
                    <a:pt x="134" y="271"/>
                  </a:cubicBezTo>
                  <a:cubicBezTo>
                    <a:pt x="143" y="274"/>
                    <a:pt x="142" y="282"/>
                    <a:pt x="152" y="288"/>
                  </a:cubicBezTo>
                  <a:cubicBezTo>
                    <a:pt x="163" y="293"/>
                    <a:pt x="178" y="299"/>
                    <a:pt x="176" y="306"/>
                  </a:cubicBezTo>
                  <a:cubicBezTo>
                    <a:pt x="173" y="312"/>
                    <a:pt x="171" y="320"/>
                    <a:pt x="179" y="321"/>
                  </a:cubicBezTo>
                  <a:cubicBezTo>
                    <a:pt x="187" y="322"/>
                    <a:pt x="195" y="320"/>
                    <a:pt x="195" y="327"/>
                  </a:cubicBezTo>
                  <a:moveTo>
                    <a:pt x="184" y="53"/>
                  </a:moveTo>
                  <a:cubicBezTo>
                    <a:pt x="183" y="53"/>
                    <a:pt x="182" y="53"/>
                    <a:pt x="181" y="53"/>
                  </a:cubicBezTo>
                  <a:cubicBezTo>
                    <a:pt x="172" y="51"/>
                    <a:pt x="152" y="52"/>
                    <a:pt x="146" y="50"/>
                  </a:cubicBezTo>
                  <a:cubicBezTo>
                    <a:pt x="139" y="48"/>
                    <a:pt x="139" y="44"/>
                    <a:pt x="132" y="38"/>
                  </a:cubicBezTo>
                  <a:cubicBezTo>
                    <a:pt x="124" y="32"/>
                    <a:pt x="112" y="22"/>
                    <a:pt x="102" y="13"/>
                  </a:cubicBezTo>
                  <a:cubicBezTo>
                    <a:pt x="93" y="4"/>
                    <a:pt x="73" y="0"/>
                    <a:pt x="62" y="4"/>
                  </a:cubicBezTo>
                  <a:cubicBezTo>
                    <a:pt x="50" y="8"/>
                    <a:pt x="43" y="10"/>
                    <a:pt x="39" y="18"/>
                  </a:cubicBezTo>
                  <a:cubicBezTo>
                    <a:pt x="35" y="25"/>
                    <a:pt x="45" y="15"/>
                    <a:pt x="44" y="32"/>
                  </a:cubicBezTo>
                  <a:cubicBezTo>
                    <a:pt x="44" y="50"/>
                    <a:pt x="45" y="56"/>
                    <a:pt x="36" y="61"/>
                  </a:cubicBezTo>
                  <a:cubicBezTo>
                    <a:pt x="28" y="65"/>
                    <a:pt x="2" y="71"/>
                    <a:pt x="1" y="75"/>
                  </a:cubicBezTo>
                  <a:cubicBezTo>
                    <a:pt x="0" y="79"/>
                    <a:pt x="9" y="87"/>
                    <a:pt x="14" y="93"/>
                  </a:cubicBezTo>
                  <a:cubicBezTo>
                    <a:pt x="19" y="98"/>
                    <a:pt x="25" y="104"/>
                    <a:pt x="26" y="110"/>
                  </a:cubicBezTo>
                  <a:cubicBezTo>
                    <a:pt x="26" y="117"/>
                    <a:pt x="32" y="117"/>
                    <a:pt x="22" y="122"/>
                  </a:cubicBezTo>
                  <a:cubicBezTo>
                    <a:pt x="13" y="126"/>
                    <a:pt x="7" y="130"/>
                    <a:pt x="14" y="137"/>
                  </a:cubicBezTo>
                  <a:cubicBezTo>
                    <a:pt x="20" y="144"/>
                    <a:pt x="32" y="142"/>
                    <a:pt x="26" y="152"/>
                  </a:cubicBezTo>
                  <a:cubicBezTo>
                    <a:pt x="19" y="163"/>
                    <a:pt x="9" y="167"/>
                    <a:pt x="15" y="176"/>
                  </a:cubicBezTo>
                  <a:cubicBezTo>
                    <a:pt x="21" y="185"/>
                    <a:pt x="27" y="180"/>
                    <a:pt x="24" y="192"/>
                  </a:cubicBezTo>
                  <a:cubicBezTo>
                    <a:pt x="22" y="204"/>
                    <a:pt x="3" y="212"/>
                    <a:pt x="12" y="218"/>
                  </a:cubicBezTo>
                  <a:cubicBezTo>
                    <a:pt x="20" y="224"/>
                    <a:pt x="33" y="223"/>
                    <a:pt x="36" y="224"/>
                  </a:cubicBezTo>
                  <a:cubicBezTo>
                    <a:pt x="40" y="226"/>
                    <a:pt x="44" y="238"/>
                    <a:pt x="49" y="235"/>
                  </a:cubicBezTo>
                  <a:cubicBezTo>
                    <a:pt x="54" y="232"/>
                    <a:pt x="77" y="229"/>
                    <a:pt x="76" y="224"/>
                  </a:cubicBezTo>
                  <a:cubicBezTo>
                    <a:pt x="75" y="218"/>
                    <a:pt x="70" y="210"/>
                    <a:pt x="75" y="209"/>
                  </a:cubicBezTo>
                  <a:cubicBezTo>
                    <a:pt x="81" y="208"/>
                    <a:pt x="100" y="195"/>
                    <a:pt x="104" y="201"/>
                  </a:cubicBezTo>
                  <a:cubicBezTo>
                    <a:pt x="109" y="208"/>
                    <a:pt x="122" y="207"/>
                    <a:pt x="124" y="214"/>
                  </a:cubicBezTo>
                  <a:cubicBezTo>
                    <a:pt x="126" y="222"/>
                    <a:pt x="135" y="229"/>
                    <a:pt x="132" y="232"/>
                  </a:cubicBezTo>
                  <a:cubicBezTo>
                    <a:pt x="128" y="235"/>
                    <a:pt x="121" y="252"/>
                    <a:pt x="108" y="256"/>
                  </a:cubicBezTo>
                  <a:cubicBezTo>
                    <a:pt x="94" y="260"/>
                    <a:pt x="87" y="253"/>
                    <a:pt x="82" y="262"/>
                  </a:cubicBezTo>
                  <a:cubicBezTo>
                    <a:pt x="78" y="271"/>
                    <a:pt x="68" y="276"/>
                    <a:pt x="78" y="284"/>
                  </a:cubicBezTo>
                  <a:cubicBezTo>
                    <a:pt x="88" y="293"/>
                    <a:pt x="100" y="296"/>
                    <a:pt x="110" y="304"/>
                  </a:cubicBezTo>
                  <a:cubicBezTo>
                    <a:pt x="121" y="312"/>
                    <a:pt x="108" y="301"/>
                    <a:pt x="124" y="318"/>
                  </a:cubicBezTo>
                  <a:cubicBezTo>
                    <a:pt x="140" y="334"/>
                    <a:pt x="173" y="352"/>
                    <a:pt x="189" y="376"/>
                  </a:cubicBezTo>
                  <a:cubicBezTo>
                    <a:pt x="202" y="396"/>
                    <a:pt x="215" y="421"/>
                    <a:pt x="217" y="432"/>
                  </a:cubicBezTo>
                  <a:cubicBezTo>
                    <a:pt x="218" y="432"/>
                    <a:pt x="219" y="432"/>
                    <a:pt x="219" y="432"/>
                  </a:cubicBezTo>
                  <a:cubicBezTo>
                    <a:pt x="232" y="432"/>
                    <a:pt x="235" y="440"/>
                    <a:pt x="239" y="430"/>
                  </a:cubicBezTo>
                  <a:cubicBezTo>
                    <a:pt x="242" y="419"/>
                    <a:pt x="241" y="416"/>
                    <a:pt x="248" y="412"/>
                  </a:cubicBezTo>
                  <a:cubicBezTo>
                    <a:pt x="255" y="409"/>
                    <a:pt x="251" y="410"/>
                    <a:pt x="263" y="410"/>
                  </a:cubicBezTo>
                  <a:cubicBezTo>
                    <a:pt x="274" y="410"/>
                    <a:pt x="289" y="409"/>
                    <a:pt x="280" y="402"/>
                  </a:cubicBezTo>
                  <a:cubicBezTo>
                    <a:pt x="271" y="395"/>
                    <a:pt x="272" y="385"/>
                    <a:pt x="265" y="370"/>
                  </a:cubicBezTo>
                  <a:cubicBezTo>
                    <a:pt x="258" y="356"/>
                    <a:pt x="253" y="350"/>
                    <a:pt x="259" y="343"/>
                  </a:cubicBezTo>
                  <a:cubicBezTo>
                    <a:pt x="265" y="336"/>
                    <a:pt x="272" y="336"/>
                    <a:pt x="278" y="336"/>
                  </a:cubicBezTo>
                  <a:cubicBezTo>
                    <a:pt x="284" y="336"/>
                    <a:pt x="284" y="346"/>
                    <a:pt x="284" y="325"/>
                  </a:cubicBezTo>
                  <a:cubicBezTo>
                    <a:pt x="284" y="304"/>
                    <a:pt x="286" y="310"/>
                    <a:pt x="286" y="304"/>
                  </a:cubicBezTo>
                  <a:cubicBezTo>
                    <a:pt x="286" y="298"/>
                    <a:pt x="288" y="299"/>
                    <a:pt x="298" y="294"/>
                  </a:cubicBezTo>
                  <a:cubicBezTo>
                    <a:pt x="308" y="290"/>
                    <a:pt x="319" y="281"/>
                    <a:pt x="319" y="292"/>
                  </a:cubicBezTo>
                  <a:cubicBezTo>
                    <a:pt x="319" y="304"/>
                    <a:pt x="329" y="311"/>
                    <a:pt x="329" y="311"/>
                  </a:cubicBezTo>
                  <a:cubicBezTo>
                    <a:pt x="329" y="311"/>
                    <a:pt x="329" y="319"/>
                    <a:pt x="342" y="311"/>
                  </a:cubicBezTo>
                  <a:cubicBezTo>
                    <a:pt x="354" y="304"/>
                    <a:pt x="352" y="304"/>
                    <a:pt x="361" y="304"/>
                  </a:cubicBezTo>
                  <a:cubicBezTo>
                    <a:pt x="370" y="304"/>
                    <a:pt x="375" y="306"/>
                    <a:pt x="384" y="314"/>
                  </a:cubicBezTo>
                  <a:cubicBezTo>
                    <a:pt x="393" y="322"/>
                    <a:pt x="401" y="318"/>
                    <a:pt x="411" y="327"/>
                  </a:cubicBezTo>
                  <a:cubicBezTo>
                    <a:pt x="421" y="336"/>
                    <a:pt x="415" y="327"/>
                    <a:pt x="428" y="336"/>
                  </a:cubicBezTo>
                  <a:cubicBezTo>
                    <a:pt x="442" y="345"/>
                    <a:pt x="450" y="345"/>
                    <a:pt x="455" y="345"/>
                  </a:cubicBezTo>
                  <a:cubicBezTo>
                    <a:pt x="461" y="345"/>
                    <a:pt x="459" y="359"/>
                    <a:pt x="462" y="343"/>
                  </a:cubicBezTo>
                  <a:cubicBezTo>
                    <a:pt x="466" y="327"/>
                    <a:pt x="473" y="335"/>
                    <a:pt x="464" y="319"/>
                  </a:cubicBezTo>
                  <a:cubicBezTo>
                    <a:pt x="455" y="304"/>
                    <a:pt x="449" y="307"/>
                    <a:pt x="453" y="292"/>
                  </a:cubicBezTo>
                  <a:cubicBezTo>
                    <a:pt x="458" y="277"/>
                    <a:pt x="456" y="275"/>
                    <a:pt x="463" y="267"/>
                  </a:cubicBezTo>
                  <a:cubicBezTo>
                    <a:pt x="470" y="259"/>
                    <a:pt x="476" y="258"/>
                    <a:pt x="477" y="253"/>
                  </a:cubicBezTo>
                  <a:cubicBezTo>
                    <a:pt x="478" y="249"/>
                    <a:pt x="490" y="256"/>
                    <a:pt x="479" y="242"/>
                  </a:cubicBezTo>
                  <a:cubicBezTo>
                    <a:pt x="468" y="229"/>
                    <a:pt x="464" y="227"/>
                    <a:pt x="464" y="227"/>
                  </a:cubicBezTo>
                  <a:cubicBezTo>
                    <a:pt x="464" y="227"/>
                    <a:pt x="485" y="224"/>
                    <a:pt x="485" y="216"/>
                  </a:cubicBezTo>
                  <a:cubicBezTo>
                    <a:pt x="485" y="208"/>
                    <a:pt x="483" y="190"/>
                    <a:pt x="481" y="184"/>
                  </a:cubicBezTo>
                  <a:cubicBezTo>
                    <a:pt x="480" y="179"/>
                    <a:pt x="472" y="164"/>
                    <a:pt x="472" y="164"/>
                  </a:cubicBezTo>
                  <a:cubicBezTo>
                    <a:pt x="470" y="159"/>
                    <a:pt x="470" y="159"/>
                    <a:pt x="470" y="159"/>
                  </a:cubicBezTo>
                  <a:cubicBezTo>
                    <a:pt x="461" y="163"/>
                    <a:pt x="453" y="165"/>
                    <a:pt x="442" y="163"/>
                  </a:cubicBezTo>
                  <a:cubicBezTo>
                    <a:pt x="424" y="159"/>
                    <a:pt x="420" y="156"/>
                    <a:pt x="405" y="158"/>
                  </a:cubicBezTo>
                  <a:cubicBezTo>
                    <a:pt x="391" y="161"/>
                    <a:pt x="392" y="163"/>
                    <a:pt x="383" y="165"/>
                  </a:cubicBezTo>
                  <a:cubicBezTo>
                    <a:pt x="374" y="167"/>
                    <a:pt x="373" y="172"/>
                    <a:pt x="366" y="167"/>
                  </a:cubicBezTo>
                  <a:cubicBezTo>
                    <a:pt x="359" y="163"/>
                    <a:pt x="369" y="155"/>
                    <a:pt x="351" y="159"/>
                  </a:cubicBezTo>
                  <a:cubicBezTo>
                    <a:pt x="333" y="164"/>
                    <a:pt x="326" y="167"/>
                    <a:pt x="310" y="167"/>
                  </a:cubicBezTo>
                  <a:cubicBezTo>
                    <a:pt x="294" y="167"/>
                    <a:pt x="292" y="155"/>
                    <a:pt x="285" y="149"/>
                  </a:cubicBezTo>
                  <a:cubicBezTo>
                    <a:pt x="278" y="144"/>
                    <a:pt x="275" y="140"/>
                    <a:pt x="275" y="134"/>
                  </a:cubicBezTo>
                  <a:cubicBezTo>
                    <a:pt x="275" y="129"/>
                    <a:pt x="293" y="126"/>
                    <a:pt x="275" y="123"/>
                  </a:cubicBezTo>
                  <a:cubicBezTo>
                    <a:pt x="257" y="120"/>
                    <a:pt x="257" y="122"/>
                    <a:pt x="247" y="120"/>
                  </a:cubicBezTo>
                  <a:cubicBezTo>
                    <a:pt x="236" y="117"/>
                    <a:pt x="233" y="116"/>
                    <a:pt x="229" y="113"/>
                  </a:cubicBezTo>
                  <a:cubicBezTo>
                    <a:pt x="224" y="109"/>
                    <a:pt x="222" y="102"/>
                    <a:pt x="229" y="100"/>
                  </a:cubicBezTo>
                  <a:cubicBezTo>
                    <a:pt x="235" y="99"/>
                    <a:pt x="244" y="96"/>
                    <a:pt x="234" y="91"/>
                  </a:cubicBezTo>
                  <a:cubicBezTo>
                    <a:pt x="224" y="87"/>
                    <a:pt x="215" y="82"/>
                    <a:pt x="215" y="82"/>
                  </a:cubicBezTo>
                  <a:cubicBezTo>
                    <a:pt x="215" y="82"/>
                    <a:pt x="221" y="79"/>
                    <a:pt x="215" y="73"/>
                  </a:cubicBezTo>
                  <a:cubicBezTo>
                    <a:pt x="209" y="67"/>
                    <a:pt x="213" y="67"/>
                    <a:pt x="204" y="67"/>
                  </a:cubicBezTo>
                  <a:cubicBezTo>
                    <a:pt x="195" y="67"/>
                    <a:pt x="185" y="81"/>
                    <a:pt x="184" y="67"/>
                  </a:cubicBezTo>
                  <a:cubicBezTo>
                    <a:pt x="184" y="64"/>
                    <a:pt x="184" y="53"/>
                    <a:pt x="184" y="53"/>
                  </a:cubicBezTo>
                </a:path>
              </a:pathLst>
            </a:custGeom>
            <a:solidFill>
              <a:srgbClr val="FFC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20122">
              <a:extLst>
                <a:ext uri="{FF2B5EF4-FFF2-40B4-BE49-F238E27FC236}">
                  <a16:creationId xmlns:a16="http://schemas.microsoft.com/office/drawing/2014/main" id="{EB6B2F48-E7D7-478D-9B76-16BD3D2D21F0}"/>
                </a:ext>
              </a:extLst>
            </p:cNvPr>
            <p:cNvSpPr>
              <a:spLocks noEditPoints="1"/>
            </p:cNvSpPr>
            <p:nvPr/>
          </p:nvSpPr>
          <p:spPr bwMode="auto">
            <a:xfrm>
              <a:off x="749" y="2239"/>
              <a:ext cx="697" cy="627"/>
            </a:xfrm>
            <a:custGeom>
              <a:avLst/>
              <a:gdLst>
                <a:gd name="T0" fmla="*/ 184 w 490"/>
                <a:gd name="T1" fmla="*/ 344 h 440"/>
                <a:gd name="T2" fmla="*/ 146 w 490"/>
                <a:gd name="T3" fmla="*/ 309 h 440"/>
                <a:gd name="T4" fmla="*/ 126 w 490"/>
                <a:gd name="T5" fmla="*/ 294 h 440"/>
                <a:gd name="T6" fmla="*/ 134 w 490"/>
                <a:gd name="T7" fmla="*/ 271 h 440"/>
                <a:gd name="T8" fmla="*/ 176 w 490"/>
                <a:gd name="T9" fmla="*/ 306 h 440"/>
                <a:gd name="T10" fmla="*/ 195 w 490"/>
                <a:gd name="T11" fmla="*/ 327 h 440"/>
                <a:gd name="T12" fmla="*/ 181 w 490"/>
                <a:gd name="T13" fmla="*/ 53 h 440"/>
                <a:gd name="T14" fmla="*/ 132 w 490"/>
                <a:gd name="T15" fmla="*/ 38 h 440"/>
                <a:gd name="T16" fmla="*/ 62 w 490"/>
                <a:gd name="T17" fmla="*/ 4 h 440"/>
                <a:gd name="T18" fmla="*/ 44 w 490"/>
                <a:gd name="T19" fmla="*/ 32 h 440"/>
                <a:gd name="T20" fmla="*/ 1 w 490"/>
                <a:gd name="T21" fmla="*/ 75 h 440"/>
                <a:gd name="T22" fmla="*/ 26 w 490"/>
                <a:gd name="T23" fmla="*/ 110 h 440"/>
                <a:gd name="T24" fmla="*/ 14 w 490"/>
                <a:gd name="T25" fmla="*/ 137 h 440"/>
                <a:gd name="T26" fmla="*/ 15 w 490"/>
                <a:gd name="T27" fmla="*/ 176 h 440"/>
                <a:gd name="T28" fmla="*/ 12 w 490"/>
                <a:gd name="T29" fmla="*/ 218 h 440"/>
                <a:gd name="T30" fmla="*/ 49 w 490"/>
                <a:gd name="T31" fmla="*/ 235 h 440"/>
                <a:gd name="T32" fmla="*/ 75 w 490"/>
                <a:gd name="T33" fmla="*/ 209 h 440"/>
                <a:gd name="T34" fmla="*/ 124 w 490"/>
                <a:gd name="T35" fmla="*/ 214 h 440"/>
                <a:gd name="T36" fmla="*/ 108 w 490"/>
                <a:gd name="T37" fmla="*/ 256 h 440"/>
                <a:gd name="T38" fmla="*/ 78 w 490"/>
                <a:gd name="T39" fmla="*/ 284 h 440"/>
                <a:gd name="T40" fmla="*/ 124 w 490"/>
                <a:gd name="T41" fmla="*/ 318 h 440"/>
                <a:gd name="T42" fmla="*/ 217 w 490"/>
                <a:gd name="T43" fmla="*/ 432 h 440"/>
                <a:gd name="T44" fmla="*/ 239 w 490"/>
                <a:gd name="T45" fmla="*/ 430 h 440"/>
                <a:gd name="T46" fmla="*/ 263 w 490"/>
                <a:gd name="T47" fmla="*/ 410 h 440"/>
                <a:gd name="T48" fmla="*/ 265 w 490"/>
                <a:gd name="T49" fmla="*/ 370 h 440"/>
                <a:gd name="T50" fmla="*/ 278 w 490"/>
                <a:gd name="T51" fmla="*/ 336 h 440"/>
                <a:gd name="T52" fmla="*/ 286 w 490"/>
                <a:gd name="T53" fmla="*/ 304 h 440"/>
                <a:gd name="T54" fmla="*/ 319 w 490"/>
                <a:gd name="T55" fmla="*/ 292 h 440"/>
                <a:gd name="T56" fmla="*/ 342 w 490"/>
                <a:gd name="T57" fmla="*/ 311 h 440"/>
                <a:gd name="T58" fmla="*/ 384 w 490"/>
                <a:gd name="T59" fmla="*/ 314 h 440"/>
                <a:gd name="T60" fmla="*/ 428 w 490"/>
                <a:gd name="T61" fmla="*/ 336 h 440"/>
                <a:gd name="T62" fmla="*/ 462 w 490"/>
                <a:gd name="T63" fmla="*/ 343 h 440"/>
                <a:gd name="T64" fmla="*/ 453 w 490"/>
                <a:gd name="T65" fmla="*/ 292 h 440"/>
                <a:gd name="T66" fmla="*/ 477 w 490"/>
                <a:gd name="T67" fmla="*/ 253 h 440"/>
                <a:gd name="T68" fmla="*/ 464 w 490"/>
                <a:gd name="T69" fmla="*/ 227 h 440"/>
                <a:gd name="T70" fmla="*/ 481 w 490"/>
                <a:gd name="T71" fmla="*/ 184 h 440"/>
                <a:gd name="T72" fmla="*/ 470 w 490"/>
                <a:gd name="T73" fmla="*/ 159 h 440"/>
                <a:gd name="T74" fmla="*/ 405 w 490"/>
                <a:gd name="T75" fmla="*/ 158 h 440"/>
                <a:gd name="T76" fmla="*/ 366 w 490"/>
                <a:gd name="T77" fmla="*/ 167 h 440"/>
                <a:gd name="T78" fmla="*/ 310 w 490"/>
                <a:gd name="T79" fmla="*/ 167 h 440"/>
                <a:gd name="T80" fmla="*/ 275 w 490"/>
                <a:gd name="T81" fmla="*/ 134 h 440"/>
                <a:gd name="T82" fmla="*/ 247 w 490"/>
                <a:gd name="T83" fmla="*/ 120 h 440"/>
                <a:gd name="T84" fmla="*/ 229 w 490"/>
                <a:gd name="T85" fmla="*/ 100 h 440"/>
                <a:gd name="T86" fmla="*/ 215 w 490"/>
                <a:gd name="T87" fmla="*/ 82 h 440"/>
                <a:gd name="T88" fmla="*/ 204 w 490"/>
                <a:gd name="T89" fmla="*/ 67 h 440"/>
                <a:gd name="T90" fmla="*/ 184 w 490"/>
                <a:gd name="T91" fmla="*/ 5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440">
                  <a:moveTo>
                    <a:pt x="195" y="327"/>
                  </a:moveTo>
                  <a:cubicBezTo>
                    <a:pt x="195" y="334"/>
                    <a:pt x="190" y="343"/>
                    <a:pt x="184" y="344"/>
                  </a:cubicBezTo>
                  <a:cubicBezTo>
                    <a:pt x="179" y="344"/>
                    <a:pt x="175" y="344"/>
                    <a:pt x="166" y="332"/>
                  </a:cubicBezTo>
                  <a:cubicBezTo>
                    <a:pt x="158" y="319"/>
                    <a:pt x="159" y="317"/>
                    <a:pt x="146" y="309"/>
                  </a:cubicBezTo>
                  <a:cubicBezTo>
                    <a:pt x="132" y="302"/>
                    <a:pt x="134" y="307"/>
                    <a:pt x="129" y="302"/>
                  </a:cubicBezTo>
                  <a:cubicBezTo>
                    <a:pt x="125" y="297"/>
                    <a:pt x="126" y="294"/>
                    <a:pt x="126" y="294"/>
                  </a:cubicBezTo>
                  <a:cubicBezTo>
                    <a:pt x="126" y="289"/>
                    <a:pt x="128" y="288"/>
                    <a:pt x="129" y="281"/>
                  </a:cubicBezTo>
                  <a:cubicBezTo>
                    <a:pt x="130" y="274"/>
                    <a:pt x="125" y="268"/>
                    <a:pt x="134" y="271"/>
                  </a:cubicBezTo>
                  <a:cubicBezTo>
                    <a:pt x="143" y="274"/>
                    <a:pt x="142" y="282"/>
                    <a:pt x="152" y="288"/>
                  </a:cubicBezTo>
                  <a:cubicBezTo>
                    <a:pt x="163" y="293"/>
                    <a:pt x="178" y="299"/>
                    <a:pt x="176" y="306"/>
                  </a:cubicBezTo>
                  <a:cubicBezTo>
                    <a:pt x="173" y="312"/>
                    <a:pt x="171" y="320"/>
                    <a:pt x="179" y="321"/>
                  </a:cubicBezTo>
                  <a:cubicBezTo>
                    <a:pt x="187" y="322"/>
                    <a:pt x="195" y="320"/>
                    <a:pt x="195" y="327"/>
                  </a:cubicBezTo>
                  <a:close/>
                  <a:moveTo>
                    <a:pt x="184" y="53"/>
                  </a:moveTo>
                  <a:cubicBezTo>
                    <a:pt x="183" y="53"/>
                    <a:pt x="182" y="53"/>
                    <a:pt x="181" y="53"/>
                  </a:cubicBezTo>
                  <a:cubicBezTo>
                    <a:pt x="172" y="51"/>
                    <a:pt x="152" y="52"/>
                    <a:pt x="146" y="50"/>
                  </a:cubicBezTo>
                  <a:cubicBezTo>
                    <a:pt x="139" y="48"/>
                    <a:pt x="139" y="44"/>
                    <a:pt x="132" y="38"/>
                  </a:cubicBezTo>
                  <a:cubicBezTo>
                    <a:pt x="124" y="32"/>
                    <a:pt x="112" y="22"/>
                    <a:pt x="102" y="13"/>
                  </a:cubicBezTo>
                  <a:cubicBezTo>
                    <a:pt x="93" y="4"/>
                    <a:pt x="73" y="0"/>
                    <a:pt x="62" y="4"/>
                  </a:cubicBezTo>
                  <a:cubicBezTo>
                    <a:pt x="50" y="8"/>
                    <a:pt x="43" y="10"/>
                    <a:pt x="39" y="18"/>
                  </a:cubicBezTo>
                  <a:cubicBezTo>
                    <a:pt x="35" y="25"/>
                    <a:pt x="45" y="15"/>
                    <a:pt x="44" y="32"/>
                  </a:cubicBezTo>
                  <a:cubicBezTo>
                    <a:pt x="44" y="50"/>
                    <a:pt x="45" y="56"/>
                    <a:pt x="36" y="61"/>
                  </a:cubicBezTo>
                  <a:cubicBezTo>
                    <a:pt x="28" y="65"/>
                    <a:pt x="2" y="71"/>
                    <a:pt x="1" y="75"/>
                  </a:cubicBezTo>
                  <a:cubicBezTo>
                    <a:pt x="0" y="79"/>
                    <a:pt x="9" y="87"/>
                    <a:pt x="14" y="93"/>
                  </a:cubicBezTo>
                  <a:cubicBezTo>
                    <a:pt x="19" y="98"/>
                    <a:pt x="25" y="104"/>
                    <a:pt x="26" y="110"/>
                  </a:cubicBezTo>
                  <a:cubicBezTo>
                    <a:pt x="26" y="117"/>
                    <a:pt x="32" y="117"/>
                    <a:pt x="22" y="122"/>
                  </a:cubicBezTo>
                  <a:cubicBezTo>
                    <a:pt x="13" y="126"/>
                    <a:pt x="7" y="130"/>
                    <a:pt x="14" y="137"/>
                  </a:cubicBezTo>
                  <a:cubicBezTo>
                    <a:pt x="20" y="144"/>
                    <a:pt x="32" y="142"/>
                    <a:pt x="26" y="152"/>
                  </a:cubicBezTo>
                  <a:cubicBezTo>
                    <a:pt x="19" y="163"/>
                    <a:pt x="9" y="167"/>
                    <a:pt x="15" y="176"/>
                  </a:cubicBezTo>
                  <a:cubicBezTo>
                    <a:pt x="21" y="185"/>
                    <a:pt x="27" y="180"/>
                    <a:pt x="24" y="192"/>
                  </a:cubicBezTo>
                  <a:cubicBezTo>
                    <a:pt x="22" y="204"/>
                    <a:pt x="3" y="212"/>
                    <a:pt x="12" y="218"/>
                  </a:cubicBezTo>
                  <a:cubicBezTo>
                    <a:pt x="20" y="224"/>
                    <a:pt x="33" y="223"/>
                    <a:pt x="36" y="224"/>
                  </a:cubicBezTo>
                  <a:cubicBezTo>
                    <a:pt x="40" y="226"/>
                    <a:pt x="44" y="238"/>
                    <a:pt x="49" y="235"/>
                  </a:cubicBezTo>
                  <a:cubicBezTo>
                    <a:pt x="54" y="232"/>
                    <a:pt x="77" y="229"/>
                    <a:pt x="76" y="224"/>
                  </a:cubicBezTo>
                  <a:cubicBezTo>
                    <a:pt x="75" y="218"/>
                    <a:pt x="70" y="210"/>
                    <a:pt x="75" y="209"/>
                  </a:cubicBezTo>
                  <a:cubicBezTo>
                    <a:pt x="81" y="208"/>
                    <a:pt x="100" y="195"/>
                    <a:pt x="104" y="201"/>
                  </a:cubicBezTo>
                  <a:cubicBezTo>
                    <a:pt x="109" y="208"/>
                    <a:pt x="122" y="207"/>
                    <a:pt x="124" y="214"/>
                  </a:cubicBezTo>
                  <a:cubicBezTo>
                    <a:pt x="126" y="222"/>
                    <a:pt x="135" y="229"/>
                    <a:pt x="132" y="232"/>
                  </a:cubicBezTo>
                  <a:cubicBezTo>
                    <a:pt x="128" y="235"/>
                    <a:pt x="121" y="252"/>
                    <a:pt x="108" y="256"/>
                  </a:cubicBezTo>
                  <a:cubicBezTo>
                    <a:pt x="94" y="260"/>
                    <a:pt x="87" y="253"/>
                    <a:pt x="82" y="262"/>
                  </a:cubicBezTo>
                  <a:cubicBezTo>
                    <a:pt x="78" y="271"/>
                    <a:pt x="68" y="276"/>
                    <a:pt x="78" y="284"/>
                  </a:cubicBezTo>
                  <a:cubicBezTo>
                    <a:pt x="88" y="293"/>
                    <a:pt x="100" y="296"/>
                    <a:pt x="110" y="304"/>
                  </a:cubicBezTo>
                  <a:cubicBezTo>
                    <a:pt x="121" y="312"/>
                    <a:pt x="108" y="301"/>
                    <a:pt x="124" y="318"/>
                  </a:cubicBezTo>
                  <a:cubicBezTo>
                    <a:pt x="140" y="334"/>
                    <a:pt x="173" y="352"/>
                    <a:pt x="189" y="376"/>
                  </a:cubicBezTo>
                  <a:cubicBezTo>
                    <a:pt x="202" y="396"/>
                    <a:pt x="215" y="421"/>
                    <a:pt x="217" y="432"/>
                  </a:cubicBezTo>
                  <a:cubicBezTo>
                    <a:pt x="218" y="432"/>
                    <a:pt x="219" y="432"/>
                    <a:pt x="219" y="432"/>
                  </a:cubicBezTo>
                  <a:cubicBezTo>
                    <a:pt x="232" y="432"/>
                    <a:pt x="235" y="440"/>
                    <a:pt x="239" y="430"/>
                  </a:cubicBezTo>
                  <a:cubicBezTo>
                    <a:pt x="242" y="419"/>
                    <a:pt x="241" y="416"/>
                    <a:pt x="248" y="412"/>
                  </a:cubicBezTo>
                  <a:cubicBezTo>
                    <a:pt x="255" y="409"/>
                    <a:pt x="251" y="410"/>
                    <a:pt x="263" y="410"/>
                  </a:cubicBezTo>
                  <a:cubicBezTo>
                    <a:pt x="274" y="410"/>
                    <a:pt x="289" y="409"/>
                    <a:pt x="280" y="402"/>
                  </a:cubicBezTo>
                  <a:cubicBezTo>
                    <a:pt x="271" y="395"/>
                    <a:pt x="272" y="385"/>
                    <a:pt x="265" y="370"/>
                  </a:cubicBezTo>
                  <a:cubicBezTo>
                    <a:pt x="258" y="356"/>
                    <a:pt x="253" y="350"/>
                    <a:pt x="259" y="343"/>
                  </a:cubicBezTo>
                  <a:cubicBezTo>
                    <a:pt x="265" y="336"/>
                    <a:pt x="272" y="336"/>
                    <a:pt x="278" y="336"/>
                  </a:cubicBezTo>
                  <a:cubicBezTo>
                    <a:pt x="284" y="336"/>
                    <a:pt x="284" y="346"/>
                    <a:pt x="284" y="325"/>
                  </a:cubicBezTo>
                  <a:cubicBezTo>
                    <a:pt x="284" y="304"/>
                    <a:pt x="286" y="310"/>
                    <a:pt x="286" y="304"/>
                  </a:cubicBezTo>
                  <a:cubicBezTo>
                    <a:pt x="286" y="298"/>
                    <a:pt x="288" y="299"/>
                    <a:pt x="298" y="294"/>
                  </a:cubicBezTo>
                  <a:cubicBezTo>
                    <a:pt x="308" y="290"/>
                    <a:pt x="319" y="281"/>
                    <a:pt x="319" y="292"/>
                  </a:cubicBezTo>
                  <a:cubicBezTo>
                    <a:pt x="319" y="304"/>
                    <a:pt x="329" y="311"/>
                    <a:pt x="329" y="311"/>
                  </a:cubicBezTo>
                  <a:cubicBezTo>
                    <a:pt x="329" y="311"/>
                    <a:pt x="329" y="319"/>
                    <a:pt x="342" y="311"/>
                  </a:cubicBezTo>
                  <a:cubicBezTo>
                    <a:pt x="354" y="304"/>
                    <a:pt x="352" y="304"/>
                    <a:pt x="361" y="304"/>
                  </a:cubicBezTo>
                  <a:cubicBezTo>
                    <a:pt x="370" y="304"/>
                    <a:pt x="375" y="306"/>
                    <a:pt x="384" y="314"/>
                  </a:cubicBezTo>
                  <a:cubicBezTo>
                    <a:pt x="393" y="322"/>
                    <a:pt x="401" y="318"/>
                    <a:pt x="411" y="327"/>
                  </a:cubicBezTo>
                  <a:cubicBezTo>
                    <a:pt x="421" y="336"/>
                    <a:pt x="415" y="327"/>
                    <a:pt x="428" y="336"/>
                  </a:cubicBezTo>
                  <a:cubicBezTo>
                    <a:pt x="442" y="345"/>
                    <a:pt x="450" y="345"/>
                    <a:pt x="455" y="345"/>
                  </a:cubicBezTo>
                  <a:cubicBezTo>
                    <a:pt x="461" y="345"/>
                    <a:pt x="459" y="359"/>
                    <a:pt x="462" y="343"/>
                  </a:cubicBezTo>
                  <a:cubicBezTo>
                    <a:pt x="466" y="327"/>
                    <a:pt x="473" y="335"/>
                    <a:pt x="464" y="319"/>
                  </a:cubicBezTo>
                  <a:cubicBezTo>
                    <a:pt x="455" y="304"/>
                    <a:pt x="449" y="307"/>
                    <a:pt x="453" y="292"/>
                  </a:cubicBezTo>
                  <a:cubicBezTo>
                    <a:pt x="458" y="277"/>
                    <a:pt x="456" y="275"/>
                    <a:pt x="463" y="267"/>
                  </a:cubicBezTo>
                  <a:cubicBezTo>
                    <a:pt x="470" y="259"/>
                    <a:pt x="476" y="258"/>
                    <a:pt x="477" y="253"/>
                  </a:cubicBezTo>
                  <a:cubicBezTo>
                    <a:pt x="478" y="249"/>
                    <a:pt x="490" y="256"/>
                    <a:pt x="479" y="242"/>
                  </a:cubicBezTo>
                  <a:cubicBezTo>
                    <a:pt x="468" y="229"/>
                    <a:pt x="464" y="227"/>
                    <a:pt x="464" y="227"/>
                  </a:cubicBezTo>
                  <a:cubicBezTo>
                    <a:pt x="464" y="227"/>
                    <a:pt x="485" y="224"/>
                    <a:pt x="485" y="216"/>
                  </a:cubicBezTo>
                  <a:cubicBezTo>
                    <a:pt x="485" y="208"/>
                    <a:pt x="483" y="190"/>
                    <a:pt x="481" y="184"/>
                  </a:cubicBezTo>
                  <a:cubicBezTo>
                    <a:pt x="480" y="179"/>
                    <a:pt x="472" y="164"/>
                    <a:pt x="472" y="164"/>
                  </a:cubicBezTo>
                  <a:cubicBezTo>
                    <a:pt x="470" y="159"/>
                    <a:pt x="470" y="159"/>
                    <a:pt x="470" y="159"/>
                  </a:cubicBezTo>
                  <a:cubicBezTo>
                    <a:pt x="461" y="163"/>
                    <a:pt x="453" y="165"/>
                    <a:pt x="442" y="163"/>
                  </a:cubicBezTo>
                  <a:cubicBezTo>
                    <a:pt x="424" y="159"/>
                    <a:pt x="420" y="156"/>
                    <a:pt x="405" y="158"/>
                  </a:cubicBezTo>
                  <a:cubicBezTo>
                    <a:pt x="391" y="161"/>
                    <a:pt x="392" y="163"/>
                    <a:pt x="383" y="165"/>
                  </a:cubicBezTo>
                  <a:cubicBezTo>
                    <a:pt x="374" y="167"/>
                    <a:pt x="373" y="172"/>
                    <a:pt x="366" y="167"/>
                  </a:cubicBezTo>
                  <a:cubicBezTo>
                    <a:pt x="359" y="163"/>
                    <a:pt x="369" y="155"/>
                    <a:pt x="351" y="159"/>
                  </a:cubicBezTo>
                  <a:cubicBezTo>
                    <a:pt x="333" y="164"/>
                    <a:pt x="326" y="167"/>
                    <a:pt x="310" y="167"/>
                  </a:cubicBezTo>
                  <a:cubicBezTo>
                    <a:pt x="294" y="167"/>
                    <a:pt x="292" y="155"/>
                    <a:pt x="285" y="149"/>
                  </a:cubicBezTo>
                  <a:cubicBezTo>
                    <a:pt x="278" y="144"/>
                    <a:pt x="275" y="140"/>
                    <a:pt x="275" y="134"/>
                  </a:cubicBezTo>
                  <a:cubicBezTo>
                    <a:pt x="275" y="129"/>
                    <a:pt x="293" y="126"/>
                    <a:pt x="275" y="123"/>
                  </a:cubicBezTo>
                  <a:cubicBezTo>
                    <a:pt x="257" y="120"/>
                    <a:pt x="257" y="122"/>
                    <a:pt x="247" y="120"/>
                  </a:cubicBezTo>
                  <a:cubicBezTo>
                    <a:pt x="236" y="117"/>
                    <a:pt x="233" y="116"/>
                    <a:pt x="229" y="113"/>
                  </a:cubicBezTo>
                  <a:cubicBezTo>
                    <a:pt x="224" y="109"/>
                    <a:pt x="222" y="102"/>
                    <a:pt x="229" y="100"/>
                  </a:cubicBezTo>
                  <a:cubicBezTo>
                    <a:pt x="235" y="99"/>
                    <a:pt x="244" y="96"/>
                    <a:pt x="234" y="91"/>
                  </a:cubicBezTo>
                  <a:cubicBezTo>
                    <a:pt x="224" y="87"/>
                    <a:pt x="215" y="82"/>
                    <a:pt x="215" y="82"/>
                  </a:cubicBezTo>
                  <a:cubicBezTo>
                    <a:pt x="215" y="82"/>
                    <a:pt x="221" y="79"/>
                    <a:pt x="215" y="73"/>
                  </a:cubicBezTo>
                  <a:cubicBezTo>
                    <a:pt x="209" y="67"/>
                    <a:pt x="213" y="67"/>
                    <a:pt x="204" y="67"/>
                  </a:cubicBezTo>
                  <a:cubicBezTo>
                    <a:pt x="195" y="67"/>
                    <a:pt x="185" y="81"/>
                    <a:pt x="184" y="67"/>
                  </a:cubicBezTo>
                  <a:cubicBezTo>
                    <a:pt x="184" y="64"/>
                    <a:pt x="184" y="53"/>
                    <a:pt x="184" y="53"/>
                  </a:cubicBezTo>
                  <a:close/>
                </a:path>
              </a:pathLst>
            </a:custGeom>
            <a:solidFill>
              <a:schemeClr val="bg1">
                <a:lumMod val="95000"/>
              </a:schemeClr>
            </a:solidFill>
            <a:ln w="9525" cap="rnd">
              <a:solidFill>
                <a:srgbClr val="FFFFFF"/>
              </a:solidFill>
              <a:prstDash val="solid"/>
              <a:miter lim="800000"/>
              <a:headEnd/>
              <a:tailEnd/>
            </a:ln>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20123">
              <a:extLst>
                <a:ext uri="{FF2B5EF4-FFF2-40B4-BE49-F238E27FC236}">
                  <a16:creationId xmlns:a16="http://schemas.microsoft.com/office/drawing/2014/main" id="{B975AF4C-4FE9-4B78-810F-E08B7396B145}"/>
                </a:ext>
              </a:extLst>
            </p:cNvPr>
            <p:cNvSpPr>
              <a:spLocks/>
            </p:cNvSpPr>
            <p:nvPr/>
          </p:nvSpPr>
          <p:spPr bwMode="auto">
            <a:xfrm>
              <a:off x="1011" y="1954"/>
              <a:ext cx="1061" cy="751"/>
            </a:xfrm>
            <a:custGeom>
              <a:avLst/>
              <a:gdLst>
                <a:gd name="T0" fmla="*/ 669 w 746"/>
                <a:gd name="T1" fmla="*/ 300 h 527"/>
                <a:gd name="T2" fmla="*/ 641 w 746"/>
                <a:gd name="T3" fmla="*/ 282 h 527"/>
                <a:gd name="T4" fmla="*/ 641 w 746"/>
                <a:gd name="T5" fmla="*/ 251 h 527"/>
                <a:gd name="T6" fmla="*/ 630 w 746"/>
                <a:gd name="T7" fmla="*/ 223 h 527"/>
                <a:gd name="T8" fmla="*/ 585 w 746"/>
                <a:gd name="T9" fmla="*/ 116 h 527"/>
                <a:gd name="T10" fmla="*/ 556 w 746"/>
                <a:gd name="T11" fmla="*/ 109 h 527"/>
                <a:gd name="T12" fmla="*/ 509 w 746"/>
                <a:gd name="T13" fmla="*/ 68 h 527"/>
                <a:gd name="T14" fmla="*/ 463 w 746"/>
                <a:gd name="T15" fmla="*/ 65 h 527"/>
                <a:gd name="T16" fmla="*/ 458 w 746"/>
                <a:gd name="T17" fmla="*/ 94 h 527"/>
                <a:gd name="T18" fmla="*/ 401 w 746"/>
                <a:gd name="T19" fmla="*/ 86 h 527"/>
                <a:gd name="T20" fmla="*/ 384 w 746"/>
                <a:gd name="T21" fmla="*/ 54 h 527"/>
                <a:gd name="T22" fmla="*/ 375 w 746"/>
                <a:gd name="T23" fmla="*/ 23 h 527"/>
                <a:gd name="T24" fmla="*/ 331 w 746"/>
                <a:gd name="T25" fmla="*/ 28 h 527"/>
                <a:gd name="T26" fmla="*/ 307 w 746"/>
                <a:gd name="T27" fmla="*/ 23 h 527"/>
                <a:gd name="T28" fmla="*/ 282 w 746"/>
                <a:gd name="T29" fmla="*/ 16 h 527"/>
                <a:gd name="T30" fmla="*/ 257 w 746"/>
                <a:gd name="T31" fmla="*/ 20 h 527"/>
                <a:gd name="T32" fmla="*/ 210 w 746"/>
                <a:gd name="T33" fmla="*/ 8 h 527"/>
                <a:gd name="T34" fmla="*/ 161 w 746"/>
                <a:gd name="T35" fmla="*/ 7 h 527"/>
                <a:gd name="T36" fmla="*/ 124 w 746"/>
                <a:gd name="T37" fmla="*/ 125 h 527"/>
                <a:gd name="T38" fmla="*/ 29 w 746"/>
                <a:gd name="T39" fmla="*/ 227 h 527"/>
                <a:gd name="T40" fmla="*/ 0 w 746"/>
                <a:gd name="T41" fmla="*/ 267 h 527"/>
                <a:gd name="T42" fmla="*/ 31 w 746"/>
                <a:gd name="T43" fmla="*/ 273 h 527"/>
                <a:gd name="T44" fmla="*/ 50 w 746"/>
                <a:gd name="T45" fmla="*/ 291 h 527"/>
                <a:gd name="T46" fmla="*/ 45 w 746"/>
                <a:gd name="T47" fmla="*/ 313 h 527"/>
                <a:gd name="T48" fmla="*/ 91 w 746"/>
                <a:gd name="T49" fmla="*/ 323 h 527"/>
                <a:gd name="T50" fmla="*/ 101 w 746"/>
                <a:gd name="T51" fmla="*/ 349 h 527"/>
                <a:gd name="T52" fmla="*/ 167 w 746"/>
                <a:gd name="T53" fmla="*/ 359 h 527"/>
                <a:gd name="T54" fmla="*/ 199 w 746"/>
                <a:gd name="T55" fmla="*/ 365 h 527"/>
                <a:gd name="T56" fmla="*/ 258 w 746"/>
                <a:gd name="T57" fmla="*/ 363 h 527"/>
                <a:gd name="T58" fmla="*/ 311 w 746"/>
                <a:gd name="T59" fmla="*/ 346 h 527"/>
                <a:gd name="T60" fmla="*/ 333 w 746"/>
                <a:gd name="T61" fmla="*/ 326 h 527"/>
                <a:gd name="T62" fmla="*/ 385 w 746"/>
                <a:gd name="T63" fmla="*/ 341 h 527"/>
                <a:gd name="T64" fmla="*/ 408 w 746"/>
                <a:gd name="T65" fmla="*/ 358 h 527"/>
                <a:gd name="T66" fmla="*/ 461 w 746"/>
                <a:gd name="T67" fmla="*/ 390 h 527"/>
                <a:gd name="T68" fmla="*/ 483 w 746"/>
                <a:gd name="T69" fmla="*/ 413 h 527"/>
                <a:gd name="T70" fmla="*/ 496 w 746"/>
                <a:gd name="T71" fmla="*/ 448 h 527"/>
                <a:gd name="T72" fmla="*/ 536 w 746"/>
                <a:gd name="T73" fmla="*/ 504 h 527"/>
                <a:gd name="T74" fmla="*/ 575 w 746"/>
                <a:gd name="T75" fmla="*/ 527 h 527"/>
                <a:gd name="T76" fmla="*/ 602 w 746"/>
                <a:gd name="T77" fmla="*/ 512 h 527"/>
                <a:gd name="T78" fmla="*/ 666 w 746"/>
                <a:gd name="T79" fmla="*/ 480 h 527"/>
                <a:gd name="T80" fmla="*/ 718 w 746"/>
                <a:gd name="T81" fmla="*/ 389 h 527"/>
                <a:gd name="T82" fmla="*/ 743 w 746"/>
                <a:gd name="T83" fmla="*/ 277 h 527"/>
                <a:gd name="T84" fmla="*/ 717 w 746"/>
                <a:gd name="T85" fmla="*/ 29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6" h="527">
                  <a:moveTo>
                    <a:pt x="700" y="307"/>
                  </a:moveTo>
                  <a:cubicBezTo>
                    <a:pt x="691" y="308"/>
                    <a:pt x="677" y="305"/>
                    <a:pt x="669" y="300"/>
                  </a:cubicBezTo>
                  <a:cubicBezTo>
                    <a:pt x="661" y="296"/>
                    <a:pt x="668" y="298"/>
                    <a:pt x="661" y="282"/>
                  </a:cubicBezTo>
                  <a:cubicBezTo>
                    <a:pt x="655" y="266"/>
                    <a:pt x="652" y="283"/>
                    <a:pt x="641" y="282"/>
                  </a:cubicBezTo>
                  <a:cubicBezTo>
                    <a:pt x="631" y="281"/>
                    <a:pt x="641" y="280"/>
                    <a:pt x="641" y="268"/>
                  </a:cubicBezTo>
                  <a:cubicBezTo>
                    <a:pt x="641" y="255"/>
                    <a:pt x="642" y="261"/>
                    <a:pt x="641" y="251"/>
                  </a:cubicBezTo>
                  <a:cubicBezTo>
                    <a:pt x="640" y="240"/>
                    <a:pt x="630" y="245"/>
                    <a:pt x="630" y="238"/>
                  </a:cubicBezTo>
                  <a:cubicBezTo>
                    <a:pt x="630" y="223"/>
                    <a:pt x="630" y="223"/>
                    <a:pt x="630" y="223"/>
                  </a:cubicBezTo>
                  <a:cubicBezTo>
                    <a:pt x="630" y="215"/>
                    <a:pt x="619" y="198"/>
                    <a:pt x="600" y="176"/>
                  </a:cubicBezTo>
                  <a:cubicBezTo>
                    <a:pt x="581" y="153"/>
                    <a:pt x="589" y="142"/>
                    <a:pt x="585" y="116"/>
                  </a:cubicBezTo>
                  <a:cubicBezTo>
                    <a:pt x="582" y="90"/>
                    <a:pt x="573" y="117"/>
                    <a:pt x="564" y="116"/>
                  </a:cubicBezTo>
                  <a:cubicBezTo>
                    <a:pt x="555" y="114"/>
                    <a:pt x="557" y="114"/>
                    <a:pt x="556" y="109"/>
                  </a:cubicBezTo>
                  <a:cubicBezTo>
                    <a:pt x="555" y="103"/>
                    <a:pt x="547" y="98"/>
                    <a:pt x="536" y="91"/>
                  </a:cubicBezTo>
                  <a:cubicBezTo>
                    <a:pt x="524" y="83"/>
                    <a:pt x="519" y="79"/>
                    <a:pt x="509" y="68"/>
                  </a:cubicBezTo>
                  <a:cubicBezTo>
                    <a:pt x="500" y="57"/>
                    <a:pt x="501" y="61"/>
                    <a:pt x="488" y="59"/>
                  </a:cubicBezTo>
                  <a:cubicBezTo>
                    <a:pt x="474" y="57"/>
                    <a:pt x="472" y="59"/>
                    <a:pt x="463" y="65"/>
                  </a:cubicBezTo>
                  <a:cubicBezTo>
                    <a:pt x="454" y="70"/>
                    <a:pt x="472" y="94"/>
                    <a:pt x="472" y="94"/>
                  </a:cubicBezTo>
                  <a:cubicBezTo>
                    <a:pt x="458" y="94"/>
                    <a:pt x="458" y="94"/>
                    <a:pt x="458" y="94"/>
                  </a:cubicBezTo>
                  <a:cubicBezTo>
                    <a:pt x="427" y="94"/>
                    <a:pt x="427" y="94"/>
                    <a:pt x="427" y="94"/>
                  </a:cubicBezTo>
                  <a:cubicBezTo>
                    <a:pt x="418" y="94"/>
                    <a:pt x="408" y="92"/>
                    <a:pt x="401" y="86"/>
                  </a:cubicBezTo>
                  <a:cubicBezTo>
                    <a:pt x="393" y="80"/>
                    <a:pt x="403" y="79"/>
                    <a:pt x="401" y="69"/>
                  </a:cubicBezTo>
                  <a:cubicBezTo>
                    <a:pt x="398" y="59"/>
                    <a:pt x="394" y="62"/>
                    <a:pt x="384" y="54"/>
                  </a:cubicBezTo>
                  <a:cubicBezTo>
                    <a:pt x="375" y="46"/>
                    <a:pt x="381" y="43"/>
                    <a:pt x="384" y="35"/>
                  </a:cubicBezTo>
                  <a:cubicBezTo>
                    <a:pt x="386" y="27"/>
                    <a:pt x="382" y="26"/>
                    <a:pt x="375" y="23"/>
                  </a:cubicBezTo>
                  <a:cubicBezTo>
                    <a:pt x="367" y="19"/>
                    <a:pt x="356" y="18"/>
                    <a:pt x="347" y="18"/>
                  </a:cubicBezTo>
                  <a:cubicBezTo>
                    <a:pt x="338" y="18"/>
                    <a:pt x="336" y="26"/>
                    <a:pt x="331" y="28"/>
                  </a:cubicBezTo>
                  <a:cubicBezTo>
                    <a:pt x="327" y="31"/>
                    <a:pt x="320" y="35"/>
                    <a:pt x="313" y="35"/>
                  </a:cubicBezTo>
                  <a:cubicBezTo>
                    <a:pt x="306" y="35"/>
                    <a:pt x="312" y="31"/>
                    <a:pt x="307" y="23"/>
                  </a:cubicBezTo>
                  <a:cubicBezTo>
                    <a:pt x="301" y="15"/>
                    <a:pt x="307" y="16"/>
                    <a:pt x="300" y="16"/>
                  </a:cubicBezTo>
                  <a:cubicBezTo>
                    <a:pt x="282" y="16"/>
                    <a:pt x="282" y="16"/>
                    <a:pt x="282" y="16"/>
                  </a:cubicBezTo>
                  <a:cubicBezTo>
                    <a:pt x="271" y="16"/>
                    <a:pt x="271" y="9"/>
                    <a:pt x="265" y="8"/>
                  </a:cubicBezTo>
                  <a:cubicBezTo>
                    <a:pt x="258" y="7"/>
                    <a:pt x="260" y="16"/>
                    <a:pt x="257" y="20"/>
                  </a:cubicBezTo>
                  <a:cubicBezTo>
                    <a:pt x="253" y="25"/>
                    <a:pt x="243" y="31"/>
                    <a:pt x="237" y="31"/>
                  </a:cubicBezTo>
                  <a:cubicBezTo>
                    <a:pt x="232" y="31"/>
                    <a:pt x="217" y="16"/>
                    <a:pt x="210" y="8"/>
                  </a:cubicBezTo>
                  <a:cubicBezTo>
                    <a:pt x="203" y="1"/>
                    <a:pt x="195" y="2"/>
                    <a:pt x="191" y="1"/>
                  </a:cubicBezTo>
                  <a:cubicBezTo>
                    <a:pt x="186" y="0"/>
                    <a:pt x="167" y="6"/>
                    <a:pt x="161" y="7"/>
                  </a:cubicBezTo>
                  <a:cubicBezTo>
                    <a:pt x="160" y="7"/>
                    <a:pt x="154" y="8"/>
                    <a:pt x="148" y="9"/>
                  </a:cubicBezTo>
                  <a:cubicBezTo>
                    <a:pt x="150" y="48"/>
                    <a:pt x="146" y="93"/>
                    <a:pt x="124" y="125"/>
                  </a:cubicBezTo>
                  <a:cubicBezTo>
                    <a:pt x="97" y="162"/>
                    <a:pt x="101" y="176"/>
                    <a:pt x="73" y="193"/>
                  </a:cubicBezTo>
                  <a:cubicBezTo>
                    <a:pt x="45" y="210"/>
                    <a:pt x="43" y="210"/>
                    <a:pt x="29" y="227"/>
                  </a:cubicBezTo>
                  <a:cubicBezTo>
                    <a:pt x="16" y="242"/>
                    <a:pt x="8" y="252"/>
                    <a:pt x="0" y="253"/>
                  </a:cubicBezTo>
                  <a:cubicBezTo>
                    <a:pt x="0" y="259"/>
                    <a:pt x="0" y="264"/>
                    <a:pt x="0" y="267"/>
                  </a:cubicBezTo>
                  <a:cubicBezTo>
                    <a:pt x="1" y="281"/>
                    <a:pt x="11" y="267"/>
                    <a:pt x="20" y="267"/>
                  </a:cubicBezTo>
                  <a:cubicBezTo>
                    <a:pt x="29" y="267"/>
                    <a:pt x="25" y="267"/>
                    <a:pt x="31" y="273"/>
                  </a:cubicBezTo>
                  <a:cubicBezTo>
                    <a:pt x="37" y="279"/>
                    <a:pt x="31" y="282"/>
                    <a:pt x="31" y="282"/>
                  </a:cubicBezTo>
                  <a:cubicBezTo>
                    <a:pt x="31" y="282"/>
                    <a:pt x="40" y="287"/>
                    <a:pt x="50" y="291"/>
                  </a:cubicBezTo>
                  <a:cubicBezTo>
                    <a:pt x="60" y="296"/>
                    <a:pt x="51" y="299"/>
                    <a:pt x="45" y="300"/>
                  </a:cubicBezTo>
                  <a:cubicBezTo>
                    <a:pt x="38" y="302"/>
                    <a:pt x="40" y="309"/>
                    <a:pt x="45" y="313"/>
                  </a:cubicBezTo>
                  <a:cubicBezTo>
                    <a:pt x="49" y="316"/>
                    <a:pt x="52" y="317"/>
                    <a:pt x="63" y="320"/>
                  </a:cubicBezTo>
                  <a:cubicBezTo>
                    <a:pt x="73" y="322"/>
                    <a:pt x="73" y="320"/>
                    <a:pt x="91" y="323"/>
                  </a:cubicBezTo>
                  <a:cubicBezTo>
                    <a:pt x="109" y="326"/>
                    <a:pt x="91" y="329"/>
                    <a:pt x="91" y="334"/>
                  </a:cubicBezTo>
                  <a:cubicBezTo>
                    <a:pt x="91" y="340"/>
                    <a:pt x="94" y="344"/>
                    <a:pt x="101" y="349"/>
                  </a:cubicBezTo>
                  <a:cubicBezTo>
                    <a:pt x="108" y="355"/>
                    <a:pt x="110" y="367"/>
                    <a:pt x="126" y="367"/>
                  </a:cubicBezTo>
                  <a:cubicBezTo>
                    <a:pt x="142" y="367"/>
                    <a:pt x="149" y="364"/>
                    <a:pt x="167" y="359"/>
                  </a:cubicBezTo>
                  <a:cubicBezTo>
                    <a:pt x="185" y="355"/>
                    <a:pt x="175" y="363"/>
                    <a:pt x="182" y="367"/>
                  </a:cubicBezTo>
                  <a:cubicBezTo>
                    <a:pt x="189" y="372"/>
                    <a:pt x="190" y="367"/>
                    <a:pt x="199" y="365"/>
                  </a:cubicBezTo>
                  <a:cubicBezTo>
                    <a:pt x="208" y="363"/>
                    <a:pt x="207" y="361"/>
                    <a:pt x="221" y="358"/>
                  </a:cubicBezTo>
                  <a:cubicBezTo>
                    <a:pt x="236" y="356"/>
                    <a:pt x="240" y="359"/>
                    <a:pt x="258" y="363"/>
                  </a:cubicBezTo>
                  <a:cubicBezTo>
                    <a:pt x="276" y="366"/>
                    <a:pt x="285" y="358"/>
                    <a:pt x="305" y="354"/>
                  </a:cubicBezTo>
                  <a:cubicBezTo>
                    <a:pt x="326" y="349"/>
                    <a:pt x="311" y="346"/>
                    <a:pt x="311" y="346"/>
                  </a:cubicBezTo>
                  <a:cubicBezTo>
                    <a:pt x="311" y="346"/>
                    <a:pt x="318" y="336"/>
                    <a:pt x="322" y="332"/>
                  </a:cubicBezTo>
                  <a:cubicBezTo>
                    <a:pt x="327" y="329"/>
                    <a:pt x="328" y="326"/>
                    <a:pt x="333" y="326"/>
                  </a:cubicBezTo>
                  <a:cubicBezTo>
                    <a:pt x="337" y="326"/>
                    <a:pt x="345" y="333"/>
                    <a:pt x="352" y="336"/>
                  </a:cubicBezTo>
                  <a:cubicBezTo>
                    <a:pt x="359" y="338"/>
                    <a:pt x="377" y="337"/>
                    <a:pt x="385" y="341"/>
                  </a:cubicBezTo>
                  <a:cubicBezTo>
                    <a:pt x="393" y="346"/>
                    <a:pt x="390" y="351"/>
                    <a:pt x="393" y="356"/>
                  </a:cubicBezTo>
                  <a:cubicBezTo>
                    <a:pt x="395" y="361"/>
                    <a:pt x="401" y="358"/>
                    <a:pt x="408" y="358"/>
                  </a:cubicBezTo>
                  <a:cubicBezTo>
                    <a:pt x="416" y="358"/>
                    <a:pt x="428" y="366"/>
                    <a:pt x="441" y="372"/>
                  </a:cubicBezTo>
                  <a:cubicBezTo>
                    <a:pt x="455" y="378"/>
                    <a:pt x="458" y="384"/>
                    <a:pt x="461" y="390"/>
                  </a:cubicBezTo>
                  <a:cubicBezTo>
                    <a:pt x="463" y="396"/>
                    <a:pt x="473" y="409"/>
                    <a:pt x="473" y="409"/>
                  </a:cubicBezTo>
                  <a:cubicBezTo>
                    <a:pt x="473" y="409"/>
                    <a:pt x="479" y="409"/>
                    <a:pt x="483" y="413"/>
                  </a:cubicBezTo>
                  <a:cubicBezTo>
                    <a:pt x="488" y="416"/>
                    <a:pt x="482" y="429"/>
                    <a:pt x="482" y="429"/>
                  </a:cubicBezTo>
                  <a:cubicBezTo>
                    <a:pt x="482" y="429"/>
                    <a:pt x="490" y="438"/>
                    <a:pt x="496" y="448"/>
                  </a:cubicBezTo>
                  <a:cubicBezTo>
                    <a:pt x="501" y="458"/>
                    <a:pt x="507" y="472"/>
                    <a:pt x="515" y="483"/>
                  </a:cubicBezTo>
                  <a:cubicBezTo>
                    <a:pt x="523" y="494"/>
                    <a:pt x="523" y="494"/>
                    <a:pt x="536" y="504"/>
                  </a:cubicBezTo>
                  <a:cubicBezTo>
                    <a:pt x="548" y="513"/>
                    <a:pt x="550" y="504"/>
                    <a:pt x="558" y="511"/>
                  </a:cubicBezTo>
                  <a:cubicBezTo>
                    <a:pt x="563" y="516"/>
                    <a:pt x="570" y="522"/>
                    <a:pt x="575" y="527"/>
                  </a:cubicBezTo>
                  <a:cubicBezTo>
                    <a:pt x="578" y="526"/>
                    <a:pt x="580" y="524"/>
                    <a:pt x="582" y="523"/>
                  </a:cubicBezTo>
                  <a:cubicBezTo>
                    <a:pt x="593" y="516"/>
                    <a:pt x="602" y="512"/>
                    <a:pt x="602" y="512"/>
                  </a:cubicBezTo>
                  <a:cubicBezTo>
                    <a:pt x="602" y="512"/>
                    <a:pt x="632" y="505"/>
                    <a:pt x="640" y="499"/>
                  </a:cubicBezTo>
                  <a:cubicBezTo>
                    <a:pt x="648" y="493"/>
                    <a:pt x="625" y="480"/>
                    <a:pt x="666" y="480"/>
                  </a:cubicBezTo>
                  <a:cubicBezTo>
                    <a:pt x="708" y="480"/>
                    <a:pt x="727" y="482"/>
                    <a:pt x="727" y="470"/>
                  </a:cubicBezTo>
                  <a:cubicBezTo>
                    <a:pt x="727" y="459"/>
                    <a:pt x="718" y="407"/>
                    <a:pt x="718" y="389"/>
                  </a:cubicBezTo>
                  <a:cubicBezTo>
                    <a:pt x="718" y="370"/>
                    <a:pt x="744" y="338"/>
                    <a:pt x="746" y="306"/>
                  </a:cubicBezTo>
                  <a:cubicBezTo>
                    <a:pt x="746" y="296"/>
                    <a:pt x="745" y="286"/>
                    <a:pt x="743" y="277"/>
                  </a:cubicBezTo>
                  <a:cubicBezTo>
                    <a:pt x="736" y="280"/>
                    <a:pt x="730" y="284"/>
                    <a:pt x="725" y="287"/>
                  </a:cubicBezTo>
                  <a:cubicBezTo>
                    <a:pt x="714" y="294"/>
                    <a:pt x="721" y="295"/>
                    <a:pt x="717" y="299"/>
                  </a:cubicBezTo>
                  <a:cubicBezTo>
                    <a:pt x="712" y="304"/>
                    <a:pt x="709" y="306"/>
                    <a:pt x="700" y="307"/>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20124">
              <a:extLst>
                <a:ext uri="{FF2B5EF4-FFF2-40B4-BE49-F238E27FC236}">
                  <a16:creationId xmlns:a16="http://schemas.microsoft.com/office/drawing/2014/main" id="{A5441443-9030-4F32-B413-AF4EB7B8A276}"/>
                </a:ext>
              </a:extLst>
            </p:cNvPr>
            <p:cNvSpPr>
              <a:spLocks/>
            </p:cNvSpPr>
            <p:nvPr/>
          </p:nvSpPr>
          <p:spPr bwMode="auto">
            <a:xfrm>
              <a:off x="1011" y="1954"/>
              <a:ext cx="1061" cy="751"/>
            </a:xfrm>
            <a:custGeom>
              <a:avLst/>
              <a:gdLst>
                <a:gd name="T0" fmla="*/ 669 w 746"/>
                <a:gd name="T1" fmla="*/ 300 h 527"/>
                <a:gd name="T2" fmla="*/ 641 w 746"/>
                <a:gd name="T3" fmla="*/ 282 h 527"/>
                <a:gd name="T4" fmla="*/ 641 w 746"/>
                <a:gd name="T5" fmla="*/ 251 h 527"/>
                <a:gd name="T6" fmla="*/ 630 w 746"/>
                <a:gd name="T7" fmla="*/ 223 h 527"/>
                <a:gd name="T8" fmla="*/ 585 w 746"/>
                <a:gd name="T9" fmla="*/ 116 h 527"/>
                <a:gd name="T10" fmla="*/ 556 w 746"/>
                <a:gd name="T11" fmla="*/ 109 h 527"/>
                <a:gd name="T12" fmla="*/ 509 w 746"/>
                <a:gd name="T13" fmla="*/ 68 h 527"/>
                <a:gd name="T14" fmla="*/ 463 w 746"/>
                <a:gd name="T15" fmla="*/ 65 h 527"/>
                <a:gd name="T16" fmla="*/ 458 w 746"/>
                <a:gd name="T17" fmla="*/ 94 h 527"/>
                <a:gd name="T18" fmla="*/ 401 w 746"/>
                <a:gd name="T19" fmla="*/ 86 h 527"/>
                <a:gd name="T20" fmla="*/ 384 w 746"/>
                <a:gd name="T21" fmla="*/ 54 h 527"/>
                <a:gd name="T22" fmla="*/ 375 w 746"/>
                <a:gd name="T23" fmla="*/ 23 h 527"/>
                <a:gd name="T24" fmla="*/ 331 w 746"/>
                <a:gd name="T25" fmla="*/ 28 h 527"/>
                <a:gd name="T26" fmla="*/ 307 w 746"/>
                <a:gd name="T27" fmla="*/ 23 h 527"/>
                <a:gd name="T28" fmla="*/ 282 w 746"/>
                <a:gd name="T29" fmla="*/ 16 h 527"/>
                <a:gd name="T30" fmla="*/ 257 w 746"/>
                <a:gd name="T31" fmla="*/ 20 h 527"/>
                <a:gd name="T32" fmla="*/ 210 w 746"/>
                <a:gd name="T33" fmla="*/ 8 h 527"/>
                <a:gd name="T34" fmla="*/ 161 w 746"/>
                <a:gd name="T35" fmla="*/ 7 h 527"/>
                <a:gd name="T36" fmla="*/ 124 w 746"/>
                <a:gd name="T37" fmla="*/ 125 h 527"/>
                <a:gd name="T38" fmla="*/ 29 w 746"/>
                <a:gd name="T39" fmla="*/ 227 h 527"/>
                <a:gd name="T40" fmla="*/ 0 w 746"/>
                <a:gd name="T41" fmla="*/ 267 h 527"/>
                <a:gd name="T42" fmla="*/ 31 w 746"/>
                <a:gd name="T43" fmla="*/ 273 h 527"/>
                <a:gd name="T44" fmla="*/ 50 w 746"/>
                <a:gd name="T45" fmla="*/ 291 h 527"/>
                <a:gd name="T46" fmla="*/ 45 w 746"/>
                <a:gd name="T47" fmla="*/ 313 h 527"/>
                <a:gd name="T48" fmla="*/ 91 w 746"/>
                <a:gd name="T49" fmla="*/ 323 h 527"/>
                <a:gd name="T50" fmla="*/ 101 w 746"/>
                <a:gd name="T51" fmla="*/ 349 h 527"/>
                <a:gd name="T52" fmla="*/ 167 w 746"/>
                <a:gd name="T53" fmla="*/ 359 h 527"/>
                <a:gd name="T54" fmla="*/ 199 w 746"/>
                <a:gd name="T55" fmla="*/ 365 h 527"/>
                <a:gd name="T56" fmla="*/ 258 w 746"/>
                <a:gd name="T57" fmla="*/ 363 h 527"/>
                <a:gd name="T58" fmla="*/ 311 w 746"/>
                <a:gd name="T59" fmla="*/ 346 h 527"/>
                <a:gd name="T60" fmla="*/ 333 w 746"/>
                <a:gd name="T61" fmla="*/ 326 h 527"/>
                <a:gd name="T62" fmla="*/ 385 w 746"/>
                <a:gd name="T63" fmla="*/ 341 h 527"/>
                <a:gd name="T64" fmla="*/ 408 w 746"/>
                <a:gd name="T65" fmla="*/ 358 h 527"/>
                <a:gd name="T66" fmla="*/ 461 w 746"/>
                <a:gd name="T67" fmla="*/ 390 h 527"/>
                <a:gd name="T68" fmla="*/ 483 w 746"/>
                <a:gd name="T69" fmla="*/ 413 h 527"/>
                <a:gd name="T70" fmla="*/ 496 w 746"/>
                <a:gd name="T71" fmla="*/ 448 h 527"/>
                <a:gd name="T72" fmla="*/ 536 w 746"/>
                <a:gd name="T73" fmla="*/ 504 h 527"/>
                <a:gd name="T74" fmla="*/ 575 w 746"/>
                <a:gd name="T75" fmla="*/ 527 h 527"/>
                <a:gd name="T76" fmla="*/ 602 w 746"/>
                <a:gd name="T77" fmla="*/ 512 h 527"/>
                <a:gd name="T78" fmla="*/ 666 w 746"/>
                <a:gd name="T79" fmla="*/ 480 h 527"/>
                <a:gd name="T80" fmla="*/ 718 w 746"/>
                <a:gd name="T81" fmla="*/ 389 h 527"/>
                <a:gd name="T82" fmla="*/ 743 w 746"/>
                <a:gd name="T83" fmla="*/ 277 h 527"/>
                <a:gd name="T84" fmla="*/ 717 w 746"/>
                <a:gd name="T85" fmla="*/ 29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6" h="527">
                  <a:moveTo>
                    <a:pt x="700" y="307"/>
                  </a:moveTo>
                  <a:cubicBezTo>
                    <a:pt x="691" y="308"/>
                    <a:pt x="677" y="305"/>
                    <a:pt x="669" y="300"/>
                  </a:cubicBezTo>
                  <a:cubicBezTo>
                    <a:pt x="661" y="296"/>
                    <a:pt x="668" y="298"/>
                    <a:pt x="661" y="282"/>
                  </a:cubicBezTo>
                  <a:cubicBezTo>
                    <a:pt x="655" y="266"/>
                    <a:pt x="652" y="283"/>
                    <a:pt x="641" y="282"/>
                  </a:cubicBezTo>
                  <a:cubicBezTo>
                    <a:pt x="631" y="281"/>
                    <a:pt x="641" y="280"/>
                    <a:pt x="641" y="268"/>
                  </a:cubicBezTo>
                  <a:cubicBezTo>
                    <a:pt x="641" y="255"/>
                    <a:pt x="642" y="261"/>
                    <a:pt x="641" y="251"/>
                  </a:cubicBezTo>
                  <a:cubicBezTo>
                    <a:pt x="640" y="240"/>
                    <a:pt x="630" y="245"/>
                    <a:pt x="630" y="238"/>
                  </a:cubicBezTo>
                  <a:cubicBezTo>
                    <a:pt x="630" y="223"/>
                    <a:pt x="630" y="223"/>
                    <a:pt x="630" y="223"/>
                  </a:cubicBezTo>
                  <a:cubicBezTo>
                    <a:pt x="630" y="215"/>
                    <a:pt x="619" y="198"/>
                    <a:pt x="600" y="176"/>
                  </a:cubicBezTo>
                  <a:cubicBezTo>
                    <a:pt x="581" y="153"/>
                    <a:pt x="589" y="142"/>
                    <a:pt x="585" y="116"/>
                  </a:cubicBezTo>
                  <a:cubicBezTo>
                    <a:pt x="582" y="90"/>
                    <a:pt x="573" y="117"/>
                    <a:pt x="564" y="116"/>
                  </a:cubicBezTo>
                  <a:cubicBezTo>
                    <a:pt x="555" y="114"/>
                    <a:pt x="557" y="114"/>
                    <a:pt x="556" y="109"/>
                  </a:cubicBezTo>
                  <a:cubicBezTo>
                    <a:pt x="555" y="103"/>
                    <a:pt x="547" y="98"/>
                    <a:pt x="536" y="91"/>
                  </a:cubicBezTo>
                  <a:cubicBezTo>
                    <a:pt x="524" y="83"/>
                    <a:pt x="519" y="79"/>
                    <a:pt x="509" y="68"/>
                  </a:cubicBezTo>
                  <a:cubicBezTo>
                    <a:pt x="500" y="57"/>
                    <a:pt x="501" y="61"/>
                    <a:pt x="488" y="59"/>
                  </a:cubicBezTo>
                  <a:cubicBezTo>
                    <a:pt x="474" y="57"/>
                    <a:pt x="472" y="59"/>
                    <a:pt x="463" y="65"/>
                  </a:cubicBezTo>
                  <a:cubicBezTo>
                    <a:pt x="454" y="70"/>
                    <a:pt x="472" y="94"/>
                    <a:pt x="472" y="94"/>
                  </a:cubicBezTo>
                  <a:cubicBezTo>
                    <a:pt x="458" y="94"/>
                    <a:pt x="458" y="94"/>
                    <a:pt x="458" y="94"/>
                  </a:cubicBezTo>
                  <a:cubicBezTo>
                    <a:pt x="427" y="94"/>
                    <a:pt x="427" y="94"/>
                    <a:pt x="427" y="94"/>
                  </a:cubicBezTo>
                  <a:cubicBezTo>
                    <a:pt x="418" y="94"/>
                    <a:pt x="408" y="92"/>
                    <a:pt x="401" y="86"/>
                  </a:cubicBezTo>
                  <a:cubicBezTo>
                    <a:pt x="393" y="80"/>
                    <a:pt x="403" y="79"/>
                    <a:pt x="401" y="69"/>
                  </a:cubicBezTo>
                  <a:cubicBezTo>
                    <a:pt x="398" y="59"/>
                    <a:pt x="394" y="62"/>
                    <a:pt x="384" y="54"/>
                  </a:cubicBezTo>
                  <a:cubicBezTo>
                    <a:pt x="375" y="46"/>
                    <a:pt x="381" y="43"/>
                    <a:pt x="384" y="35"/>
                  </a:cubicBezTo>
                  <a:cubicBezTo>
                    <a:pt x="386" y="27"/>
                    <a:pt x="382" y="26"/>
                    <a:pt x="375" y="23"/>
                  </a:cubicBezTo>
                  <a:cubicBezTo>
                    <a:pt x="367" y="19"/>
                    <a:pt x="356" y="18"/>
                    <a:pt x="347" y="18"/>
                  </a:cubicBezTo>
                  <a:cubicBezTo>
                    <a:pt x="338" y="18"/>
                    <a:pt x="336" y="26"/>
                    <a:pt x="331" y="28"/>
                  </a:cubicBezTo>
                  <a:cubicBezTo>
                    <a:pt x="327" y="31"/>
                    <a:pt x="320" y="35"/>
                    <a:pt x="313" y="35"/>
                  </a:cubicBezTo>
                  <a:cubicBezTo>
                    <a:pt x="306" y="35"/>
                    <a:pt x="312" y="31"/>
                    <a:pt x="307" y="23"/>
                  </a:cubicBezTo>
                  <a:cubicBezTo>
                    <a:pt x="301" y="15"/>
                    <a:pt x="307" y="16"/>
                    <a:pt x="300" y="16"/>
                  </a:cubicBezTo>
                  <a:cubicBezTo>
                    <a:pt x="282" y="16"/>
                    <a:pt x="282" y="16"/>
                    <a:pt x="282" y="16"/>
                  </a:cubicBezTo>
                  <a:cubicBezTo>
                    <a:pt x="271" y="16"/>
                    <a:pt x="271" y="9"/>
                    <a:pt x="265" y="8"/>
                  </a:cubicBezTo>
                  <a:cubicBezTo>
                    <a:pt x="258" y="7"/>
                    <a:pt x="260" y="16"/>
                    <a:pt x="257" y="20"/>
                  </a:cubicBezTo>
                  <a:cubicBezTo>
                    <a:pt x="253" y="25"/>
                    <a:pt x="243" y="31"/>
                    <a:pt x="237" y="31"/>
                  </a:cubicBezTo>
                  <a:cubicBezTo>
                    <a:pt x="232" y="31"/>
                    <a:pt x="217" y="16"/>
                    <a:pt x="210" y="8"/>
                  </a:cubicBezTo>
                  <a:cubicBezTo>
                    <a:pt x="203" y="1"/>
                    <a:pt x="195" y="2"/>
                    <a:pt x="191" y="1"/>
                  </a:cubicBezTo>
                  <a:cubicBezTo>
                    <a:pt x="186" y="0"/>
                    <a:pt x="167" y="6"/>
                    <a:pt x="161" y="7"/>
                  </a:cubicBezTo>
                  <a:cubicBezTo>
                    <a:pt x="160" y="7"/>
                    <a:pt x="154" y="8"/>
                    <a:pt x="148" y="9"/>
                  </a:cubicBezTo>
                  <a:cubicBezTo>
                    <a:pt x="150" y="48"/>
                    <a:pt x="146" y="93"/>
                    <a:pt x="124" y="125"/>
                  </a:cubicBezTo>
                  <a:cubicBezTo>
                    <a:pt x="97" y="162"/>
                    <a:pt x="101" y="176"/>
                    <a:pt x="73" y="193"/>
                  </a:cubicBezTo>
                  <a:cubicBezTo>
                    <a:pt x="45" y="210"/>
                    <a:pt x="43" y="210"/>
                    <a:pt x="29" y="227"/>
                  </a:cubicBezTo>
                  <a:cubicBezTo>
                    <a:pt x="16" y="242"/>
                    <a:pt x="8" y="252"/>
                    <a:pt x="0" y="253"/>
                  </a:cubicBezTo>
                  <a:cubicBezTo>
                    <a:pt x="0" y="259"/>
                    <a:pt x="0" y="264"/>
                    <a:pt x="0" y="267"/>
                  </a:cubicBezTo>
                  <a:cubicBezTo>
                    <a:pt x="1" y="281"/>
                    <a:pt x="11" y="267"/>
                    <a:pt x="20" y="267"/>
                  </a:cubicBezTo>
                  <a:cubicBezTo>
                    <a:pt x="29" y="267"/>
                    <a:pt x="25" y="267"/>
                    <a:pt x="31" y="273"/>
                  </a:cubicBezTo>
                  <a:cubicBezTo>
                    <a:pt x="37" y="279"/>
                    <a:pt x="31" y="282"/>
                    <a:pt x="31" y="282"/>
                  </a:cubicBezTo>
                  <a:cubicBezTo>
                    <a:pt x="31" y="282"/>
                    <a:pt x="40" y="287"/>
                    <a:pt x="50" y="291"/>
                  </a:cubicBezTo>
                  <a:cubicBezTo>
                    <a:pt x="60" y="296"/>
                    <a:pt x="51" y="299"/>
                    <a:pt x="45" y="300"/>
                  </a:cubicBezTo>
                  <a:cubicBezTo>
                    <a:pt x="38" y="302"/>
                    <a:pt x="40" y="309"/>
                    <a:pt x="45" y="313"/>
                  </a:cubicBezTo>
                  <a:cubicBezTo>
                    <a:pt x="49" y="316"/>
                    <a:pt x="52" y="317"/>
                    <a:pt x="63" y="320"/>
                  </a:cubicBezTo>
                  <a:cubicBezTo>
                    <a:pt x="73" y="322"/>
                    <a:pt x="73" y="320"/>
                    <a:pt x="91" y="323"/>
                  </a:cubicBezTo>
                  <a:cubicBezTo>
                    <a:pt x="109" y="326"/>
                    <a:pt x="91" y="329"/>
                    <a:pt x="91" y="334"/>
                  </a:cubicBezTo>
                  <a:cubicBezTo>
                    <a:pt x="91" y="340"/>
                    <a:pt x="94" y="344"/>
                    <a:pt x="101" y="349"/>
                  </a:cubicBezTo>
                  <a:cubicBezTo>
                    <a:pt x="108" y="355"/>
                    <a:pt x="110" y="367"/>
                    <a:pt x="126" y="367"/>
                  </a:cubicBezTo>
                  <a:cubicBezTo>
                    <a:pt x="142" y="367"/>
                    <a:pt x="149" y="364"/>
                    <a:pt x="167" y="359"/>
                  </a:cubicBezTo>
                  <a:cubicBezTo>
                    <a:pt x="185" y="355"/>
                    <a:pt x="175" y="363"/>
                    <a:pt x="182" y="367"/>
                  </a:cubicBezTo>
                  <a:cubicBezTo>
                    <a:pt x="189" y="372"/>
                    <a:pt x="190" y="367"/>
                    <a:pt x="199" y="365"/>
                  </a:cubicBezTo>
                  <a:cubicBezTo>
                    <a:pt x="208" y="363"/>
                    <a:pt x="207" y="361"/>
                    <a:pt x="221" y="358"/>
                  </a:cubicBezTo>
                  <a:cubicBezTo>
                    <a:pt x="236" y="356"/>
                    <a:pt x="240" y="359"/>
                    <a:pt x="258" y="363"/>
                  </a:cubicBezTo>
                  <a:cubicBezTo>
                    <a:pt x="276" y="366"/>
                    <a:pt x="285" y="358"/>
                    <a:pt x="305" y="354"/>
                  </a:cubicBezTo>
                  <a:cubicBezTo>
                    <a:pt x="326" y="349"/>
                    <a:pt x="311" y="346"/>
                    <a:pt x="311" y="346"/>
                  </a:cubicBezTo>
                  <a:cubicBezTo>
                    <a:pt x="311" y="346"/>
                    <a:pt x="318" y="336"/>
                    <a:pt x="322" y="332"/>
                  </a:cubicBezTo>
                  <a:cubicBezTo>
                    <a:pt x="327" y="329"/>
                    <a:pt x="328" y="326"/>
                    <a:pt x="333" y="326"/>
                  </a:cubicBezTo>
                  <a:cubicBezTo>
                    <a:pt x="337" y="326"/>
                    <a:pt x="345" y="333"/>
                    <a:pt x="352" y="336"/>
                  </a:cubicBezTo>
                  <a:cubicBezTo>
                    <a:pt x="359" y="338"/>
                    <a:pt x="377" y="337"/>
                    <a:pt x="385" y="341"/>
                  </a:cubicBezTo>
                  <a:cubicBezTo>
                    <a:pt x="393" y="346"/>
                    <a:pt x="390" y="351"/>
                    <a:pt x="393" y="356"/>
                  </a:cubicBezTo>
                  <a:cubicBezTo>
                    <a:pt x="395" y="361"/>
                    <a:pt x="401" y="358"/>
                    <a:pt x="408" y="358"/>
                  </a:cubicBezTo>
                  <a:cubicBezTo>
                    <a:pt x="416" y="358"/>
                    <a:pt x="428" y="366"/>
                    <a:pt x="441" y="372"/>
                  </a:cubicBezTo>
                  <a:cubicBezTo>
                    <a:pt x="455" y="378"/>
                    <a:pt x="458" y="384"/>
                    <a:pt x="461" y="390"/>
                  </a:cubicBezTo>
                  <a:cubicBezTo>
                    <a:pt x="463" y="396"/>
                    <a:pt x="473" y="409"/>
                    <a:pt x="473" y="409"/>
                  </a:cubicBezTo>
                  <a:cubicBezTo>
                    <a:pt x="473" y="409"/>
                    <a:pt x="479" y="409"/>
                    <a:pt x="483" y="413"/>
                  </a:cubicBezTo>
                  <a:cubicBezTo>
                    <a:pt x="488" y="416"/>
                    <a:pt x="482" y="429"/>
                    <a:pt x="482" y="429"/>
                  </a:cubicBezTo>
                  <a:cubicBezTo>
                    <a:pt x="482" y="429"/>
                    <a:pt x="490" y="438"/>
                    <a:pt x="496" y="448"/>
                  </a:cubicBezTo>
                  <a:cubicBezTo>
                    <a:pt x="501" y="458"/>
                    <a:pt x="507" y="472"/>
                    <a:pt x="515" y="483"/>
                  </a:cubicBezTo>
                  <a:cubicBezTo>
                    <a:pt x="523" y="494"/>
                    <a:pt x="523" y="494"/>
                    <a:pt x="536" y="504"/>
                  </a:cubicBezTo>
                  <a:cubicBezTo>
                    <a:pt x="548" y="513"/>
                    <a:pt x="550" y="504"/>
                    <a:pt x="558" y="511"/>
                  </a:cubicBezTo>
                  <a:cubicBezTo>
                    <a:pt x="563" y="516"/>
                    <a:pt x="570" y="522"/>
                    <a:pt x="575" y="527"/>
                  </a:cubicBezTo>
                  <a:cubicBezTo>
                    <a:pt x="578" y="526"/>
                    <a:pt x="580" y="524"/>
                    <a:pt x="582" y="523"/>
                  </a:cubicBezTo>
                  <a:cubicBezTo>
                    <a:pt x="593" y="516"/>
                    <a:pt x="602" y="512"/>
                    <a:pt x="602" y="512"/>
                  </a:cubicBezTo>
                  <a:cubicBezTo>
                    <a:pt x="602" y="512"/>
                    <a:pt x="632" y="505"/>
                    <a:pt x="640" y="499"/>
                  </a:cubicBezTo>
                  <a:cubicBezTo>
                    <a:pt x="648" y="493"/>
                    <a:pt x="625" y="480"/>
                    <a:pt x="666" y="480"/>
                  </a:cubicBezTo>
                  <a:cubicBezTo>
                    <a:pt x="708" y="480"/>
                    <a:pt x="727" y="482"/>
                    <a:pt x="727" y="470"/>
                  </a:cubicBezTo>
                  <a:cubicBezTo>
                    <a:pt x="727" y="459"/>
                    <a:pt x="718" y="407"/>
                    <a:pt x="718" y="389"/>
                  </a:cubicBezTo>
                  <a:cubicBezTo>
                    <a:pt x="718" y="370"/>
                    <a:pt x="744" y="338"/>
                    <a:pt x="746" y="306"/>
                  </a:cubicBezTo>
                  <a:cubicBezTo>
                    <a:pt x="746" y="296"/>
                    <a:pt x="745" y="286"/>
                    <a:pt x="743" y="277"/>
                  </a:cubicBezTo>
                  <a:cubicBezTo>
                    <a:pt x="736" y="280"/>
                    <a:pt x="730" y="284"/>
                    <a:pt x="725" y="287"/>
                  </a:cubicBezTo>
                  <a:cubicBezTo>
                    <a:pt x="714" y="294"/>
                    <a:pt x="721" y="295"/>
                    <a:pt x="717" y="299"/>
                  </a:cubicBezTo>
                  <a:cubicBezTo>
                    <a:pt x="712" y="304"/>
                    <a:pt x="709" y="306"/>
                    <a:pt x="700" y="307"/>
                  </a:cubicBezTo>
                  <a:close/>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20125">
              <a:extLst>
                <a:ext uri="{FF2B5EF4-FFF2-40B4-BE49-F238E27FC236}">
                  <a16:creationId xmlns:a16="http://schemas.microsoft.com/office/drawing/2014/main" id="{75C9336E-EF20-4625-919F-3DE973271688}"/>
                </a:ext>
              </a:extLst>
            </p:cNvPr>
            <p:cNvSpPr>
              <a:spLocks noEditPoints="1"/>
            </p:cNvSpPr>
            <p:nvPr/>
          </p:nvSpPr>
          <p:spPr bwMode="auto">
            <a:xfrm>
              <a:off x="1137" y="1376"/>
              <a:ext cx="1256" cy="1017"/>
            </a:xfrm>
            <a:custGeom>
              <a:avLst/>
              <a:gdLst>
                <a:gd name="T0" fmla="*/ 59 w 882"/>
                <a:gd name="T1" fmla="*/ 440 h 714"/>
                <a:gd name="T2" fmla="*/ 59 w 882"/>
                <a:gd name="T3" fmla="*/ 422 h 714"/>
                <a:gd name="T4" fmla="*/ 17 w 882"/>
                <a:gd name="T5" fmla="*/ 560 h 714"/>
                <a:gd name="T6" fmla="*/ 26 w 882"/>
                <a:gd name="T7" fmla="*/ 544 h 714"/>
                <a:gd name="T8" fmla="*/ 31 w 882"/>
                <a:gd name="T9" fmla="*/ 537 h 714"/>
                <a:gd name="T10" fmla="*/ 0 w 882"/>
                <a:gd name="T11" fmla="*/ 586 h 714"/>
                <a:gd name="T12" fmla="*/ 6 w 882"/>
                <a:gd name="T13" fmla="*/ 579 h 714"/>
                <a:gd name="T14" fmla="*/ 10 w 882"/>
                <a:gd name="T15" fmla="*/ 573 h 714"/>
                <a:gd name="T16" fmla="*/ 11 w 882"/>
                <a:gd name="T17" fmla="*/ 571 h 714"/>
                <a:gd name="T18" fmla="*/ 727 w 882"/>
                <a:gd name="T19" fmla="*/ 516 h 714"/>
                <a:gd name="T20" fmla="*/ 842 w 882"/>
                <a:gd name="T21" fmla="*/ 525 h 714"/>
                <a:gd name="T22" fmla="*/ 871 w 882"/>
                <a:gd name="T23" fmla="*/ 443 h 714"/>
                <a:gd name="T24" fmla="*/ 814 w 882"/>
                <a:gd name="T25" fmla="*/ 344 h 714"/>
                <a:gd name="T26" fmla="*/ 864 w 882"/>
                <a:gd name="T27" fmla="*/ 275 h 714"/>
                <a:gd name="T28" fmla="*/ 851 w 882"/>
                <a:gd name="T29" fmla="*/ 215 h 714"/>
                <a:gd name="T30" fmla="*/ 863 w 882"/>
                <a:gd name="T31" fmla="*/ 188 h 714"/>
                <a:gd name="T32" fmla="*/ 829 w 882"/>
                <a:gd name="T33" fmla="*/ 149 h 714"/>
                <a:gd name="T34" fmla="*/ 774 w 882"/>
                <a:gd name="T35" fmla="*/ 147 h 714"/>
                <a:gd name="T36" fmla="*/ 731 w 882"/>
                <a:gd name="T37" fmla="*/ 97 h 714"/>
                <a:gd name="T38" fmla="*/ 702 w 882"/>
                <a:gd name="T39" fmla="*/ 44 h 714"/>
                <a:gd name="T40" fmla="*/ 654 w 882"/>
                <a:gd name="T41" fmla="*/ 52 h 714"/>
                <a:gd name="T42" fmla="*/ 610 w 882"/>
                <a:gd name="T43" fmla="*/ 55 h 714"/>
                <a:gd name="T44" fmla="*/ 541 w 882"/>
                <a:gd name="T45" fmla="*/ 24 h 714"/>
                <a:gd name="T46" fmla="*/ 456 w 882"/>
                <a:gd name="T47" fmla="*/ 10 h 714"/>
                <a:gd name="T48" fmla="*/ 367 w 882"/>
                <a:gd name="T49" fmla="*/ 20 h 714"/>
                <a:gd name="T50" fmla="*/ 307 w 882"/>
                <a:gd name="T51" fmla="*/ 26 h 714"/>
                <a:gd name="T52" fmla="*/ 265 w 882"/>
                <a:gd name="T53" fmla="*/ 83 h 714"/>
                <a:gd name="T54" fmla="*/ 164 w 882"/>
                <a:gd name="T55" fmla="*/ 33 h 714"/>
                <a:gd name="T56" fmla="*/ 122 w 882"/>
                <a:gd name="T57" fmla="*/ 12 h 714"/>
                <a:gd name="T58" fmla="*/ 103 w 882"/>
                <a:gd name="T59" fmla="*/ 56 h 714"/>
                <a:gd name="T60" fmla="*/ 50 w 882"/>
                <a:gd name="T61" fmla="*/ 104 h 714"/>
                <a:gd name="T62" fmla="*/ 44 w 882"/>
                <a:gd name="T63" fmla="*/ 244 h 714"/>
                <a:gd name="T64" fmla="*/ 59 w 882"/>
                <a:gd name="T65" fmla="*/ 415 h 714"/>
                <a:gd name="T66" fmla="*/ 148 w 882"/>
                <a:gd name="T67" fmla="*/ 437 h 714"/>
                <a:gd name="T68" fmla="*/ 211 w 882"/>
                <a:gd name="T69" fmla="*/ 422 h 714"/>
                <a:gd name="T70" fmla="*/ 258 w 882"/>
                <a:gd name="T71" fmla="*/ 424 h 714"/>
                <a:gd name="T72" fmla="*/ 312 w 882"/>
                <a:gd name="T73" fmla="*/ 475 h 714"/>
                <a:gd name="T74" fmla="*/ 383 w 882"/>
                <a:gd name="T75" fmla="*/ 500 h 714"/>
                <a:gd name="T76" fmla="*/ 447 w 882"/>
                <a:gd name="T77" fmla="*/ 497 h 714"/>
                <a:gd name="T78" fmla="*/ 511 w 882"/>
                <a:gd name="T79" fmla="*/ 582 h 714"/>
                <a:gd name="T80" fmla="*/ 552 w 882"/>
                <a:gd name="T81" fmla="*/ 674 h 714"/>
                <a:gd name="T82" fmla="*/ 611 w 882"/>
                <a:gd name="T83" fmla="*/ 713 h 714"/>
                <a:gd name="T84" fmla="*/ 640 w 882"/>
                <a:gd name="T85" fmla="*/ 636 h 714"/>
                <a:gd name="T86" fmla="*/ 35 w 882"/>
                <a:gd name="T87" fmla="*/ 531 h 714"/>
                <a:gd name="T88" fmla="*/ 41 w 882"/>
                <a:gd name="T89" fmla="*/ 522 h 714"/>
                <a:gd name="T90" fmla="*/ 50 w 882"/>
                <a:gd name="T91" fmla="*/ 501 h 714"/>
                <a:gd name="T92" fmla="*/ 53 w 882"/>
                <a:gd name="T93" fmla="*/ 490 h 714"/>
                <a:gd name="T94" fmla="*/ 53 w 882"/>
                <a:gd name="T95" fmla="*/ 489 h 714"/>
                <a:gd name="T96" fmla="*/ 57 w 882"/>
                <a:gd name="T97" fmla="*/ 470 h 714"/>
                <a:gd name="T98" fmla="*/ 58 w 882"/>
                <a:gd name="T99" fmla="*/ 457 h 714"/>
                <a:gd name="T100" fmla="*/ 59 w 882"/>
                <a:gd name="T101" fmla="*/ 453 h 714"/>
                <a:gd name="T102" fmla="*/ 655 w 882"/>
                <a:gd name="T103" fmla="*/ 691 h 714"/>
                <a:gd name="T104" fmla="*/ 657 w 882"/>
                <a:gd name="T105" fmla="*/ 703 h 714"/>
                <a:gd name="T106" fmla="*/ 657 w 882"/>
                <a:gd name="T107" fmla="*/ 705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2" h="714">
                  <a:moveTo>
                    <a:pt x="59" y="429"/>
                  </a:moveTo>
                  <a:cubicBezTo>
                    <a:pt x="59" y="430"/>
                    <a:pt x="59" y="431"/>
                    <a:pt x="59" y="432"/>
                  </a:cubicBezTo>
                  <a:cubicBezTo>
                    <a:pt x="59" y="431"/>
                    <a:pt x="59" y="430"/>
                    <a:pt x="59" y="429"/>
                  </a:cubicBezTo>
                  <a:moveTo>
                    <a:pt x="59" y="440"/>
                  </a:moveTo>
                  <a:cubicBezTo>
                    <a:pt x="59" y="439"/>
                    <a:pt x="59" y="438"/>
                    <a:pt x="59" y="437"/>
                  </a:cubicBezTo>
                  <a:cubicBezTo>
                    <a:pt x="59" y="438"/>
                    <a:pt x="59" y="439"/>
                    <a:pt x="59" y="440"/>
                  </a:cubicBezTo>
                  <a:moveTo>
                    <a:pt x="59" y="423"/>
                  </a:moveTo>
                  <a:cubicBezTo>
                    <a:pt x="59" y="423"/>
                    <a:pt x="59" y="422"/>
                    <a:pt x="59" y="422"/>
                  </a:cubicBezTo>
                  <a:cubicBezTo>
                    <a:pt x="59" y="422"/>
                    <a:pt x="59" y="423"/>
                    <a:pt x="59" y="423"/>
                  </a:cubicBezTo>
                  <a:moveTo>
                    <a:pt x="17" y="560"/>
                  </a:moveTo>
                  <a:cubicBezTo>
                    <a:pt x="17" y="560"/>
                    <a:pt x="17" y="560"/>
                    <a:pt x="17" y="560"/>
                  </a:cubicBezTo>
                  <a:cubicBezTo>
                    <a:pt x="17" y="560"/>
                    <a:pt x="17" y="560"/>
                    <a:pt x="17" y="560"/>
                  </a:cubicBezTo>
                  <a:moveTo>
                    <a:pt x="19" y="556"/>
                  </a:moveTo>
                  <a:cubicBezTo>
                    <a:pt x="19" y="555"/>
                    <a:pt x="19" y="555"/>
                    <a:pt x="20" y="555"/>
                  </a:cubicBezTo>
                  <a:cubicBezTo>
                    <a:pt x="19" y="555"/>
                    <a:pt x="19" y="555"/>
                    <a:pt x="19" y="556"/>
                  </a:cubicBezTo>
                  <a:moveTo>
                    <a:pt x="26" y="544"/>
                  </a:moveTo>
                  <a:cubicBezTo>
                    <a:pt x="26" y="544"/>
                    <a:pt x="26" y="543"/>
                    <a:pt x="27" y="543"/>
                  </a:cubicBezTo>
                  <a:cubicBezTo>
                    <a:pt x="26" y="543"/>
                    <a:pt x="26" y="544"/>
                    <a:pt x="26" y="544"/>
                  </a:cubicBezTo>
                  <a:moveTo>
                    <a:pt x="29" y="539"/>
                  </a:moveTo>
                  <a:cubicBezTo>
                    <a:pt x="30" y="538"/>
                    <a:pt x="30" y="537"/>
                    <a:pt x="31" y="537"/>
                  </a:cubicBezTo>
                  <a:cubicBezTo>
                    <a:pt x="30" y="537"/>
                    <a:pt x="30" y="538"/>
                    <a:pt x="29" y="539"/>
                  </a:cubicBezTo>
                  <a:moveTo>
                    <a:pt x="0" y="586"/>
                  </a:moveTo>
                  <a:cubicBezTo>
                    <a:pt x="1" y="585"/>
                    <a:pt x="2" y="584"/>
                    <a:pt x="2" y="583"/>
                  </a:cubicBezTo>
                  <a:cubicBezTo>
                    <a:pt x="2" y="584"/>
                    <a:pt x="1" y="585"/>
                    <a:pt x="0" y="586"/>
                  </a:cubicBezTo>
                  <a:moveTo>
                    <a:pt x="3" y="582"/>
                  </a:moveTo>
                  <a:cubicBezTo>
                    <a:pt x="4" y="582"/>
                    <a:pt x="4" y="581"/>
                    <a:pt x="5" y="580"/>
                  </a:cubicBezTo>
                  <a:cubicBezTo>
                    <a:pt x="4" y="581"/>
                    <a:pt x="4" y="582"/>
                    <a:pt x="3" y="582"/>
                  </a:cubicBezTo>
                  <a:moveTo>
                    <a:pt x="6" y="579"/>
                  </a:moveTo>
                  <a:cubicBezTo>
                    <a:pt x="6" y="578"/>
                    <a:pt x="7" y="578"/>
                    <a:pt x="7" y="577"/>
                  </a:cubicBezTo>
                  <a:cubicBezTo>
                    <a:pt x="7" y="578"/>
                    <a:pt x="6" y="578"/>
                    <a:pt x="6" y="579"/>
                  </a:cubicBezTo>
                  <a:moveTo>
                    <a:pt x="8" y="575"/>
                  </a:moveTo>
                  <a:cubicBezTo>
                    <a:pt x="9" y="575"/>
                    <a:pt x="9" y="574"/>
                    <a:pt x="10" y="573"/>
                  </a:cubicBezTo>
                  <a:cubicBezTo>
                    <a:pt x="9" y="574"/>
                    <a:pt x="9" y="575"/>
                    <a:pt x="8" y="575"/>
                  </a:cubicBezTo>
                  <a:moveTo>
                    <a:pt x="11" y="571"/>
                  </a:moveTo>
                  <a:cubicBezTo>
                    <a:pt x="11" y="571"/>
                    <a:pt x="11" y="570"/>
                    <a:pt x="11" y="570"/>
                  </a:cubicBezTo>
                  <a:cubicBezTo>
                    <a:pt x="11" y="570"/>
                    <a:pt x="11" y="571"/>
                    <a:pt x="11" y="571"/>
                  </a:cubicBezTo>
                  <a:moveTo>
                    <a:pt x="647" y="586"/>
                  </a:moveTo>
                  <a:cubicBezTo>
                    <a:pt x="638" y="576"/>
                    <a:pt x="607" y="530"/>
                    <a:pt x="617" y="523"/>
                  </a:cubicBezTo>
                  <a:cubicBezTo>
                    <a:pt x="627" y="516"/>
                    <a:pt x="638" y="503"/>
                    <a:pt x="677" y="512"/>
                  </a:cubicBezTo>
                  <a:cubicBezTo>
                    <a:pt x="717" y="520"/>
                    <a:pt x="718" y="522"/>
                    <a:pt x="727" y="516"/>
                  </a:cubicBezTo>
                  <a:cubicBezTo>
                    <a:pt x="736" y="510"/>
                    <a:pt x="756" y="483"/>
                    <a:pt x="770" y="512"/>
                  </a:cubicBezTo>
                  <a:cubicBezTo>
                    <a:pt x="783" y="540"/>
                    <a:pt x="786" y="553"/>
                    <a:pt x="797" y="548"/>
                  </a:cubicBezTo>
                  <a:cubicBezTo>
                    <a:pt x="808" y="542"/>
                    <a:pt x="822" y="550"/>
                    <a:pt x="831" y="548"/>
                  </a:cubicBezTo>
                  <a:cubicBezTo>
                    <a:pt x="840" y="546"/>
                    <a:pt x="832" y="534"/>
                    <a:pt x="842" y="525"/>
                  </a:cubicBezTo>
                  <a:cubicBezTo>
                    <a:pt x="845" y="522"/>
                    <a:pt x="851" y="514"/>
                    <a:pt x="858" y="504"/>
                  </a:cubicBezTo>
                  <a:cubicBezTo>
                    <a:pt x="860" y="492"/>
                    <a:pt x="864" y="467"/>
                    <a:pt x="865" y="464"/>
                  </a:cubicBezTo>
                  <a:cubicBezTo>
                    <a:pt x="866" y="461"/>
                    <a:pt x="879" y="460"/>
                    <a:pt x="880" y="454"/>
                  </a:cubicBezTo>
                  <a:cubicBezTo>
                    <a:pt x="880" y="448"/>
                    <a:pt x="876" y="444"/>
                    <a:pt x="871" y="443"/>
                  </a:cubicBezTo>
                  <a:cubicBezTo>
                    <a:pt x="865" y="441"/>
                    <a:pt x="862" y="442"/>
                    <a:pt x="861" y="435"/>
                  </a:cubicBezTo>
                  <a:cubicBezTo>
                    <a:pt x="860" y="428"/>
                    <a:pt x="851" y="419"/>
                    <a:pt x="844" y="407"/>
                  </a:cubicBezTo>
                  <a:cubicBezTo>
                    <a:pt x="838" y="396"/>
                    <a:pt x="827" y="382"/>
                    <a:pt x="823" y="373"/>
                  </a:cubicBezTo>
                  <a:cubicBezTo>
                    <a:pt x="820" y="364"/>
                    <a:pt x="816" y="353"/>
                    <a:pt x="814" y="344"/>
                  </a:cubicBezTo>
                  <a:cubicBezTo>
                    <a:pt x="813" y="335"/>
                    <a:pt x="805" y="323"/>
                    <a:pt x="805" y="319"/>
                  </a:cubicBezTo>
                  <a:cubicBezTo>
                    <a:pt x="805" y="315"/>
                    <a:pt x="847" y="302"/>
                    <a:pt x="852" y="297"/>
                  </a:cubicBezTo>
                  <a:cubicBezTo>
                    <a:pt x="857" y="293"/>
                    <a:pt x="871" y="290"/>
                    <a:pt x="865" y="285"/>
                  </a:cubicBezTo>
                  <a:cubicBezTo>
                    <a:pt x="860" y="280"/>
                    <a:pt x="864" y="279"/>
                    <a:pt x="864" y="275"/>
                  </a:cubicBezTo>
                  <a:cubicBezTo>
                    <a:pt x="865" y="271"/>
                    <a:pt x="869" y="274"/>
                    <a:pt x="867" y="265"/>
                  </a:cubicBezTo>
                  <a:cubicBezTo>
                    <a:pt x="865" y="256"/>
                    <a:pt x="865" y="256"/>
                    <a:pt x="866" y="246"/>
                  </a:cubicBezTo>
                  <a:cubicBezTo>
                    <a:pt x="867" y="235"/>
                    <a:pt x="873" y="238"/>
                    <a:pt x="862" y="229"/>
                  </a:cubicBezTo>
                  <a:cubicBezTo>
                    <a:pt x="851" y="220"/>
                    <a:pt x="845" y="219"/>
                    <a:pt x="851" y="215"/>
                  </a:cubicBezTo>
                  <a:cubicBezTo>
                    <a:pt x="858" y="210"/>
                    <a:pt x="874" y="211"/>
                    <a:pt x="876" y="204"/>
                  </a:cubicBezTo>
                  <a:cubicBezTo>
                    <a:pt x="878" y="197"/>
                    <a:pt x="881" y="186"/>
                    <a:pt x="881" y="184"/>
                  </a:cubicBezTo>
                  <a:cubicBezTo>
                    <a:pt x="881" y="182"/>
                    <a:pt x="882" y="167"/>
                    <a:pt x="873" y="176"/>
                  </a:cubicBezTo>
                  <a:cubicBezTo>
                    <a:pt x="864" y="184"/>
                    <a:pt x="865" y="179"/>
                    <a:pt x="863" y="188"/>
                  </a:cubicBezTo>
                  <a:cubicBezTo>
                    <a:pt x="861" y="196"/>
                    <a:pt x="858" y="206"/>
                    <a:pt x="856" y="200"/>
                  </a:cubicBezTo>
                  <a:cubicBezTo>
                    <a:pt x="854" y="194"/>
                    <a:pt x="856" y="178"/>
                    <a:pt x="856" y="173"/>
                  </a:cubicBezTo>
                  <a:cubicBezTo>
                    <a:pt x="857" y="167"/>
                    <a:pt x="860" y="174"/>
                    <a:pt x="850" y="164"/>
                  </a:cubicBezTo>
                  <a:cubicBezTo>
                    <a:pt x="840" y="154"/>
                    <a:pt x="833" y="155"/>
                    <a:pt x="829" y="149"/>
                  </a:cubicBezTo>
                  <a:cubicBezTo>
                    <a:pt x="824" y="144"/>
                    <a:pt x="820" y="142"/>
                    <a:pt x="812" y="138"/>
                  </a:cubicBezTo>
                  <a:cubicBezTo>
                    <a:pt x="804" y="134"/>
                    <a:pt x="804" y="128"/>
                    <a:pt x="798" y="127"/>
                  </a:cubicBezTo>
                  <a:cubicBezTo>
                    <a:pt x="793" y="127"/>
                    <a:pt x="789" y="136"/>
                    <a:pt x="785" y="142"/>
                  </a:cubicBezTo>
                  <a:cubicBezTo>
                    <a:pt x="781" y="147"/>
                    <a:pt x="778" y="149"/>
                    <a:pt x="774" y="147"/>
                  </a:cubicBezTo>
                  <a:cubicBezTo>
                    <a:pt x="771" y="144"/>
                    <a:pt x="769" y="141"/>
                    <a:pt x="767" y="137"/>
                  </a:cubicBezTo>
                  <a:cubicBezTo>
                    <a:pt x="766" y="133"/>
                    <a:pt x="753" y="129"/>
                    <a:pt x="752" y="126"/>
                  </a:cubicBezTo>
                  <a:cubicBezTo>
                    <a:pt x="751" y="124"/>
                    <a:pt x="751" y="113"/>
                    <a:pt x="746" y="107"/>
                  </a:cubicBezTo>
                  <a:cubicBezTo>
                    <a:pt x="740" y="101"/>
                    <a:pt x="737" y="98"/>
                    <a:pt x="731" y="97"/>
                  </a:cubicBezTo>
                  <a:cubicBezTo>
                    <a:pt x="725" y="95"/>
                    <a:pt x="721" y="98"/>
                    <a:pt x="717" y="102"/>
                  </a:cubicBezTo>
                  <a:cubicBezTo>
                    <a:pt x="713" y="106"/>
                    <a:pt x="708" y="104"/>
                    <a:pt x="708" y="100"/>
                  </a:cubicBezTo>
                  <a:cubicBezTo>
                    <a:pt x="708" y="97"/>
                    <a:pt x="725" y="32"/>
                    <a:pt x="722" y="28"/>
                  </a:cubicBezTo>
                  <a:cubicBezTo>
                    <a:pt x="719" y="24"/>
                    <a:pt x="705" y="39"/>
                    <a:pt x="702" y="44"/>
                  </a:cubicBezTo>
                  <a:cubicBezTo>
                    <a:pt x="699" y="49"/>
                    <a:pt x="684" y="69"/>
                    <a:pt x="680" y="74"/>
                  </a:cubicBezTo>
                  <a:cubicBezTo>
                    <a:pt x="675" y="79"/>
                    <a:pt x="668" y="88"/>
                    <a:pt x="666" y="85"/>
                  </a:cubicBezTo>
                  <a:cubicBezTo>
                    <a:pt x="663" y="82"/>
                    <a:pt x="665" y="63"/>
                    <a:pt x="665" y="58"/>
                  </a:cubicBezTo>
                  <a:cubicBezTo>
                    <a:pt x="665" y="53"/>
                    <a:pt x="660" y="51"/>
                    <a:pt x="654" y="52"/>
                  </a:cubicBezTo>
                  <a:cubicBezTo>
                    <a:pt x="649" y="52"/>
                    <a:pt x="642" y="57"/>
                    <a:pt x="640" y="56"/>
                  </a:cubicBezTo>
                  <a:cubicBezTo>
                    <a:pt x="638" y="55"/>
                    <a:pt x="636" y="51"/>
                    <a:pt x="632" y="49"/>
                  </a:cubicBezTo>
                  <a:cubicBezTo>
                    <a:pt x="628" y="48"/>
                    <a:pt x="624" y="61"/>
                    <a:pt x="622" y="61"/>
                  </a:cubicBezTo>
                  <a:cubicBezTo>
                    <a:pt x="619" y="61"/>
                    <a:pt x="610" y="55"/>
                    <a:pt x="610" y="55"/>
                  </a:cubicBezTo>
                  <a:cubicBezTo>
                    <a:pt x="610" y="55"/>
                    <a:pt x="607" y="48"/>
                    <a:pt x="590" y="47"/>
                  </a:cubicBezTo>
                  <a:cubicBezTo>
                    <a:pt x="572" y="46"/>
                    <a:pt x="571" y="40"/>
                    <a:pt x="563" y="35"/>
                  </a:cubicBezTo>
                  <a:cubicBezTo>
                    <a:pt x="555" y="30"/>
                    <a:pt x="545" y="39"/>
                    <a:pt x="539" y="35"/>
                  </a:cubicBezTo>
                  <a:cubicBezTo>
                    <a:pt x="536" y="32"/>
                    <a:pt x="538" y="29"/>
                    <a:pt x="541" y="24"/>
                  </a:cubicBezTo>
                  <a:cubicBezTo>
                    <a:pt x="537" y="25"/>
                    <a:pt x="534" y="26"/>
                    <a:pt x="530" y="26"/>
                  </a:cubicBezTo>
                  <a:cubicBezTo>
                    <a:pt x="511" y="29"/>
                    <a:pt x="522" y="26"/>
                    <a:pt x="502" y="26"/>
                  </a:cubicBezTo>
                  <a:cubicBezTo>
                    <a:pt x="482" y="26"/>
                    <a:pt x="495" y="23"/>
                    <a:pt x="486" y="11"/>
                  </a:cubicBezTo>
                  <a:cubicBezTo>
                    <a:pt x="477" y="0"/>
                    <a:pt x="475" y="11"/>
                    <a:pt x="456" y="10"/>
                  </a:cubicBezTo>
                  <a:cubicBezTo>
                    <a:pt x="436" y="9"/>
                    <a:pt x="442" y="6"/>
                    <a:pt x="428" y="6"/>
                  </a:cubicBezTo>
                  <a:cubicBezTo>
                    <a:pt x="415" y="6"/>
                    <a:pt x="416" y="11"/>
                    <a:pt x="410" y="12"/>
                  </a:cubicBezTo>
                  <a:cubicBezTo>
                    <a:pt x="405" y="14"/>
                    <a:pt x="403" y="12"/>
                    <a:pt x="382" y="12"/>
                  </a:cubicBezTo>
                  <a:cubicBezTo>
                    <a:pt x="360" y="12"/>
                    <a:pt x="375" y="16"/>
                    <a:pt x="367" y="20"/>
                  </a:cubicBezTo>
                  <a:cubicBezTo>
                    <a:pt x="359" y="25"/>
                    <a:pt x="361" y="25"/>
                    <a:pt x="352" y="27"/>
                  </a:cubicBezTo>
                  <a:cubicBezTo>
                    <a:pt x="343" y="29"/>
                    <a:pt x="347" y="27"/>
                    <a:pt x="333" y="20"/>
                  </a:cubicBezTo>
                  <a:cubicBezTo>
                    <a:pt x="320" y="14"/>
                    <a:pt x="324" y="16"/>
                    <a:pt x="301" y="15"/>
                  </a:cubicBezTo>
                  <a:cubicBezTo>
                    <a:pt x="279" y="14"/>
                    <a:pt x="301" y="18"/>
                    <a:pt x="307" y="26"/>
                  </a:cubicBezTo>
                  <a:cubicBezTo>
                    <a:pt x="312" y="34"/>
                    <a:pt x="306" y="37"/>
                    <a:pt x="305" y="47"/>
                  </a:cubicBezTo>
                  <a:cubicBezTo>
                    <a:pt x="304" y="56"/>
                    <a:pt x="298" y="54"/>
                    <a:pt x="280" y="61"/>
                  </a:cubicBezTo>
                  <a:cubicBezTo>
                    <a:pt x="262" y="68"/>
                    <a:pt x="278" y="68"/>
                    <a:pt x="278" y="73"/>
                  </a:cubicBezTo>
                  <a:cubicBezTo>
                    <a:pt x="278" y="78"/>
                    <a:pt x="278" y="82"/>
                    <a:pt x="265" y="83"/>
                  </a:cubicBezTo>
                  <a:cubicBezTo>
                    <a:pt x="252" y="84"/>
                    <a:pt x="248" y="73"/>
                    <a:pt x="236" y="61"/>
                  </a:cubicBezTo>
                  <a:cubicBezTo>
                    <a:pt x="223" y="50"/>
                    <a:pt x="217" y="42"/>
                    <a:pt x="208" y="37"/>
                  </a:cubicBezTo>
                  <a:cubicBezTo>
                    <a:pt x="199" y="33"/>
                    <a:pt x="199" y="37"/>
                    <a:pt x="188" y="40"/>
                  </a:cubicBezTo>
                  <a:cubicBezTo>
                    <a:pt x="177" y="42"/>
                    <a:pt x="169" y="40"/>
                    <a:pt x="164" y="33"/>
                  </a:cubicBezTo>
                  <a:cubicBezTo>
                    <a:pt x="158" y="26"/>
                    <a:pt x="165" y="27"/>
                    <a:pt x="162" y="23"/>
                  </a:cubicBezTo>
                  <a:cubicBezTo>
                    <a:pt x="159" y="18"/>
                    <a:pt x="156" y="19"/>
                    <a:pt x="151" y="15"/>
                  </a:cubicBezTo>
                  <a:cubicBezTo>
                    <a:pt x="145" y="10"/>
                    <a:pt x="142" y="6"/>
                    <a:pt x="131" y="10"/>
                  </a:cubicBezTo>
                  <a:cubicBezTo>
                    <a:pt x="121" y="15"/>
                    <a:pt x="128" y="12"/>
                    <a:pt x="122" y="12"/>
                  </a:cubicBezTo>
                  <a:cubicBezTo>
                    <a:pt x="116" y="12"/>
                    <a:pt x="109" y="20"/>
                    <a:pt x="103" y="23"/>
                  </a:cubicBezTo>
                  <a:cubicBezTo>
                    <a:pt x="97" y="25"/>
                    <a:pt x="100" y="32"/>
                    <a:pt x="104" y="34"/>
                  </a:cubicBezTo>
                  <a:cubicBezTo>
                    <a:pt x="109" y="36"/>
                    <a:pt x="120" y="43"/>
                    <a:pt x="120" y="56"/>
                  </a:cubicBezTo>
                  <a:cubicBezTo>
                    <a:pt x="120" y="68"/>
                    <a:pt x="115" y="54"/>
                    <a:pt x="103" y="56"/>
                  </a:cubicBezTo>
                  <a:cubicBezTo>
                    <a:pt x="90" y="57"/>
                    <a:pt x="102" y="61"/>
                    <a:pt x="106" y="68"/>
                  </a:cubicBezTo>
                  <a:cubicBezTo>
                    <a:pt x="111" y="75"/>
                    <a:pt x="104" y="81"/>
                    <a:pt x="102" y="87"/>
                  </a:cubicBezTo>
                  <a:cubicBezTo>
                    <a:pt x="100" y="94"/>
                    <a:pt x="93" y="91"/>
                    <a:pt x="80" y="93"/>
                  </a:cubicBezTo>
                  <a:cubicBezTo>
                    <a:pt x="68" y="95"/>
                    <a:pt x="59" y="98"/>
                    <a:pt x="50" y="104"/>
                  </a:cubicBezTo>
                  <a:cubicBezTo>
                    <a:pt x="47" y="106"/>
                    <a:pt x="43" y="109"/>
                    <a:pt x="39" y="111"/>
                  </a:cubicBezTo>
                  <a:cubicBezTo>
                    <a:pt x="39" y="112"/>
                    <a:pt x="39" y="112"/>
                    <a:pt x="39" y="112"/>
                  </a:cubicBezTo>
                  <a:cubicBezTo>
                    <a:pt x="56" y="146"/>
                    <a:pt x="61" y="194"/>
                    <a:pt x="48" y="208"/>
                  </a:cubicBezTo>
                  <a:cubicBezTo>
                    <a:pt x="35" y="221"/>
                    <a:pt x="32" y="208"/>
                    <a:pt x="44" y="244"/>
                  </a:cubicBezTo>
                  <a:cubicBezTo>
                    <a:pt x="56" y="280"/>
                    <a:pt x="71" y="304"/>
                    <a:pt x="71" y="316"/>
                  </a:cubicBezTo>
                  <a:cubicBezTo>
                    <a:pt x="71" y="328"/>
                    <a:pt x="52" y="321"/>
                    <a:pt x="50" y="338"/>
                  </a:cubicBezTo>
                  <a:cubicBezTo>
                    <a:pt x="48" y="355"/>
                    <a:pt x="54" y="351"/>
                    <a:pt x="58" y="393"/>
                  </a:cubicBezTo>
                  <a:cubicBezTo>
                    <a:pt x="58" y="400"/>
                    <a:pt x="59" y="407"/>
                    <a:pt x="59" y="415"/>
                  </a:cubicBezTo>
                  <a:cubicBezTo>
                    <a:pt x="65" y="414"/>
                    <a:pt x="71" y="413"/>
                    <a:pt x="72" y="413"/>
                  </a:cubicBezTo>
                  <a:cubicBezTo>
                    <a:pt x="78" y="412"/>
                    <a:pt x="97" y="406"/>
                    <a:pt x="102" y="407"/>
                  </a:cubicBezTo>
                  <a:cubicBezTo>
                    <a:pt x="106" y="408"/>
                    <a:pt x="114" y="407"/>
                    <a:pt x="121" y="414"/>
                  </a:cubicBezTo>
                  <a:cubicBezTo>
                    <a:pt x="128" y="422"/>
                    <a:pt x="143" y="437"/>
                    <a:pt x="148" y="437"/>
                  </a:cubicBezTo>
                  <a:cubicBezTo>
                    <a:pt x="154" y="437"/>
                    <a:pt x="164" y="431"/>
                    <a:pt x="168" y="426"/>
                  </a:cubicBezTo>
                  <a:cubicBezTo>
                    <a:pt x="171" y="422"/>
                    <a:pt x="169" y="413"/>
                    <a:pt x="176" y="414"/>
                  </a:cubicBezTo>
                  <a:cubicBezTo>
                    <a:pt x="182" y="415"/>
                    <a:pt x="182" y="422"/>
                    <a:pt x="193" y="422"/>
                  </a:cubicBezTo>
                  <a:cubicBezTo>
                    <a:pt x="211" y="422"/>
                    <a:pt x="211" y="422"/>
                    <a:pt x="211" y="422"/>
                  </a:cubicBezTo>
                  <a:cubicBezTo>
                    <a:pt x="218" y="422"/>
                    <a:pt x="212" y="421"/>
                    <a:pt x="218" y="429"/>
                  </a:cubicBezTo>
                  <a:cubicBezTo>
                    <a:pt x="223" y="437"/>
                    <a:pt x="217" y="441"/>
                    <a:pt x="224" y="441"/>
                  </a:cubicBezTo>
                  <a:cubicBezTo>
                    <a:pt x="231" y="441"/>
                    <a:pt x="238" y="437"/>
                    <a:pt x="242" y="434"/>
                  </a:cubicBezTo>
                  <a:cubicBezTo>
                    <a:pt x="247" y="432"/>
                    <a:pt x="249" y="424"/>
                    <a:pt x="258" y="424"/>
                  </a:cubicBezTo>
                  <a:cubicBezTo>
                    <a:pt x="267" y="424"/>
                    <a:pt x="278" y="425"/>
                    <a:pt x="286" y="429"/>
                  </a:cubicBezTo>
                  <a:cubicBezTo>
                    <a:pt x="293" y="432"/>
                    <a:pt x="297" y="433"/>
                    <a:pt x="295" y="441"/>
                  </a:cubicBezTo>
                  <a:cubicBezTo>
                    <a:pt x="292" y="449"/>
                    <a:pt x="286" y="452"/>
                    <a:pt x="295" y="460"/>
                  </a:cubicBezTo>
                  <a:cubicBezTo>
                    <a:pt x="305" y="468"/>
                    <a:pt x="309" y="465"/>
                    <a:pt x="312" y="475"/>
                  </a:cubicBezTo>
                  <a:cubicBezTo>
                    <a:pt x="314" y="485"/>
                    <a:pt x="304" y="486"/>
                    <a:pt x="312" y="492"/>
                  </a:cubicBezTo>
                  <a:cubicBezTo>
                    <a:pt x="319" y="498"/>
                    <a:pt x="329" y="500"/>
                    <a:pt x="338" y="500"/>
                  </a:cubicBezTo>
                  <a:cubicBezTo>
                    <a:pt x="369" y="500"/>
                    <a:pt x="369" y="500"/>
                    <a:pt x="369" y="500"/>
                  </a:cubicBezTo>
                  <a:cubicBezTo>
                    <a:pt x="383" y="500"/>
                    <a:pt x="383" y="500"/>
                    <a:pt x="383" y="500"/>
                  </a:cubicBezTo>
                  <a:cubicBezTo>
                    <a:pt x="383" y="500"/>
                    <a:pt x="365" y="476"/>
                    <a:pt x="374" y="471"/>
                  </a:cubicBezTo>
                  <a:cubicBezTo>
                    <a:pt x="383" y="465"/>
                    <a:pt x="385" y="463"/>
                    <a:pt x="399" y="465"/>
                  </a:cubicBezTo>
                  <a:cubicBezTo>
                    <a:pt x="412" y="467"/>
                    <a:pt x="411" y="463"/>
                    <a:pt x="420" y="474"/>
                  </a:cubicBezTo>
                  <a:cubicBezTo>
                    <a:pt x="430" y="485"/>
                    <a:pt x="435" y="489"/>
                    <a:pt x="447" y="497"/>
                  </a:cubicBezTo>
                  <a:cubicBezTo>
                    <a:pt x="458" y="504"/>
                    <a:pt x="466" y="509"/>
                    <a:pt x="467" y="515"/>
                  </a:cubicBezTo>
                  <a:cubicBezTo>
                    <a:pt x="468" y="520"/>
                    <a:pt x="466" y="520"/>
                    <a:pt x="475" y="522"/>
                  </a:cubicBezTo>
                  <a:cubicBezTo>
                    <a:pt x="484" y="523"/>
                    <a:pt x="493" y="496"/>
                    <a:pt x="496" y="522"/>
                  </a:cubicBezTo>
                  <a:cubicBezTo>
                    <a:pt x="500" y="548"/>
                    <a:pt x="492" y="559"/>
                    <a:pt x="511" y="582"/>
                  </a:cubicBezTo>
                  <a:cubicBezTo>
                    <a:pt x="530" y="604"/>
                    <a:pt x="541" y="621"/>
                    <a:pt x="541" y="629"/>
                  </a:cubicBezTo>
                  <a:cubicBezTo>
                    <a:pt x="541" y="644"/>
                    <a:pt x="541" y="644"/>
                    <a:pt x="541" y="644"/>
                  </a:cubicBezTo>
                  <a:cubicBezTo>
                    <a:pt x="541" y="651"/>
                    <a:pt x="551" y="646"/>
                    <a:pt x="552" y="657"/>
                  </a:cubicBezTo>
                  <a:cubicBezTo>
                    <a:pt x="553" y="667"/>
                    <a:pt x="552" y="661"/>
                    <a:pt x="552" y="674"/>
                  </a:cubicBezTo>
                  <a:cubicBezTo>
                    <a:pt x="552" y="686"/>
                    <a:pt x="542" y="687"/>
                    <a:pt x="552" y="688"/>
                  </a:cubicBezTo>
                  <a:cubicBezTo>
                    <a:pt x="563" y="689"/>
                    <a:pt x="566" y="672"/>
                    <a:pt x="572" y="688"/>
                  </a:cubicBezTo>
                  <a:cubicBezTo>
                    <a:pt x="579" y="704"/>
                    <a:pt x="572" y="702"/>
                    <a:pt x="580" y="706"/>
                  </a:cubicBezTo>
                  <a:cubicBezTo>
                    <a:pt x="588" y="711"/>
                    <a:pt x="602" y="714"/>
                    <a:pt x="611" y="713"/>
                  </a:cubicBezTo>
                  <a:cubicBezTo>
                    <a:pt x="620" y="712"/>
                    <a:pt x="623" y="710"/>
                    <a:pt x="628" y="705"/>
                  </a:cubicBezTo>
                  <a:cubicBezTo>
                    <a:pt x="632" y="701"/>
                    <a:pt x="625" y="700"/>
                    <a:pt x="636" y="693"/>
                  </a:cubicBezTo>
                  <a:cubicBezTo>
                    <a:pt x="641" y="690"/>
                    <a:pt x="647" y="686"/>
                    <a:pt x="654" y="683"/>
                  </a:cubicBezTo>
                  <a:cubicBezTo>
                    <a:pt x="649" y="661"/>
                    <a:pt x="640" y="642"/>
                    <a:pt x="640" y="636"/>
                  </a:cubicBezTo>
                  <a:cubicBezTo>
                    <a:pt x="640" y="629"/>
                    <a:pt x="649" y="636"/>
                    <a:pt x="655" y="627"/>
                  </a:cubicBezTo>
                  <a:cubicBezTo>
                    <a:pt x="661" y="618"/>
                    <a:pt x="657" y="596"/>
                    <a:pt x="647" y="586"/>
                  </a:cubicBezTo>
                  <a:moveTo>
                    <a:pt x="39" y="524"/>
                  </a:moveTo>
                  <a:cubicBezTo>
                    <a:pt x="38" y="526"/>
                    <a:pt x="36" y="528"/>
                    <a:pt x="35" y="531"/>
                  </a:cubicBezTo>
                  <a:cubicBezTo>
                    <a:pt x="36" y="528"/>
                    <a:pt x="38" y="526"/>
                    <a:pt x="39" y="524"/>
                  </a:cubicBezTo>
                  <a:moveTo>
                    <a:pt x="41" y="522"/>
                  </a:moveTo>
                  <a:cubicBezTo>
                    <a:pt x="42" y="520"/>
                    <a:pt x="42" y="518"/>
                    <a:pt x="43" y="517"/>
                  </a:cubicBezTo>
                  <a:cubicBezTo>
                    <a:pt x="42" y="518"/>
                    <a:pt x="42" y="520"/>
                    <a:pt x="41" y="522"/>
                  </a:cubicBezTo>
                  <a:moveTo>
                    <a:pt x="45" y="514"/>
                  </a:moveTo>
                  <a:cubicBezTo>
                    <a:pt x="45" y="512"/>
                    <a:pt x="46" y="511"/>
                    <a:pt x="47" y="509"/>
                  </a:cubicBezTo>
                  <a:cubicBezTo>
                    <a:pt x="46" y="511"/>
                    <a:pt x="45" y="512"/>
                    <a:pt x="45" y="514"/>
                  </a:cubicBezTo>
                  <a:moveTo>
                    <a:pt x="50" y="501"/>
                  </a:moveTo>
                  <a:cubicBezTo>
                    <a:pt x="49" y="503"/>
                    <a:pt x="49" y="504"/>
                    <a:pt x="48" y="506"/>
                  </a:cubicBezTo>
                  <a:cubicBezTo>
                    <a:pt x="49" y="504"/>
                    <a:pt x="49" y="503"/>
                    <a:pt x="50" y="501"/>
                  </a:cubicBezTo>
                  <a:moveTo>
                    <a:pt x="51" y="498"/>
                  </a:moveTo>
                  <a:cubicBezTo>
                    <a:pt x="51" y="496"/>
                    <a:pt x="52" y="493"/>
                    <a:pt x="53" y="490"/>
                  </a:cubicBezTo>
                  <a:cubicBezTo>
                    <a:pt x="52" y="493"/>
                    <a:pt x="51" y="496"/>
                    <a:pt x="51" y="498"/>
                  </a:cubicBezTo>
                  <a:moveTo>
                    <a:pt x="53" y="489"/>
                  </a:moveTo>
                  <a:cubicBezTo>
                    <a:pt x="54" y="487"/>
                    <a:pt x="54" y="484"/>
                    <a:pt x="55" y="482"/>
                  </a:cubicBezTo>
                  <a:cubicBezTo>
                    <a:pt x="54" y="484"/>
                    <a:pt x="54" y="487"/>
                    <a:pt x="53" y="489"/>
                  </a:cubicBezTo>
                  <a:moveTo>
                    <a:pt x="55" y="479"/>
                  </a:moveTo>
                  <a:cubicBezTo>
                    <a:pt x="56" y="477"/>
                    <a:pt x="56" y="476"/>
                    <a:pt x="56" y="474"/>
                  </a:cubicBezTo>
                  <a:cubicBezTo>
                    <a:pt x="56" y="476"/>
                    <a:pt x="56" y="477"/>
                    <a:pt x="55" y="479"/>
                  </a:cubicBezTo>
                  <a:moveTo>
                    <a:pt x="57" y="470"/>
                  </a:moveTo>
                  <a:cubicBezTo>
                    <a:pt x="57" y="469"/>
                    <a:pt x="57" y="467"/>
                    <a:pt x="58" y="465"/>
                  </a:cubicBezTo>
                  <a:cubicBezTo>
                    <a:pt x="57" y="467"/>
                    <a:pt x="57" y="469"/>
                    <a:pt x="57" y="470"/>
                  </a:cubicBezTo>
                  <a:moveTo>
                    <a:pt x="58" y="462"/>
                  </a:moveTo>
                  <a:cubicBezTo>
                    <a:pt x="58" y="460"/>
                    <a:pt x="58" y="459"/>
                    <a:pt x="58" y="457"/>
                  </a:cubicBezTo>
                  <a:cubicBezTo>
                    <a:pt x="58" y="459"/>
                    <a:pt x="58" y="460"/>
                    <a:pt x="58" y="462"/>
                  </a:cubicBezTo>
                  <a:moveTo>
                    <a:pt x="59" y="453"/>
                  </a:moveTo>
                  <a:cubicBezTo>
                    <a:pt x="59" y="452"/>
                    <a:pt x="59" y="450"/>
                    <a:pt x="59" y="449"/>
                  </a:cubicBezTo>
                  <a:cubicBezTo>
                    <a:pt x="59" y="450"/>
                    <a:pt x="59" y="452"/>
                    <a:pt x="59" y="453"/>
                  </a:cubicBezTo>
                  <a:moveTo>
                    <a:pt x="655" y="690"/>
                  </a:moveTo>
                  <a:cubicBezTo>
                    <a:pt x="655" y="687"/>
                    <a:pt x="654" y="685"/>
                    <a:pt x="654" y="683"/>
                  </a:cubicBezTo>
                  <a:cubicBezTo>
                    <a:pt x="654" y="685"/>
                    <a:pt x="655" y="687"/>
                    <a:pt x="655" y="690"/>
                  </a:cubicBezTo>
                  <a:moveTo>
                    <a:pt x="655" y="691"/>
                  </a:moveTo>
                  <a:cubicBezTo>
                    <a:pt x="656" y="693"/>
                    <a:pt x="656" y="694"/>
                    <a:pt x="656" y="696"/>
                  </a:cubicBezTo>
                  <a:cubicBezTo>
                    <a:pt x="656" y="694"/>
                    <a:pt x="656" y="693"/>
                    <a:pt x="655" y="691"/>
                  </a:cubicBezTo>
                  <a:moveTo>
                    <a:pt x="656" y="698"/>
                  </a:moveTo>
                  <a:cubicBezTo>
                    <a:pt x="656" y="700"/>
                    <a:pt x="657" y="702"/>
                    <a:pt x="657" y="703"/>
                  </a:cubicBezTo>
                  <a:cubicBezTo>
                    <a:pt x="657" y="702"/>
                    <a:pt x="656" y="700"/>
                    <a:pt x="656" y="698"/>
                  </a:cubicBezTo>
                  <a:moveTo>
                    <a:pt x="657" y="705"/>
                  </a:moveTo>
                  <a:cubicBezTo>
                    <a:pt x="657" y="708"/>
                    <a:pt x="657" y="710"/>
                    <a:pt x="657" y="712"/>
                  </a:cubicBezTo>
                  <a:cubicBezTo>
                    <a:pt x="657" y="710"/>
                    <a:pt x="657" y="708"/>
                    <a:pt x="657" y="705"/>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20126">
              <a:extLst>
                <a:ext uri="{FF2B5EF4-FFF2-40B4-BE49-F238E27FC236}">
                  <a16:creationId xmlns:a16="http://schemas.microsoft.com/office/drawing/2014/main" id="{3EF677E6-A878-40FC-A684-C04E03CF76C2}"/>
                </a:ext>
              </a:extLst>
            </p:cNvPr>
            <p:cNvSpPr>
              <a:spLocks noEditPoints="1"/>
            </p:cNvSpPr>
            <p:nvPr/>
          </p:nvSpPr>
          <p:spPr bwMode="auto">
            <a:xfrm>
              <a:off x="1137" y="1376"/>
              <a:ext cx="1256" cy="1017"/>
            </a:xfrm>
            <a:custGeom>
              <a:avLst/>
              <a:gdLst>
                <a:gd name="T0" fmla="*/ 59 w 882"/>
                <a:gd name="T1" fmla="*/ 440 h 714"/>
                <a:gd name="T2" fmla="*/ 59 w 882"/>
                <a:gd name="T3" fmla="*/ 422 h 714"/>
                <a:gd name="T4" fmla="*/ 17 w 882"/>
                <a:gd name="T5" fmla="*/ 560 h 714"/>
                <a:gd name="T6" fmla="*/ 26 w 882"/>
                <a:gd name="T7" fmla="*/ 544 h 714"/>
                <a:gd name="T8" fmla="*/ 31 w 882"/>
                <a:gd name="T9" fmla="*/ 537 h 714"/>
                <a:gd name="T10" fmla="*/ 0 w 882"/>
                <a:gd name="T11" fmla="*/ 586 h 714"/>
                <a:gd name="T12" fmla="*/ 6 w 882"/>
                <a:gd name="T13" fmla="*/ 579 h 714"/>
                <a:gd name="T14" fmla="*/ 10 w 882"/>
                <a:gd name="T15" fmla="*/ 573 h 714"/>
                <a:gd name="T16" fmla="*/ 11 w 882"/>
                <a:gd name="T17" fmla="*/ 571 h 714"/>
                <a:gd name="T18" fmla="*/ 727 w 882"/>
                <a:gd name="T19" fmla="*/ 516 h 714"/>
                <a:gd name="T20" fmla="*/ 842 w 882"/>
                <a:gd name="T21" fmla="*/ 525 h 714"/>
                <a:gd name="T22" fmla="*/ 871 w 882"/>
                <a:gd name="T23" fmla="*/ 443 h 714"/>
                <a:gd name="T24" fmla="*/ 814 w 882"/>
                <a:gd name="T25" fmla="*/ 344 h 714"/>
                <a:gd name="T26" fmla="*/ 864 w 882"/>
                <a:gd name="T27" fmla="*/ 275 h 714"/>
                <a:gd name="T28" fmla="*/ 851 w 882"/>
                <a:gd name="T29" fmla="*/ 215 h 714"/>
                <a:gd name="T30" fmla="*/ 863 w 882"/>
                <a:gd name="T31" fmla="*/ 188 h 714"/>
                <a:gd name="T32" fmla="*/ 829 w 882"/>
                <a:gd name="T33" fmla="*/ 149 h 714"/>
                <a:gd name="T34" fmla="*/ 774 w 882"/>
                <a:gd name="T35" fmla="*/ 147 h 714"/>
                <a:gd name="T36" fmla="*/ 731 w 882"/>
                <a:gd name="T37" fmla="*/ 97 h 714"/>
                <a:gd name="T38" fmla="*/ 702 w 882"/>
                <a:gd name="T39" fmla="*/ 44 h 714"/>
                <a:gd name="T40" fmla="*/ 654 w 882"/>
                <a:gd name="T41" fmla="*/ 52 h 714"/>
                <a:gd name="T42" fmla="*/ 610 w 882"/>
                <a:gd name="T43" fmla="*/ 55 h 714"/>
                <a:gd name="T44" fmla="*/ 541 w 882"/>
                <a:gd name="T45" fmla="*/ 24 h 714"/>
                <a:gd name="T46" fmla="*/ 456 w 882"/>
                <a:gd name="T47" fmla="*/ 10 h 714"/>
                <a:gd name="T48" fmla="*/ 367 w 882"/>
                <a:gd name="T49" fmla="*/ 20 h 714"/>
                <a:gd name="T50" fmla="*/ 307 w 882"/>
                <a:gd name="T51" fmla="*/ 26 h 714"/>
                <a:gd name="T52" fmla="*/ 265 w 882"/>
                <a:gd name="T53" fmla="*/ 83 h 714"/>
                <a:gd name="T54" fmla="*/ 164 w 882"/>
                <a:gd name="T55" fmla="*/ 33 h 714"/>
                <a:gd name="T56" fmla="*/ 122 w 882"/>
                <a:gd name="T57" fmla="*/ 12 h 714"/>
                <a:gd name="T58" fmla="*/ 103 w 882"/>
                <a:gd name="T59" fmla="*/ 56 h 714"/>
                <a:gd name="T60" fmla="*/ 50 w 882"/>
                <a:gd name="T61" fmla="*/ 104 h 714"/>
                <a:gd name="T62" fmla="*/ 44 w 882"/>
                <a:gd name="T63" fmla="*/ 244 h 714"/>
                <a:gd name="T64" fmla="*/ 59 w 882"/>
                <a:gd name="T65" fmla="*/ 415 h 714"/>
                <a:gd name="T66" fmla="*/ 148 w 882"/>
                <a:gd name="T67" fmla="*/ 437 h 714"/>
                <a:gd name="T68" fmla="*/ 211 w 882"/>
                <a:gd name="T69" fmla="*/ 422 h 714"/>
                <a:gd name="T70" fmla="*/ 258 w 882"/>
                <a:gd name="T71" fmla="*/ 424 h 714"/>
                <a:gd name="T72" fmla="*/ 312 w 882"/>
                <a:gd name="T73" fmla="*/ 475 h 714"/>
                <a:gd name="T74" fmla="*/ 383 w 882"/>
                <a:gd name="T75" fmla="*/ 500 h 714"/>
                <a:gd name="T76" fmla="*/ 447 w 882"/>
                <a:gd name="T77" fmla="*/ 497 h 714"/>
                <a:gd name="T78" fmla="*/ 511 w 882"/>
                <a:gd name="T79" fmla="*/ 582 h 714"/>
                <a:gd name="T80" fmla="*/ 552 w 882"/>
                <a:gd name="T81" fmla="*/ 674 h 714"/>
                <a:gd name="T82" fmla="*/ 611 w 882"/>
                <a:gd name="T83" fmla="*/ 713 h 714"/>
                <a:gd name="T84" fmla="*/ 640 w 882"/>
                <a:gd name="T85" fmla="*/ 636 h 714"/>
                <a:gd name="T86" fmla="*/ 35 w 882"/>
                <a:gd name="T87" fmla="*/ 531 h 714"/>
                <a:gd name="T88" fmla="*/ 41 w 882"/>
                <a:gd name="T89" fmla="*/ 522 h 714"/>
                <a:gd name="T90" fmla="*/ 50 w 882"/>
                <a:gd name="T91" fmla="*/ 501 h 714"/>
                <a:gd name="T92" fmla="*/ 53 w 882"/>
                <a:gd name="T93" fmla="*/ 490 h 714"/>
                <a:gd name="T94" fmla="*/ 53 w 882"/>
                <a:gd name="T95" fmla="*/ 489 h 714"/>
                <a:gd name="T96" fmla="*/ 57 w 882"/>
                <a:gd name="T97" fmla="*/ 470 h 714"/>
                <a:gd name="T98" fmla="*/ 58 w 882"/>
                <a:gd name="T99" fmla="*/ 457 h 714"/>
                <a:gd name="T100" fmla="*/ 59 w 882"/>
                <a:gd name="T101" fmla="*/ 453 h 714"/>
                <a:gd name="T102" fmla="*/ 655 w 882"/>
                <a:gd name="T103" fmla="*/ 691 h 714"/>
                <a:gd name="T104" fmla="*/ 657 w 882"/>
                <a:gd name="T105" fmla="*/ 703 h 714"/>
                <a:gd name="T106" fmla="*/ 657 w 882"/>
                <a:gd name="T107" fmla="*/ 705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2" h="714">
                  <a:moveTo>
                    <a:pt x="59" y="429"/>
                  </a:moveTo>
                  <a:cubicBezTo>
                    <a:pt x="59" y="430"/>
                    <a:pt x="59" y="431"/>
                    <a:pt x="59" y="432"/>
                  </a:cubicBezTo>
                  <a:cubicBezTo>
                    <a:pt x="59" y="431"/>
                    <a:pt x="59" y="430"/>
                    <a:pt x="59" y="429"/>
                  </a:cubicBezTo>
                  <a:close/>
                  <a:moveTo>
                    <a:pt x="59" y="440"/>
                  </a:moveTo>
                  <a:cubicBezTo>
                    <a:pt x="59" y="439"/>
                    <a:pt x="59" y="438"/>
                    <a:pt x="59" y="437"/>
                  </a:cubicBezTo>
                  <a:cubicBezTo>
                    <a:pt x="59" y="438"/>
                    <a:pt x="59" y="439"/>
                    <a:pt x="59" y="440"/>
                  </a:cubicBezTo>
                  <a:close/>
                  <a:moveTo>
                    <a:pt x="59" y="423"/>
                  </a:moveTo>
                  <a:cubicBezTo>
                    <a:pt x="59" y="423"/>
                    <a:pt x="59" y="422"/>
                    <a:pt x="59" y="422"/>
                  </a:cubicBezTo>
                  <a:cubicBezTo>
                    <a:pt x="59" y="422"/>
                    <a:pt x="59" y="423"/>
                    <a:pt x="59" y="423"/>
                  </a:cubicBezTo>
                  <a:close/>
                  <a:moveTo>
                    <a:pt x="17" y="560"/>
                  </a:moveTo>
                  <a:cubicBezTo>
                    <a:pt x="17" y="560"/>
                    <a:pt x="17" y="560"/>
                    <a:pt x="17" y="560"/>
                  </a:cubicBezTo>
                  <a:cubicBezTo>
                    <a:pt x="17" y="560"/>
                    <a:pt x="17" y="560"/>
                    <a:pt x="17" y="560"/>
                  </a:cubicBezTo>
                  <a:close/>
                  <a:moveTo>
                    <a:pt x="19" y="556"/>
                  </a:moveTo>
                  <a:cubicBezTo>
                    <a:pt x="19" y="555"/>
                    <a:pt x="19" y="555"/>
                    <a:pt x="20" y="555"/>
                  </a:cubicBezTo>
                  <a:cubicBezTo>
                    <a:pt x="19" y="555"/>
                    <a:pt x="19" y="555"/>
                    <a:pt x="19" y="556"/>
                  </a:cubicBezTo>
                  <a:close/>
                  <a:moveTo>
                    <a:pt x="26" y="544"/>
                  </a:moveTo>
                  <a:cubicBezTo>
                    <a:pt x="26" y="544"/>
                    <a:pt x="26" y="543"/>
                    <a:pt x="27" y="543"/>
                  </a:cubicBezTo>
                  <a:cubicBezTo>
                    <a:pt x="26" y="543"/>
                    <a:pt x="26" y="544"/>
                    <a:pt x="26" y="544"/>
                  </a:cubicBezTo>
                  <a:close/>
                  <a:moveTo>
                    <a:pt x="29" y="539"/>
                  </a:moveTo>
                  <a:cubicBezTo>
                    <a:pt x="30" y="538"/>
                    <a:pt x="30" y="537"/>
                    <a:pt x="31" y="537"/>
                  </a:cubicBezTo>
                  <a:cubicBezTo>
                    <a:pt x="30" y="537"/>
                    <a:pt x="30" y="538"/>
                    <a:pt x="29" y="539"/>
                  </a:cubicBezTo>
                  <a:close/>
                  <a:moveTo>
                    <a:pt x="0" y="586"/>
                  </a:moveTo>
                  <a:cubicBezTo>
                    <a:pt x="1" y="585"/>
                    <a:pt x="2" y="584"/>
                    <a:pt x="2" y="583"/>
                  </a:cubicBezTo>
                  <a:cubicBezTo>
                    <a:pt x="2" y="584"/>
                    <a:pt x="1" y="585"/>
                    <a:pt x="0" y="586"/>
                  </a:cubicBezTo>
                  <a:close/>
                  <a:moveTo>
                    <a:pt x="3" y="582"/>
                  </a:moveTo>
                  <a:cubicBezTo>
                    <a:pt x="4" y="582"/>
                    <a:pt x="4" y="581"/>
                    <a:pt x="5" y="580"/>
                  </a:cubicBezTo>
                  <a:cubicBezTo>
                    <a:pt x="4" y="581"/>
                    <a:pt x="4" y="582"/>
                    <a:pt x="3" y="582"/>
                  </a:cubicBezTo>
                  <a:close/>
                  <a:moveTo>
                    <a:pt x="6" y="579"/>
                  </a:moveTo>
                  <a:cubicBezTo>
                    <a:pt x="6" y="578"/>
                    <a:pt x="7" y="578"/>
                    <a:pt x="7" y="577"/>
                  </a:cubicBezTo>
                  <a:cubicBezTo>
                    <a:pt x="7" y="578"/>
                    <a:pt x="6" y="578"/>
                    <a:pt x="6" y="579"/>
                  </a:cubicBezTo>
                  <a:close/>
                  <a:moveTo>
                    <a:pt x="8" y="575"/>
                  </a:moveTo>
                  <a:cubicBezTo>
                    <a:pt x="9" y="575"/>
                    <a:pt x="9" y="574"/>
                    <a:pt x="10" y="573"/>
                  </a:cubicBezTo>
                  <a:cubicBezTo>
                    <a:pt x="9" y="574"/>
                    <a:pt x="9" y="575"/>
                    <a:pt x="8" y="575"/>
                  </a:cubicBezTo>
                  <a:close/>
                  <a:moveTo>
                    <a:pt x="11" y="571"/>
                  </a:moveTo>
                  <a:cubicBezTo>
                    <a:pt x="11" y="571"/>
                    <a:pt x="11" y="570"/>
                    <a:pt x="11" y="570"/>
                  </a:cubicBezTo>
                  <a:cubicBezTo>
                    <a:pt x="11" y="570"/>
                    <a:pt x="11" y="571"/>
                    <a:pt x="11" y="571"/>
                  </a:cubicBezTo>
                  <a:close/>
                  <a:moveTo>
                    <a:pt x="647" y="586"/>
                  </a:moveTo>
                  <a:cubicBezTo>
                    <a:pt x="638" y="576"/>
                    <a:pt x="607" y="530"/>
                    <a:pt x="617" y="523"/>
                  </a:cubicBezTo>
                  <a:cubicBezTo>
                    <a:pt x="627" y="516"/>
                    <a:pt x="638" y="503"/>
                    <a:pt x="677" y="512"/>
                  </a:cubicBezTo>
                  <a:cubicBezTo>
                    <a:pt x="717" y="520"/>
                    <a:pt x="718" y="522"/>
                    <a:pt x="727" y="516"/>
                  </a:cubicBezTo>
                  <a:cubicBezTo>
                    <a:pt x="736" y="510"/>
                    <a:pt x="756" y="483"/>
                    <a:pt x="770" y="512"/>
                  </a:cubicBezTo>
                  <a:cubicBezTo>
                    <a:pt x="783" y="540"/>
                    <a:pt x="786" y="553"/>
                    <a:pt x="797" y="548"/>
                  </a:cubicBezTo>
                  <a:cubicBezTo>
                    <a:pt x="808" y="542"/>
                    <a:pt x="822" y="550"/>
                    <a:pt x="831" y="548"/>
                  </a:cubicBezTo>
                  <a:cubicBezTo>
                    <a:pt x="840" y="546"/>
                    <a:pt x="832" y="534"/>
                    <a:pt x="842" y="525"/>
                  </a:cubicBezTo>
                  <a:cubicBezTo>
                    <a:pt x="845" y="522"/>
                    <a:pt x="851" y="514"/>
                    <a:pt x="858" y="504"/>
                  </a:cubicBezTo>
                  <a:cubicBezTo>
                    <a:pt x="860" y="492"/>
                    <a:pt x="864" y="467"/>
                    <a:pt x="865" y="464"/>
                  </a:cubicBezTo>
                  <a:cubicBezTo>
                    <a:pt x="866" y="461"/>
                    <a:pt x="879" y="460"/>
                    <a:pt x="880" y="454"/>
                  </a:cubicBezTo>
                  <a:cubicBezTo>
                    <a:pt x="880" y="448"/>
                    <a:pt x="876" y="444"/>
                    <a:pt x="871" y="443"/>
                  </a:cubicBezTo>
                  <a:cubicBezTo>
                    <a:pt x="865" y="441"/>
                    <a:pt x="862" y="442"/>
                    <a:pt x="861" y="435"/>
                  </a:cubicBezTo>
                  <a:cubicBezTo>
                    <a:pt x="860" y="428"/>
                    <a:pt x="851" y="419"/>
                    <a:pt x="844" y="407"/>
                  </a:cubicBezTo>
                  <a:cubicBezTo>
                    <a:pt x="838" y="396"/>
                    <a:pt x="827" y="382"/>
                    <a:pt x="823" y="373"/>
                  </a:cubicBezTo>
                  <a:cubicBezTo>
                    <a:pt x="820" y="364"/>
                    <a:pt x="816" y="353"/>
                    <a:pt x="814" y="344"/>
                  </a:cubicBezTo>
                  <a:cubicBezTo>
                    <a:pt x="813" y="335"/>
                    <a:pt x="805" y="323"/>
                    <a:pt x="805" y="319"/>
                  </a:cubicBezTo>
                  <a:cubicBezTo>
                    <a:pt x="805" y="315"/>
                    <a:pt x="847" y="302"/>
                    <a:pt x="852" y="297"/>
                  </a:cubicBezTo>
                  <a:cubicBezTo>
                    <a:pt x="857" y="293"/>
                    <a:pt x="871" y="290"/>
                    <a:pt x="865" y="285"/>
                  </a:cubicBezTo>
                  <a:cubicBezTo>
                    <a:pt x="860" y="280"/>
                    <a:pt x="864" y="279"/>
                    <a:pt x="864" y="275"/>
                  </a:cubicBezTo>
                  <a:cubicBezTo>
                    <a:pt x="865" y="271"/>
                    <a:pt x="869" y="274"/>
                    <a:pt x="867" y="265"/>
                  </a:cubicBezTo>
                  <a:cubicBezTo>
                    <a:pt x="865" y="256"/>
                    <a:pt x="865" y="256"/>
                    <a:pt x="866" y="246"/>
                  </a:cubicBezTo>
                  <a:cubicBezTo>
                    <a:pt x="867" y="235"/>
                    <a:pt x="873" y="238"/>
                    <a:pt x="862" y="229"/>
                  </a:cubicBezTo>
                  <a:cubicBezTo>
                    <a:pt x="851" y="220"/>
                    <a:pt x="845" y="219"/>
                    <a:pt x="851" y="215"/>
                  </a:cubicBezTo>
                  <a:cubicBezTo>
                    <a:pt x="858" y="210"/>
                    <a:pt x="874" y="211"/>
                    <a:pt x="876" y="204"/>
                  </a:cubicBezTo>
                  <a:cubicBezTo>
                    <a:pt x="878" y="197"/>
                    <a:pt x="881" y="186"/>
                    <a:pt x="881" y="184"/>
                  </a:cubicBezTo>
                  <a:cubicBezTo>
                    <a:pt x="881" y="182"/>
                    <a:pt x="882" y="167"/>
                    <a:pt x="873" y="176"/>
                  </a:cubicBezTo>
                  <a:cubicBezTo>
                    <a:pt x="864" y="184"/>
                    <a:pt x="865" y="179"/>
                    <a:pt x="863" y="188"/>
                  </a:cubicBezTo>
                  <a:cubicBezTo>
                    <a:pt x="861" y="196"/>
                    <a:pt x="858" y="206"/>
                    <a:pt x="856" y="200"/>
                  </a:cubicBezTo>
                  <a:cubicBezTo>
                    <a:pt x="854" y="194"/>
                    <a:pt x="856" y="178"/>
                    <a:pt x="856" y="173"/>
                  </a:cubicBezTo>
                  <a:cubicBezTo>
                    <a:pt x="857" y="167"/>
                    <a:pt x="860" y="174"/>
                    <a:pt x="850" y="164"/>
                  </a:cubicBezTo>
                  <a:cubicBezTo>
                    <a:pt x="840" y="154"/>
                    <a:pt x="833" y="155"/>
                    <a:pt x="829" y="149"/>
                  </a:cubicBezTo>
                  <a:cubicBezTo>
                    <a:pt x="824" y="144"/>
                    <a:pt x="820" y="142"/>
                    <a:pt x="812" y="138"/>
                  </a:cubicBezTo>
                  <a:cubicBezTo>
                    <a:pt x="804" y="134"/>
                    <a:pt x="804" y="128"/>
                    <a:pt x="798" y="127"/>
                  </a:cubicBezTo>
                  <a:cubicBezTo>
                    <a:pt x="793" y="127"/>
                    <a:pt x="789" y="136"/>
                    <a:pt x="785" y="142"/>
                  </a:cubicBezTo>
                  <a:cubicBezTo>
                    <a:pt x="781" y="147"/>
                    <a:pt x="778" y="149"/>
                    <a:pt x="774" y="147"/>
                  </a:cubicBezTo>
                  <a:cubicBezTo>
                    <a:pt x="771" y="144"/>
                    <a:pt x="769" y="141"/>
                    <a:pt x="767" y="137"/>
                  </a:cubicBezTo>
                  <a:cubicBezTo>
                    <a:pt x="766" y="133"/>
                    <a:pt x="753" y="129"/>
                    <a:pt x="752" y="126"/>
                  </a:cubicBezTo>
                  <a:cubicBezTo>
                    <a:pt x="751" y="124"/>
                    <a:pt x="751" y="113"/>
                    <a:pt x="746" y="107"/>
                  </a:cubicBezTo>
                  <a:cubicBezTo>
                    <a:pt x="740" y="101"/>
                    <a:pt x="737" y="98"/>
                    <a:pt x="731" y="97"/>
                  </a:cubicBezTo>
                  <a:cubicBezTo>
                    <a:pt x="725" y="95"/>
                    <a:pt x="721" y="98"/>
                    <a:pt x="717" y="102"/>
                  </a:cubicBezTo>
                  <a:cubicBezTo>
                    <a:pt x="713" y="106"/>
                    <a:pt x="708" y="104"/>
                    <a:pt x="708" y="100"/>
                  </a:cubicBezTo>
                  <a:cubicBezTo>
                    <a:pt x="708" y="97"/>
                    <a:pt x="725" y="32"/>
                    <a:pt x="722" y="28"/>
                  </a:cubicBezTo>
                  <a:cubicBezTo>
                    <a:pt x="719" y="24"/>
                    <a:pt x="705" y="39"/>
                    <a:pt x="702" y="44"/>
                  </a:cubicBezTo>
                  <a:cubicBezTo>
                    <a:pt x="699" y="49"/>
                    <a:pt x="684" y="69"/>
                    <a:pt x="680" y="74"/>
                  </a:cubicBezTo>
                  <a:cubicBezTo>
                    <a:pt x="675" y="79"/>
                    <a:pt x="668" y="88"/>
                    <a:pt x="666" y="85"/>
                  </a:cubicBezTo>
                  <a:cubicBezTo>
                    <a:pt x="663" y="82"/>
                    <a:pt x="665" y="63"/>
                    <a:pt x="665" y="58"/>
                  </a:cubicBezTo>
                  <a:cubicBezTo>
                    <a:pt x="665" y="53"/>
                    <a:pt x="660" y="51"/>
                    <a:pt x="654" y="52"/>
                  </a:cubicBezTo>
                  <a:cubicBezTo>
                    <a:pt x="649" y="52"/>
                    <a:pt x="642" y="57"/>
                    <a:pt x="640" y="56"/>
                  </a:cubicBezTo>
                  <a:cubicBezTo>
                    <a:pt x="638" y="55"/>
                    <a:pt x="636" y="51"/>
                    <a:pt x="632" y="49"/>
                  </a:cubicBezTo>
                  <a:cubicBezTo>
                    <a:pt x="628" y="48"/>
                    <a:pt x="624" y="61"/>
                    <a:pt x="622" y="61"/>
                  </a:cubicBezTo>
                  <a:cubicBezTo>
                    <a:pt x="619" y="61"/>
                    <a:pt x="610" y="55"/>
                    <a:pt x="610" y="55"/>
                  </a:cubicBezTo>
                  <a:cubicBezTo>
                    <a:pt x="610" y="55"/>
                    <a:pt x="607" y="48"/>
                    <a:pt x="590" y="47"/>
                  </a:cubicBezTo>
                  <a:cubicBezTo>
                    <a:pt x="572" y="46"/>
                    <a:pt x="571" y="40"/>
                    <a:pt x="563" y="35"/>
                  </a:cubicBezTo>
                  <a:cubicBezTo>
                    <a:pt x="555" y="30"/>
                    <a:pt x="545" y="39"/>
                    <a:pt x="539" y="35"/>
                  </a:cubicBezTo>
                  <a:cubicBezTo>
                    <a:pt x="536" y="32"/>
                    <a:pt x="538" y="29"/>
                    <a:pt x="541" y="24"/>
                  </a:cubicBezTo>
                  <a:cubicBezTo>
                    <a:pt x="537" y="25"/>
                    <a:pt x="534" y="26"/>
                    <a:pt x="530" y="26"/>
                  </a:cubicBezTo>
                  <a:cubicBezTo>
                    <a:pt x="511" y="29"/>
                    <a:pt x="522" y="26"/>
                    <a:pt x="502" y="26"/>
                  </a:cubicBezTo>
                  <a:cubicBezTo>
                    <a:pt x="482" y="26"/>
                    <a:pt x="495" y="23"/>
                    <a:pt x="486" y="11"/>
                  </a:cubicBezTo>
                  <a:cubicBezTo>
                    <a:pt x="477" y="0"/>
                    <a:pt x="475" y="11"/>
                    <a:pt x="456" y="10"/>
                  </a:cubicBezTo>
                  <a:cubicBezTo>
                    <a:pt x="436" y="9"/>
                    <a:pt x="442" y="6"/>
                    <a:pt x="428" y="6"/>
                  </a:cubicBezTo>
                  <a:cubicBezTo>
                    <a:pt x="415" y="6"/>
                    <a:pt x="416" y="11"/>
                    <a:pt x="410" y="12"/>
                  </a:cubicBezTo>
                  <a:cubicBezTo>
                    <a:pt x="405" y="14"/>
                    <a:pt x="403" y="12"/>
                    <a:pt x="382" y="12"/>
                  </a:cubicBezTo>
                  <a:cubicBezTo>
                    <a:pt x="360" y="12"/>
                    <a:pt x="375" y="16"/>
                    <a:pt x="367" y="20"/>
                  </a:cubicBezTo>
                  <a:cubicBezTo>
                    <a:pt x="359" y="25"/>
                    <a:pt x="361" y="25"/>
                    <a:pt x="352" y="27"/>
                  </a:cubicBezTo>
                  <a:cubicBezTo>
                    <a:pt x="343" y="29"/>
                    <a:pt x="347" y="27"/>
                    <a:pt x="333" y="20"/>
                  </a:cubicBezTo>
                  <a:cubicBezTo>
                    <a:pt x="320" y="14"/>
                    <a:pt x="324" y="16"/>
                    <a:pt x="301" y="15"/>
                  </a:cubicBezTo>
                  <a:cubicBezTo>
                    <a:pt x="279" y="14"/>
                    <a:pt x="301" y="18"/>
                    <a:pt x="307" y="26"/>
                  </a:cubicBezTo>
                  <a:cubicBezTo>
                    <a:pt x="312" y="34"/>
                    <a:pt x="306" y="37"/>
                    <a:pt x="305" y="47"/>
                  </a:cubicBezTo>
                  <a:cubicBezTo>
                    <a:pt x="304" y="56"/>
                    <a:pt x="298" y="54"/>
                    <a:pt x="280" y="61"/>
                  </a:cubicBezTo>
                  <a:cubicBezTo>
                    <a:pt x="262" y="68"/>
                    <a:pt x="278" y="68"/>
                    <a:pt x="278" y="73"/>
                  </a:cubicBezTo>
                  <a:cubicBezTo>
                    <a:pt x="278" y="78"/>
                    <a:pt x="278" y="82"/>
                    <a:pt x="265" y="83"/>
                  </a:cubicBezTo>
                  <a:cubicBezTo>
                    <a:pt x="252" y="84"/>
                    <a:pt x="248" y="73"/>
                    <a:pt x="236" y="61"/>
                  </a:cubicBezTo>
                  <a:cubicBezTo>
                    <a:pt x="223" y="50"/>
                    <a:pt x="217" y="42"/>
                    <a:pt x="208" y="37"/>
                  </a:cubicBezTo>
                  <a:cubicBezTo>
                    <a:pt x="199" y="33"/>
                    <a:pt x="199" y="37"/>
                    <a:pt x="188" y="40"/>
                  </a:cubicBezTo>
                  <a:cubicBezTo>
                    <a:pt x="177" y="42"/>
                    <a:pt x="169" y="40"/>
                    <a:pt x="164" y="33"/>
                  </a:cubicBezTo>
                  <a:cubicBezTo>
                    <a:pt x="158" y="26"/>
                    <a:pt x="165" y="27"/>
                    <a:pt x="162" y="23"/>
                  </a:cubicBezTo>
                  <a:cubicBezTo>
                    <a:pt x="159" y="18"/>
                    <a:pt x="156" y="19"/>
                    <a:pt x="151" y="15"/>
                  </a:cubicBezTo>
                  <a:cubicBezTo>
                    <a:pt x="145" y="10"/>
                    <a:pt x="142" y="6"/>
                    <a:pt x="131" y="10"/>
                  </a:cubicBezTo>
                  <a:cubicBezTo>
                    <a:pt x="121" y="15"/>
                    <a:pt x="128" y="12"/>
                    <a:pt x="122" y="12"/>
                  </a:cubicBezTo>
                  <a:cubicBezTo>
                    <a:pt x="116" y="12"/>
                    <a:pt x="109" y="20"/>
                    <a:pt x="103" y="23"/>
                  </a:cubicBezTo>
                  <a:cubicBezTo>
                    <a:pt x="97" y="25"/>
                    <a:pt x="100" y="32"/>
                    <a:pt x="104" y="34"/>
                  </a:cubicBezTo>
                  <a:cubicBezTo>
                    <a:pt x="109" y="36"/>
                    <a:pt x="120" y="43"/>
                    <a:pt x="120" y="56"/>
                  </a:cubicBezTo>
                  <a:cubicBezTo>
                    <a:pt x="120" y="68"/>
                    <a:pt x="115" y="54"/>
                    <a:pt x="103" y="56"/>
                  </a:cubicBezTo>
                  <a:cubicBezTo>
                    <a:pt x="90" y="57"/>
                    <a:pt x="102" y="61"/>
                    <a:pt x="106" y="68"/>
                  </a:cubicBezTo>
                  <a:cubicBezTo>
                    <a:pt x="111" y="75"/>
                    <a:pt x="104" y="81"/>
                    <a:pt x="102" y="87"/>
                  </a:cubicBezTo>
                  <a:cubicBezTo>
                    <a:pt x="100" y="94"/>
                    <a:pt x="93" y="91"/>
                    <a:pt x="80" y="93"/>
                  </a:cubicBezTo>
                  <a:cubicBezTo>
                    <a:pt x="68" y="95"/>
                    <a:pt x="59" y="98"/>
                    <a:pt x="50" y="104"/>
                  </a:cubicBezTo>
                  <a:cubicBezTo>
                    <a:pt x="47" y="106"/>
                    <a:pt x="43" y="109"/>
                    <a:pt x="39" y="111"/>
                  </a:cubicBezTo>
                  <a:cubicBezTo>
                    <a:pt x="39" y="112"/>
                    <a:pt x="39" y="112"/>
                    <a:pt x="39" y="112"/>
                  </a:cubicBezTo>
                  <a:cubicBezTo>
                    <a:pt x="56" y="146"/>
                    <a:pt x="61" y="194"/>
                    <a:pt x="48" y="208"/>
                  </a:cubicBezTo>
                  <a:cubicBezTo>
                    <a:pt x="35" y="221"/>
                    <a:pt x="32" y="208"/>
                    <a:pt x="44" y="244"/>
                  </a:cubicBezTo>
                  <a:cubicBezTo>
                    <a:pt x="56" y="280"/>
                    <a:pt x="71" y="304"/>
                    <a:pt x="71" y="316"/>
                  </a:cubicBezTo>
                  <a:cubicBezTo>
                    <a:pt x="71" y="328"/>
                    <a:pt x="52" y="321"/>
                    <a:pt x="50" y="338"/>
                  </a:cubicBezTo>
                  <a:cubicBezTo>
                    <a:pt x="48" y="355"/>
                    <a:pt x="54" y="351"/>
                    <a:pt x="58" y="393"/>
                  </a:cubicBezTo>
                  <a:cubicBezTo>
                    <a:pt x="58" y="400"/>
                    <a:pt x="59" y="407"/>
                    <a:pt x="59" y="415"/>
                  </a:cubicBezTo>
                  <a:cubicBezTo>
                    <a:pt x="65" y="414"/>
                    <a:pt x="71" y="413"/>
                    <a:pt x="72" y="413"/>
                  </a:cubicBezTo>
                  <a:cubicBezTo>
                    <a:pt x="78" y="412"/>
                    <a:pt x="97" y="406"/>
                    <a:pt x="102" y="407"/>
                  </a:cubicBezTo>
                  <a:cubicBezTo>
                    <a:pt x="106" y="408"/>
                    <a:pt x="114" y="407"/>
                    <a:pt x="121" y="414"/>
                  </a:cubicBezTo>
                  <a:cubicBezTo>
                    <a:pt x="128" y="422"/>
                    <a:pt x="143" y="437"/>
                    <a:pt x="148" y="437"/>
                  </a:cubicBezTo>
                  <a:cubicBezTo>
                    <a:pt x="154" y="437"/>
                    <a:pt x="164" y="431"/>
                    <a:pt x="168" y="426"/>
                  </a:cubicBezTo>
                  <a:cubicBezTo>
                    <a:pt x="171" y="422"/>
                    <a:pt x="169" y="413"/>
                    <a:pt x="176" y="414"/>
                  </a:cubicBezTo>
                  <a:cubicBezTo>
                    <a:pt x="182" y="415"/>
                    <a:pt x="182" y="422"/>
                    <a:pt x="193" y="422"/>
                  </a:cubicBezTo>
                  <a:cubicBezTo>
                    <a:pt x="211" y="422"/>
                    <a:pt x="211" y="422"/>
                    <a:pt x="211" y="422"/>
                  </a:cubicBezTo>
                  <a:cubicBezTo>
                    <a:pt x="218" y="422"/>
                    <a:pt x="212" y="421"/>
                    <a:pt x="218" y="429"/>
                  </a:cubicBezTo>
                  <a:cubicBezTo>
                    <a:pt x="223" y="437"/>
                    <a:pt x="217" y="441"/>
                    <a:pt x="224" y="441"/>
                  </a:cubicBezTo>
                  <a:cubicBezTo>
                    <a:pt x="231" y="441"/>
                    <a:pt x="238" y="437"/>
                    <a:pt x="242" y="434"/>
                  </a:cubicBezTo>
                  <a:cubicBezTo>
                    <a:pt x="247" y="432"/>
                    <a:pt x="249" y="424"/>
                    <a:pt x="258" y="424"/>
                  </a:cubicBezTo>
                  <a:cubicBezTo>
                    <a:pt x="267" y="424"/>
                    <a:pt x="278" y="425"/>
                    <a:pt x="286" y="429"/>
                  </a:cubicBezTo>
                  <a:cubicBezTo>
                    <a:pt x="293" y="432"/>
                    <a:pt x="297" y="433"/>
                    <a:pt x="295" y="441"/>
                  </a:cubicBezTo>
                  <a:cubicBezTo>
                    <a:pt x="292" y="449"/>
                    <a:pt x="286" y="452"/>
                    <a:pt x="295" y="460"/>
                  </a:cubicBezTo>
                  <a:cubicBezTo>
                    <a:pt x="305" y="468"/>
                    <a:pt x="309" y="465"/>
                    <a:pt x="312" y="475"/>
                  </a:cubicBezTo>
                  <a:cubicBezTo>
                    <a:pt x="314" y="485"/>
                    <a:pt x="304" y="486"/>
                    <a:pt x="312" y="492"/>
                  </a:cubicBezTo>
                  <a:cubicBezTo>
                    <a:pt x="319" y="498"/>
                    <a:pt x="329" y="500"/>
                    <a:pt x="338" y="500"/>
                  </a:cubicBezTo>
                  <a:cubicBezTo>
                    <a:pt x="369" y="500"/>
                    <a:pt x="369" y="500"/>
                    <a:pt x="369" y="500"/>
                  </a:cubicBezTo>
                  <a:cubicBezTo>
                    <a:pt x="383" y="500"/>
                    <a:pt x="383" y="500"/>
                    <a:pt x="383" y="500"/>
                  </a:cubicBezTo>
                  <a:cubicBezTo>
                    <a:pt x="383" y="500"/>
                    <a:pt x="365" y="476"/>
                    <a:pt x="374" y="471"/>
                  </a:cubicBezTo>
                  <a:cubicBezTo>
                    <a:pt x="383" y="465"/>
                    <a:pt x="385" y="463"/>
                    <a:pt x="399" y="465"/>
                  </a:cubicBezTo>
                  <a:cubicBezTo>
                    <a:pt x="412" y="467"/>
                    <a:pt x="411" y="463"/>
                    <a:pt x="420" y="474"/>
                  </a:cubicBezTo>
                  <a:cubicBezTo>
                    <a:pt x="430" y="485"/>
                    <a:pt x="435" y="489"/>
                    <a:pt x="447" y="497"/>
                  </a:cubicBezTo>
                  <a:cubicBezTo>
                    <a:pt x="458" y="504"/>
                    <a:pt x="466" y="509"/>
                    <a:pt x="467" y="515"/>
                  </a:cubicBezTo>
                  <a:cubicBezTo>
                    <a:pt x="468" y="520"/>
                    <a:pt x="466" y="520"/>
                    <a:pt x="475" y="522"/>
                  </a:cubicBezTo>
                  <a:cubicBezTo>
                    <a:pt x="484" y="523"/>
                    <a:pt x="493" y="496"/>
                    <a:pt x="496" y="522"/>
                  </a:cubicBezTo>
                  <a:cubicBezTo>
                    <a:pt x="500" y="548"/>
                    <a:pt x="492" y="559"/>
                    <a:pt x="511" y="582"/>
                  </a:cubicBezTo>
                  <a:cubicBezTo>
                    <a:pt x="530" y="604"/>
                    <a:pt x="541" y="621"/>
                    <a:pt x="541" y="629"/>
                  </a:cubicBezTo>
                  <a:cubicBezTo>
                    <a:pt x="541" y="644"/>
                    <a:pt x="541" y="644"/>
                    <a:pt x="541" y="644"/>
                  </a:cubicBezTo>
                  <a:cubicBezTo>
                    <a:pt x="541" y="651"/>
                    <a:pt x="551" y="646"/>
                    <a:pt x="552" y="657"/>
                  </a:cubicBezTo>
                  <a:cubicBezTo>
                    <a:pt x="553" y="667"/>
                    <a:pt x="552" y="661"/>
                    <a:pt x="552" y="674"/>
                  </a:cubicBezTo>
                  <a:cubicBezTo>
                    <a:pt x="552" y="686"/>
                    <a:pt x="542" y="687"/>
                    <a:pt x="552" y="688"/>
                  </a:cubicBezTo>
                  <a:cubicBezTo>
                    <a:pt x="563" y="689"/>
                    <a:pt x="566" y="672"/>
                    <a:pt x="572" y="688"/>
                  </a:cubicBezTo>
                  <a:cubicBezTo>
                    <a:pt x="579" y="704"/>
                    <a:pt x="572" y="702"/>
                    <a:pt x="580" y="706"/>
                  </a:cubicBezTo>
                  <a:cubicBezTo>
                    <a:pt x="588" y="711"/>
                    <a:pt x="602" y="714"/>
                    <a:pt x="611" y="713"/>
                  </a:cubicBezTo>
                  <a:cubicBezTo>
                    <a:pt x="620" y="712"/>
                    <a:pt x="623" y="710"/>
                    <a:pt x="628" y="705"/>
                  </a:cubicBezTo>
                  <a:cubicBezTo>
                    <a:pt x="632" y="701"/>
                    <a:pt x="625" y="700"/>
                    <a:pt x="636" y="693"/>
                  </a:cubicBezTo>
                  <a:cubicBezTo>
                    <a:pt x="641" y="690"/>
                    <a:pt x="647" y="686"/>
                    <a:pt x="654" y="683"/>
                  </a:cubicBezTo>
                  <a:cubicBezTo>
                    <a:pt x="649" y="661"/>
                    <a:pt x="640" y="642"/>
                    <a:pt x="640" y="636"/>
                  </a:cubicBezTo>
                  <a:cubicBezTo>
                    <a:pt x="640" y="629"/>
                    <a:pt x="649" y="636"/>
                    <a:pt x="655" y="627"/>
                  </a:cubicBezTo>
                  <a:cubicBezTo>
                    <a:pt x="661" y="618"/>
                    <a:pt x="657" y="596"/>
                    <a:pt x="647" y="586"/>
                  </a:cubicBezTo>
                  <a:close/>
                  <a:moveTo>
                    <a:pt x="39" y="524"/>
                  </a:moveTo>
                  <a:cubicBezTo>
                    <a:pt x="38" y="526"/>
                    <a:pt x="36" y="528"/>
                    <a:pt x="35" y="531"/>
                  </a:cubicBezTo>
                  <a:cubicBezTo>
                    <a:pt x="36" y="528"/>
                    <a:pt x="38" y="526"/>
                    <a:pt x="39" y="524"/>
                  </a:cubicBezTo>
                  <a:close/>
                  <a:moveTo>
                    <a:pt x="41" y="522"/>
                  </a:moveTo>
                  <a:cubicBezTo>
                    <a:pt x="42" y="520"/>
                    <a:pt x="42" y="518"/>
                    <a:pt x="43" y="517"/>
                  </a:cubicBezTo>
                  <a:cubicBezTo>
                    <a:pt x="42" y="518"/>
                    <a:pt x="42" y="520"/>
                    <a:pt x="41" y="522"/>
                  </a:cubicBezTo>
                  <a:close/>
                  <a:moveTo>
                    <a:pt x="45" y="514"/>
                  </a:moveTo>
                  <a:cubicBezTo>
                    <a:pt x="45" y="512"/>
                    <a:pt x="46" y="511"/>
                    <a:pt x="47" y="509"/>
                  </a:cubicBezTo>
                  <a:cubicBezTo>
                    <a:pt x="46" y="511"/>
                    <a:pt x="45" y="512"/>
                    <a:pt x="45" y="514"/>
                  </a:cubicBezTo>
                  <a:close/>
                  <a:moveTo>
                    <a:pt x="50" y="501"/>
                  </a:moveTo>
                  <a:cubicBezTo>
                    <a:pt x="49" y="503"/>
                    <a:pt x="49" y="504"/>
                    <a:pt x="48" y="506"/>
                  </a:cubicBezTo>
                  <a:cubicBezTo>
                    <a:pt x="49" y="504"/>
                    <a:pt x="49" y="503"/>
                    <a:pt x="50" y="501"/>
                  </a:cubicBezTo>
                  <a:close/>
                  <a:moveTo>
                    <a:pt x="51" y="498"/>
                  </a:moveTo>
                  <a:cubicBezTo>
                    <a:pt x="51" y="496"/>
                    <a:pt x="52" y="493"/>
                    <a:pt x="53" y="490"/>
                  </a:cubicBezTo>
                  <a:cubicBezTo>
                    <a:pt x="52" y="493"/>
                    <a:pt x="51" y="496"/>
                    <a:pt x="51" y="498"/>
                  </a:cubicBezTo>
                  <a:close/>
                  <a:moveTo>
                    <a:pt x="53" y="489"/>
                  </a:moveTo>
                  <a:cubicBezTo>
                    <a:pt x="54" y="487"/>
                    <a:pt x="54" y="484"/>
                    <a:pt x="55" y="482"/>
                  </a:cubicBezTo>
                  <a:cubicBezTo>
                    <a:pt x="54" y="484"/>
                    <a:pt x="54" y="487"/>
                    <a:pt x="53" y="489"/>
                  </a:cubicBezTo>
                  <a:close/>
                  <a:moveTo>
                    <a:pt x="55" y="479"/>
                  </a:moveTo>
                  <a:cubicBezTo>
                    <a:pt x="56" y="477"/>
                    <a:pt x="56" y="476"/>
                    <a:pt x="56" y="474"/>
                  </a:cubicBezTo>
                  <a:cubicBezTo>
                    <a:pt x="56" y="476"/>
                    <a:pt x="56" y="477"/>
                    <a:pt x="55" y="479"/>
                  </a:cubicBezTo>
                  <a:close/>
                  <a:moveTo>
                    <a:pt x="57" y="470"/>
                  </a:moveTo>
                  <a:cubicBezTo>
                    <a:pt x="57" y="469"/>
                    <a:pt x="57" y="467"/>
                    <a:pt x="58" y="465"/>
                  </a:cubicBezTo>
                  <a:cubicBezTo>
                    <a:pt x="57" y="467"/>
                    <a:pt x="57" y="469"/>
                    <a:pt x="57" y="470"/>
                  </a:cubicBezTo>
                  <a:close/>
                  <a:moveTo>
                    <a:pt x="58" y="462"/>
                  </a:moveTo>
                  <a:cubicBezTo>
                    <a:pt x="58" y="460"/>
                    <a:pt x="58" y="459"/>
                    <a:pt x="58" y="457"/>
                  </a:cubicBezTo>
                  <a:cubicBezTo>
                    <a:pt x="58" y="459"/>
                    <a:pt x="58" y="460"/>
                    <a:pt x="58" y="462"/>
                  </a:cubicBezTo>
                  <a:close/>
                  <a:moveTo>
                    <a:pt x="59" y="453"/>
                  </a:moveTo>
                  <a:cubicBezTo>
                    <a:pt x="59" y="452"/>
                    <a:pt x="59" y="450"/>
                    <a:pt x="59" y="449"/>
                  </a:cubicBezTo>
                  <a:cubicBezTo>
                    <a:pt x="59" y="450"/>
                    <a:pt x="59" y="452"/>
                    <a:pt x="59" y="453"/>
                  </a:cubicBezTo>
                  <a:close/>
                  <a:moveTo>
                    <a:pt x="655" y="690"/>
                  </a:moveTo>
                  <a:cubicBezTo>
                    <a:pt x="655" y="687"/>
                    <a:pt x="654" y="685"/>
                    <a:pt x="654" y="683"/>
                  </a:cubicBezTo>
                  <a:cubicBezTo>
                    <a:pt x="654" y="685"/>
                    <a:pt x="655" y="687"/>
                    <a:pt x="655" y="690"/>
                  </a:cubicBezTo>
                  <a:close/>
                  <a:moveTo>
                    <a:pt x="655" y="691"/>
                  </a:moveTo>
                  <a:cubicBezTo>
                    <a:pt x="656" y="693"/>
                    <a:pt x="656" y="694"/>
                    <a:pt x="656" y="696"/>
                  </a:cubicBezTo>
                  <a:cubicBezTo>
                    <a:pt x="656" y="694"/>
                    <a:pt x="656" y="693"/>
                    <a:pt x="655" y="691"/>
                  </a:cubicBezTo>
                  <a:close/>
                  <a:moveTo>
                    <a:pt x="656" y="698"/>
                  </a:moveTo>
                  <a:cubicBezTo>
                    <a:pt x="656" y="700"/>
                    <a:pt x="657" y="702"/>
                    <a:pt x="657" y="703"/>
                  </a:cubicBezTo>
                  <a:cubicBezTo>
                    <a:pt x="657" y="702"/>
                    <a:pt x="656" y="700"/>
                    <a:pt x="656" y="698"/>
                  </a:cubicBezTo>
                  <a:close/>
                  <a:moveTo>
                    <a:pt x="657" y="705"/>
                  </a:moveTo>
                  <a:cubicBezTo>
                    <a:pt x="657" y="708"/>
                    <a:pt x="657" y="710"/>
                    <a:pt x="657" y="712"/>
                  </a:cubicBezTo>
                  <a:cubicBezTo>
                    <a:pt x="657" y="710"/>
                    <a:pt x="657" y="708"/>
                    <a:pt x="657" y="705"/>
                  </a:cubicBezTo>
                  <a:close/>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20127">
              <a:extLst>
                <a:ext uri="{FF2B5EF4-FFF2-40B4-BE49-F238E27FC236}">
                  <a16:creationId xmlns:a16="http://schemas.microsoft.com/office/drawing/2014/main" id="{2D4BD4C1-B867-44C2-81F9-229BC239D8A6}"/>
                </a:ext>
              </a:extLst>
            </p:cNvPr>
            <p:cNvSpPr>
              <a:spLocks/>
            </p:cNvSpPr>
            <p:nvPr/>
          </p:nvSpPr>
          <p:spPr bwMode="auto">
            <a:xfrm>
              <a:off x="1029" y="2419"/>
              <a:ext cx="860" cy="783"/>
            </a:xfrm>
            <a:custGeom>
              <a:avLst/>
              <a:gdLst>
                <a:gd name="T0" fmla="*/ 74 w 604"/>
                <a:gd name="T1" fmla="*/ 365 h 550"/>
                <a:gd name="T2" fmla="*/ 126 w 604"/>
                <a:gd name="T3" fmla="*/ 454 h 550"/>
                <a:gd name="T4" fmla="*/ 139 w 604"/>
                <a:gd name="T5" fmla="*/ 470 h 550"/>
                <a:gd name="T6" fmla="*/ 163 w 604"/>
                <a:gd name="T7" fmla="*/ 446 h 550"/>
                <a:gd name="T8" fmla="*/ 208 w 604"/>
                <a:gd name="T9" fmla="*/ 423 h 550"/>
                <a:gd name="T10" fmla="*/ 282 w 604"/>
                <a:gd name="T11" fmla="*/ 421 h 550"/>
                <a:gd name="T12" fmla="*/ 313 w 604"/>
                <a:gd name="T13" fmla="*/ 466 h 550"/>
                <a:gd name="T14" fmla="*/ 354 w 604"/>
                <a:gd name="T15" fmla="*/ 509 h 550"/>
                <a:gd name="T16" fmla="*/ 386 w 604"/>
                <a:gd name="T17" fmla="*/ 547 h 550"/>
                <a:gd name="T18" fmla="*/ 420 w 604"/>
                <a:gd name="T19" fmla="*/ 545 h 550"/>
                <a:gd name="T20" fmla="*/ 454 w 604"/>
                <a:gd name="T21" fmla="*/ 516 h 550"/>
                <a:gd name="T22" fmla="*/ 513 w 604"/>
                <a:gd name="T23" fmla="*/ 454 h 550"/>
                <a:gd name="T24" fmla="*/ 569 w 604"/>
                <a:gd name="T25" fmla="*/ 394 h 550"/>
                <a:gd name="T26" fmla="*/ 595 w 604"/>
                <a:gd name="T27" fmla="*/ 301 h 550"/>
                <a:gd name="T28" fmla="*/ 585 w 604"/>
                <a:gd name="T29" fmla="*/ 256 h 550"/>
                <a:gd name="T30" fmla="*/ 562 w 604"/>
                <a:gd name="T31" fmla="*/ 201 h 550"/>
                <a:gd name="T32" fmla="*/ 523 w 604"/>
                <a:gd name="T33" fmla="*/ 178 h 550"/>
                <a:gd name="T34" fmla="*/ 483 w 604"/>
                <a:gd name="T35" fmla="*/ 122 h 550"/>
                <a:gd name="T36" fmla="*/ 470 w 604"/>
                <a:gd name="T37" fmla="*/ 87 h 550"/>
                <a:gd name="T38" fmla="*/ 448 w 604"/>
                <a:gd name="T39" fmla="*/ 64 h 550"/>
                <a:gd name="T40" fmla="*/ 395 w 604"/>
                <a:gd name="T41" fmla="*/ 32 h 550"/>
                <a:gd name="T42" fmla="*/ 372 w 604"/>
                <a:gd name="T43" fmla="*/ 15 h 550"/>
                <a:gd name="T44" fmla="*/ 320 w 604"/>
                <a:gd name="T45" fmla="*/ 0 h 550"/>
                <a:gd name="T46" fmla="*/ 298 w 604"/>
                <a:gd name="T47" fmla="*/ 20 h 550"/>
                <a:gd name="T48" fmla="*/ 273 w 604"/>
                <a:gd name="T49" fmla="*/ 33 h 550"/>
                <a:gd name="T50" fmla="*/ 284 w 604"/>
                <a:gd name="T51" fmla="*/ 58 h 550"/>
                <a:gd name="T52" fmla="*/ 267 w 604"/>
                <a:gd name="T53" fmla="*/ 101 h 550"/>
                <a:gd name="T54" fmla="*/ 280 w 604"/>
                <a:gd name="T55" fmla="*/ 127 h 550"/>
                <a:gd name="T56" fmla="*/ 256 w 604"/>
                <a:gd name="T57" fmla="*/ 166 h 550"/>
                <a:gd name="T58" fmla="*/ 265 w 604"/>
                <a:gd name="T59" fmla="*/ 217 h 550"/>
                <a:gd name="T60" fmla="*/ 231 w 604"/>
                <a:gd name="T61" fmla="*/ 210 h 550"/>
                <a:gd name="T62" fmla="*/ 187 w 604"/>
                <a:gd name="T63" fmla="*/ 188 h 550"/>
                <a:gd name="T64" fmla="*/ 145 w 604"/>
                <a:gd name="T65" fmla="*/ 185 h 550"/>
                <a:gd name="T66" fmla="*/ 122 w 604"/>
                <a:gd name="T67" fmla="*/ 166 h 550"/>
                <a:gd name="T68" fmla="*/ 89 w 604"/>
                <a:gd name="T69" fmla="*/ 178 h 550"/>
                <a:gd name="T70" fmla="*/ 81 w 604"/>
                <a:gd name="T71" fmla="*/ 210 h 550"/>
                <a:gd name="T72" fmla="*/ 68 w 604"/>
                <a:gd name="T73" fmla="*/ 244 h 550"/>
                <a:gd name="T74" fmla="*/ 66 w 604"/>
                <a:gd name="T75" fmla="*/ 284 h 550"/>
                <a:gd name="T76" fmla="*/ 42 w 604"/>
                <a:gd name="T77" fmla="*/ 304 h 550"/>
                <a:gd name="T78" fmla="*/ 20 w 604"/>
                <a:gd name="T79" fmla="*/ 306 h 550"/>
                <a:gd name="T80" fmla="*/ 15 w 604"/>
                <a:gd name="T81" fmla="*/ 32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4" h="550">
                  <a:moveTo>
                    <a:pt x="15" y="322"/>
                  </a:moveTo>
                  <a:cubicBezTo>
                    <a:pt x="29" y="330"/>
                    <a:pt x="49" y="338"/>
                    <a:pt x="74" y="365"/>
                  </a:cubicBezTo>
                  <a:cubicBezTo>
                    <a:pt x="100" y="392"/>
                    <a:pt x="118" y="394"/>
                    <a:pt x="122" y="413"/>
                  </a:cubicBezTo>
                  <a:cubicBezTo>
                    <a:pt x="125" y="432"/>
                    <a:pt x="130" y="442"/>
                    <a:pt x="126" y="454"/>
                  </a:cubicBezTo>
                  <a:cubicBezTo>
                    <a:pt x="122" y="466"/>
                    <a:pt x="130" y="468"/>
                    <a:pt x="135" y="470"/>
                  </a:cubicBezTo>
                  <a:cubicBezTo>
                    <a:pt x="136" y="470"/>
                    <a:pt x="138" y="470"/>
                    <a:pt x="139" y="470"/>
                  </a:cubicBezTo>
                  <a:cubicBezTo>
                    <a:pt x="141" y="463"/>
                    <a:pt x="143" y="458"/>
                    <a:pt x="145" y="457"/>
                  </a:cubicBezTo>
                  <a:cubicBezTo>
                    <a:pt x="150" y="454"/>
                    <a:pt x="157" y="455"/>
                    <a:pt x="163" y="446"/>
                  </a:cubicBezTo>
                  <a:cubicBezTo>
                    <a:pt x="169" y="437"/>
                    <a:pt x="174" y="425"/>
                    <a:pt x="182" y="425"/>
                  </a:cubicBezTo>
                  <a:cubicBezTo>
                    <a:pt x="189" y="425"/>
                    <a:pt x="202" y="434"/>
                    <a:pt x="208" y="423"/>
                  </a:cubicBezTo>
                  <a:cubicBezTo>
                    <a:pt x="215" y="413"/>
                    <a:pt x="212" y="397"/>
                    <a:pt x="229" y="401"/>
                  </a:cubicBezTo>
                  <a:cubicBezTo>
                    <a:pt x="246" y="404"/>
                    <a:pt x="272" y="409"/>
                    <a:pt x="282" y="421"/>
                  </a:cubicBezTo>
                  <a:cubicBezTo>
                    <a:pt x="292" y="434"/>
                    <a:pt x="313" y="440"/>
                    <a:pt x="313" y="440"/>
                  </a:cubicBezTo>
                  <a:cubicBezTo>
                    <a:pt x="313" y="440"/>
                    <a:pt x="311" y="459"/>
                    <a:pt x="313" y="466"/>
                  </a:cubicBezTo>
                  <a:cubicBezTo>
                    <a:pt x="315" y="472"/>
                    <a:pt x="339" y="468"/>
                    <a:pt x="343" y="481"/>
                  </a:cubicBezTo>
                  <a:cubicBezTo>
                    <a:pt x="348" y="494"/>
                    <a:pt x="342" y="502"/>
                    <a:pt x="354" y="509"/>
                  </a:cubicBezTo>
                  <a:cubicBezTo>
                    <a:pt x="365" y="517"/>
                    <a:pt x="372" y="519"/>
                    <a:pt x="378" y="526"/>
                  </a:cubicBezTo>
                  <a:cubicBezTo>
                    <a:pt x="385" y="534"/>
                    <a:pt x="376" y="550"/>
                    <a:pt x="386" y="547"/>
                  </a:cubicBezTo>
                  <a:cubicBezTo>
                    <a:pt x="395" y="544"/>
                    <a:pt x="396" y="533"/>
                    <a:pt x="400" y="537"/>
                  </a:cubicBezTo>
                  <a:cubicBezTo>
                    <a:pt x="404" y="540"/>
                    <a:pt x="415" y="547"/>
                    <a:pt x="420" y="545"/>
                  </a:cubicBezTo>
                  <a:cubicBezTo>
                    <a:pt x="425" y="542"/>
                    <a:pt x="443" y="533"/>
                    <a:pt x="443" y="524"/>
                  </a:cubicBezTo>
                  <a:cubicBezTo>
                    <a:pt x="443" y="520"/>
                    <a:pt x="448" y="517"/>
                    <a:pt x="454" y="516"/>
                  </a:cubicBezTo>
                  <a:cubicBezTo>
                    <a:pt x="458" y="512"/>
                    <a:pt x="463" y="507"/>
                    <a:pt x="468" y="503"/>
                  </a:cubicBezTo>
                  <a:cubicBezTo>
                    <a:pt x="493" y="483"/>
                    <a:pt x="468" y="449"/>
                    <a:pt x="513" y="454"/>
                  </a:cubicBezTo>
                  <a:cubicBezTo>
                    <a:pt x="559" y="460"/>
                    <a:pt x="557" y="464"/>
                    <a:pt x="559" y="443"/>
                  </a:cubicBezTo>
                  <a:cubicBezTo>
                    <a:pt x="561" y="422"/>
                    <a:pt x="557" y="417"/>
                    <a:pt x="569" y="394"/>
                  </a:cubicBezTo>
                  <a:cubicBezTo>
                    <a:pt x="581" y="371"/>
                    <a:pt x="585" y="362"/>
                    <a:pt x="587" y="349"/>
                  </a:cubicBezTo>
                  <a:cubicBezTo>
                    <a:pt x="589" y="335"/>
                    <a:pt x="595" y="312"/>
                    <a:pt x="595" y="301"/>
                  </a:cubicBezTo>
                  <a:cubicBezTo>
                    <a:pt x="595" y="290"/>
                    <a:pt x="593" y="287"/>
                    <a:pt x="589" y="277"/>
                  </a:cubicBezTo>
                  <a:cubicBezTo>
                    <a:pt x="585" y="267"/>
                    <a:pt x="604" y="277"/>
                    <a:pt x="585" y="256"/>
                  </a:cubicBezTo>
                  <a:cubicBezTo>
                    <a:pt x="567" y="235"/>
                    <a:pt x="546" y="214"/>
                    <a:pt x="546" y="214"/>
                  </a:cubicBezTo>
                  <a:cubicBezTo>
                    <a:pt x="546" y="214"/>
                    <a:pt x="554" y="207"/>
                    <a:pt x="562" y="201"/>
                  </a:cubicBezTo>
                  <a:cubicBezTo>
                    <a:pt x="557" y="196"/>
                    <a:pt x="550" y="190"/>
                    <a:pt x="545" y="185"/>
                  </a:cubicBezTo>
                  <a:cubicBezTo>
                    <a:pt x="537" y="178"/>
                    <a:pt x="535" y="187"/>
                    <a:pt x="523" y="178"/>
                  </a:cubicBezTo>
                  <a:cubicBezTo>
                    <a:pt x="510" y="168"/>
                    <a:pt x="510" y="168"/>
                    <a:pt x="502" y="157"/>
                  </a:cubicBezTo>
                  <a:cubicBezTo>
                    <a:pt x="494" y="146"/>
                    <a:pt x="488" y="132"/>
                    <a:pt x="483" y="122"/>
                  </a:cubicBezTo>
                  <a:cubicBezTo>
                    <a:pt x="477" y="112"/>
                    <a:pt x="469" y="103"/>
                    <a:pt x="469" y="103"/>
                  </a:cubicBezTo>
                  <a:cubicBezTo>
                    <a:pt x="469" y="103"/>
                    <a:pt x="475" y="90"/>
                    <a:pt x="470" y="87"/>
                  </a:cubicBezTo>
                  <a:cubicBezTo>
                    <a:pt x="466" y="83"/>
                    <a:pt x="460" y="83"/>
                    <a:pt x="460" y="83"/>
                  </a:cubicBezTo>
                  <a:cubicBezTo>
                    <a:pt x="460" y="83"/>
                    <a:pt x="450" y="70"/>
                    <a:pt x="448" y="64"/>
                  </a:cubicBezTo>
                  <a:cubicBezTo>
                    <a:pt x="445" y="58"/>
                    <a:pt x="442" y="52"/>
                    <a:pt x="428" y="46"/>
                  </a:cubicBezTo>
                  <a:cubicBezTo>
                    <a:pt x="415" y="40"/>
                    <a:pt x="403" y="32"/>
                    <a:pt x="395" y="32"/>
                  </a:cubicBezTo>
                  <a:cubicBezTo>
                    <a:pt x="388" y="32"/>
                    <a:pt x="382" y="35"/>
                    <a:pt x="380" y="30"/>
                  </a:cubicBezTo>
                  <a:cubicBezTo>
                    <a:pt x="377" y="25"/>
                    <a:pt x="380" y="20"/>
                    <a:pt x="372" y="15"/>
                  </a:cubicBezTo>
                  <a:cubicBezTo>
                    <a:pt x="364" y="11"/>
                    <a:pt x="346" y="12"/>
                    <a:pt x="339" y="10"/>
                  </a:cubicBezTo>
                  <a:cubicBezTo>
                    <a:pt x="332" y="7"/>
                    <a:pt x="324" y="0"/>
                    <a:pt x="320" y="0"/>
                  </a:cubicBezTo>
                  <a:cubicBezTo>
                    <a:pt x="315" y="0"/>
                    <a:pt x="314" y="3"/>
                    <a:pt x="309" y="6"/>
                  </a:cubicBezTo>
                  <a:cubicBezTo>
                    <a:pt x="305" y="10"/>
                    <a:pt x="298" y="20"/>
                    <a:pt x="298" y="20"/>
                  </a:cubicBezTo>
                  <a:cubicBezTo>
                    <a:pt x="298" y="20"/>
                    <a:pt x="313" y="23"/>
                    <a:pt x="292" y="28"/>
                  </a:cubicBezTo>
                  <a:cubicBezTo>
                    <a:pt x="285" y="29"/>
                    <a:pt x="279" y="32"/>
                    <a:pt x="273" y="33"/>
                  </a:cubicBezTo>
                  <a:cubicBezTo>
                    <a:pt x="275" y="38"/>
                    <a:pt x="275" y="38"/>
                    <a:pt x="275" y="38"/>
                  </a:cubicBezTo>
                  <a:cubicBezTo>
                    <a:pt x="275" y="38"/>
                    <a:pt x="283" y="53"/>
                    <a:pt x="284" y="58"/>
                  </a:cubicBezTo>
                  <a:cubicBezTo>
                    <a:pt x="286" y="64"/>
                    <a:pt x="288" y="82"/>
                    <a:pt x="288" y="90"/>
                  </a:cubicBezTo>
                  <a:cubicBezTo>
                    <a:pt x="288" y="98"/>
                    <a:pt x="267" y="101"/>
                    <a:pt x="267" y="101"/>
                  </a:cubicBezTo>
                  <a:cubicBezTo>
                    <a:pt x="267" y="101"/>
                    <a:pt x="271" y="103"/>
                    <a:pt x="282" y="116"/>
                  </a:cubicBezTo>
                  <a:cubicBezTo>
                    <a:pt x="293" y="130"/>
                    <a:pt x="281" y="123"/>
                    <a:pt x="280" y="127"/>
                  </a:cubicBezTo>
                  <a:cubicBezTo>
                    <a:pt x="279" y="132"/>
                    <a:pt x="273" y="133"/>
                    <a:pt x="266" y="141"/>
                  </a:cubicBezTo>
                  <a:cubicBezTo>
                    <a:pt x="259" y="149"/>
                    <a:pt x="261" y="151"/>
                    <a:pt x="256" y="166"/>
                  </a:cubicBezTo>
                  <a:cubicBezTo>
                    <a:pt x="252" y="181"/>
                    <a:pt x="258" y="178"/>
                    <a:pt x="267" y="193"/>
                  </a:cubicBezTo>
                  <a:cubicBezTo>
                    <a:pt x="276" y="209"/>
                    <a:pt x="269" y="201"/>
                    <a:pt x="265" y="217"/>
                  </a:cubicBezTo>
                  <a:cubicBezTo>
                    <a:pt x="262" y="233"/>
                    <a:pt x="264" y="219"/>
                    <a:pt x="258" y="219"/>
                  </a:cubicBezTo>
                  <a:cubicBezTo>
                    <a:pt x="253" y="219"/>
                    <a:pt x="245" y="219"/>
                    <a:pt x="231" y="210"/>
                  </a:cubicBezTo>
                  <a:cubicBezTo>
                    <a:pt x="218" y="201"/>
                    <a:pt x="224" y="210"/>
                    <a:pt x="214" y="201"/>
                  </a:cubicBezTo>
                  <a:cubicBezTo>
                    <a:pt x="204" y="192"/>
                    <a:pt x="196" y="196"/>
                    <a:pt x="187" y="188"/>
                  </a:cubicBezTo>
                  <a:cubicBezTo>
                    <a:pt x="178" y="180"/>
                    <a:pt x="173" y="178"/>
                    <a:pt x="164" y="178"/>
                  </a:cubicBezTo>
                  <a:cubicBezTo>
                    <a:pt x="155" y="178"/>
                    <a:pt x="157" y="178"/>
                    <a:pt x="145" y="185"/>
                  </a:cubicBezTo>
                  <a:cubicBezTo>
                    <a:pt x="132" y="193"/>
                    <a:pt x="132" y="185"/>
                    <a:pt x="132" y="185"/>
                  </a:cubicBezTo>
                  <a:cubicBezTo>
                    <a:pt x="132" y="185"/>
                    <a:pt x="122" y="178"/>
                    <a:pt x="122" y="166"/>
                  </a:cubicBezTo>
                  <a:cubicBezTo>
                    <a:pt x="122" y="155"/>
                    <a:pt x="111" y="164"/>
                    <a:pt x="101" y="168"/>
                  </a:cubicBezTo>
                  <a:cubicBezTo>
                    <a:pt x="91" y="173"/>
                    <a:pt x="89" y="172"/>
                    <a:pt x="89" y="178"/>
                  </a:cubicBezTo>
                  <a:cubicBezTo>
                    <a:pt x="89" y="184"/>
                    <a:pt x="87" y="178"/>
                    <a:pt x="87" y="199"/>
                  </a:cubicBezTo>
                  <a:cubicBezTo>
                    <a:pt x="87" y="220"/>
                    <a:pt x="87" y="210"/>
                    <a:pt x="81" y="210"/>
                  </a:cubicBezTo>
                  <a:cubicBezTo>
                    <a:pt x="75" y="210"/>
                    <a:pt x="68" y="210"/>
                    <a:pt x="62" y="217"/>
                  </a:cubicBezTo>
                  <a:cubicBezTo>
                    <a:pt x="56" y="224"/>
                    <a:pt x="61" y="230"/>
                    <a:pt x="68" y="244"/>
                  </a:cubicBezTo>
                  <a:cubicBezTo>
                    <a:pt x="75" y="259"/>
                    <a:pt x="74" y="269"/>
                    <a:pt x="83" y="276"/>
                  </a:cubicBezTo>
                  <a:cubicBezTo>
                    <a:pt x="92" y="283"/>
                    <a:pt x="77" y="284"/>
                    <a:pt x="66" y="284"/>
                  </a:cubicBezTo>
                  <a:cubicBezTo>
                    <a:pt x="54" y="284"/>
                    <a:pt x="58" y="283"/>
                    <a:pt x="51" y="286"/>
                  </a:cubicBezTo>
                  <a:cubicBezTo>
                    <a:pt x="44" y="290"/>
                    <a:pt x="45" y="293"/>
                    <a:pt x="42" y="304"/>
                  </a:cubicBezTo>
                  <a:cubicBezTo>
                    <a:pt x="38" y="314"/>
                    <a:pt x="35" y="306"/>
                    <a:pt x="22" y="306"/>
                  </a:cubicBezTo>
                  <a:cubicBezTo>
                    <a:pt x="22" y="306"/>
                    <a:pt x="21" y="306"/>
                    <a:pt x="20" y="306"/>
                  </a:cubicBezTo>
                  <a:cubicBezTo>
                    <a:pt x="21" y="308"/>
                    <a:pt x="21" y="310"/>
                    <a:pt x="20" y="310"/>
                  </a:cubicBezTo>
                  <a:cubicBezTo>
                    <a:pt x="14" y="312"/>
                    <a:pt x="0" y="313"/>
                    <a:pt x="15" y="322"/>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20128">
              <a:extLst>
                <a:ext uri="{FF2B5EF4-FFF2-40B4-BE49-F238E27FC236}">
                  <a16:creationId xmlns:a16="http://schemas.microsoft.com/office/drawing/2014/main" id="{9DEE204A-79AE-4DB9-87B5-4C149FB380B5}"/>
                </a:ext>
              </a:extLst>
            </p:cNvPr>
            <p:cNvSpPr>
              <a:spLocks/>
            </p:cNvSpPr>
            <p:nvPr/>
          </p:nvSpPr>
          <p:spPr bwMode="auto">
            <a:xfrm>
              <a:off x="1029" y="2419"/>
              <a:ext cx="860" cy="783"/>
            </a:xfrm>
            <a:custGeom>
              <a:avLst/>
              <a:gdLst>
                <a:gd name="T0" fmla="*/ 74 w 604"/>
                <a:gd name="T1" fmla="*/ 365 h 550"/>
                <a:gd name="T2" fmla="*/ 126 w 604"/>
                <a:gd name="T3" fmla="*/ 454 h 550"/>
                <a:gd name="T4" fmla="*/ 139 w 604"/>
                <a:gd name="T5" fmla="*/ 470 h 550"/>
                <a:gd name="T6" fmla="*/ 163 w 604"/>
                <a:gd name="T7" fmla="*/ 446 h 550"/>
                <a:gd name="T8" fmla="*/ 208 w 604"/>
                <a:gd name="T9" fmla="*/ 423 h 550"/>
                <a:gd name="T10" fmla="*/ 282 w 604"/>
                <a:gd name="T11" fmla="*/ 421 h 550"/>
                <a:gd name="T12" fmla="*/ 313 w 604"/>
                <a:gd name="T13" fmla="*/ 466 h 550"/>
                <a:gd name="T14" fmla="*/ 354 w 604"/>
                <a:gd name="T15" fmla="*/ 509 h 550"/>
                <a:gd name="T16" fmla="*/ 386 w 604"/>
                <a:gd name="T17" fmla="*/ 547 h 550"/>
                <a:gd name="T18" fmla="*/ 420 w 604"/>
                <a:gd name="T19" fmla="*/ 545 h 550"/>
                <a:gd name="T20" fmla="*/ 454 w 604"/>
                <a:gd name="T21" fmla="*/ 516 h 550"/>
                <a:gd name="T22" fmla="*/ 513 w 604"/>
                <a:gd name="T23" fmla="*/ 454 h 550"/>
                <a:gd name="T24" fmla="*/ 569 w 604"/>
                <a:gd name="T25" fmla="*/ 394 h 550"/>
                <a:gd name="T26" fmla="*/ 595 w 604"/>
                <a:gd name="T27" fmla="*/ 301 h 550"/>
                <a:gd name="T28" fmla="*/ 585 w 604"/>
                <a:gd name="T29" fmla="*/ 256 h 550"/>
                <a:gd name="T30" fmla="*/ 562 w 604"/>
                <a:gd name="T31" fmla="*/ 201 h 550"/>
                <a:gd name="T32" fmla="*/ 523 w 604"/>
                <a:gd name="T33" fmla="*/ 178 h 550"/>
                <a:gd name="T34" fmla="*/ 483 w 604"/>
                <a:gd name="T35" fmla="*/ 122 h 550"/>
                <a:gd name="T36" fmla="*/ 470 w 604"/>
                <a:gd name="T37" fmla="*/ 87 h 550"/>
                <a:gd name="T38" fmla="*/ 448 w 604"/>
                <a:gd name="T39" fmla="*/ 64 h 550"/>
                <a:gd name="T40" fmla="*/ 395 w 604"/>
                <a:gd name="T41" fmla="*/ 32 h 550"/>
                <a:gd name="T42" fmla="*/ 372 w 604"/>
                <a:gd name="T43" fmla="*/ 15 h 550"/>
                <a:gd name="T44" fmla="*/ 320 w 604"/>
                <a:gd name="T45" fmla="*/ 0 h 550"/>
                <a:gd name="T46" fmla="*/ 298 w 604"/>
                <a:gd name="T47" fmla="*/ 20 h 550"/>
                <a:gd name="T48" fmla="*/ 273 w 604"/>
                <a:gd name="T49" fmla="*/ 33 h 550"/>
                <a:gd name="T50" fmla="*/ 284 w 604"/>
                <a:gd name="T51" fmla="*/ 58 h 550"/>
                <a:gd name="T52" fmla="*/ 267 w 604"/>
                <a:gd name="T53" fmla="*/ 101 h 550"/>
                <a:gd name="T54" fmla="*/ 280 w 604"/>
                <a:gd name="T55" fmla="*/ 127 h 550"/>
                <a:gd name="T56" fmla="*/ 256 w 604"/>
                <a:gd name="T57" fmla="*/ 166 h 550"/>
                <a:gd name="T58" fmla="*/ 265 w 604"/>
                <a:gd name="T59" fmla="*/ 217 h 550"/>
                <a:gd name="T60" fmla="*/ 231 w 604"/>
                <a:gd name="T61" fmla="*/ 210 h 550"/>
                <a:gd name="T62" fmla="*/ 187 w 604"/>
                <a:gd name="T63" fmla="*/ 188 h 550"/>
                <a:gd name="T64" fmla="*/ 145 w 604"/>
                <a:gd name="T65" fmla="*/ 185 h 550"/>
                <a:gd name="T66" fmla="*/ 122 w 604"/>
                <a:gd name="T67" fmla="*/ 166 h 550"/>
                <a:gd name="T68" fmla="*/ 89 w 604"/>
                <a:gd name="T69" fmla="*/ 178 h 550"/>
                <a:gd name="T70" fmla="*/ 81 w 604"/>
                <a:gd name="T71" fmla="*/ 210 h 550"/>
                <a:gd name="T72" fmla="*/ 68 w 604"/>
                <a:gd name="T73" fmla="*/ 244 h 550"/>
                <a:gd name="T74" fmla="*/ 66 w 604"/>
                <a:gd name="T75" fmla="*/ 284 h 550"/>
                <a:gd name="T76" fmla="*/ 42 w 604"/>
                <a:gd name="T77" fmla="*/ 304 h 550"/>
                <a:gd name="T78" fmla="*/ 20 w 604"/>
                <a:gd name="T79" fmla="*/ 306 h 550"/>
                <a:gd name="T80" fmla="*/ 15 w 604"/>
                <a:gd name="T81" fmla="*/ 32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4" h="550">
                  <a:moveTo>
                    <a:pt x="15" y="322"/>
                  </a:moveTo>
                  <a:cubicBezTo>
                    <a:pt x="29" y="330"/>
                    <a:pt x="49" y="338"/>
                    <a:pt x="74" y="365"/>
                  </a:cubicBezTo>
                  <a:cubicBezTo>
                    <a:pt x="100" y="392"/>
                    <a:pt x="118" y="394"/>
                    <a:pt x="122" y="413"/>
                  </a:cubicBezTo>
                  <a:cubicBezTo>
                    <a:pt x="125" y="432"/>
                    <a:pt x="130" y="442"/>
                    <a:pt x="126" y="454"/>
                  </a:cubicBezTo>
                  <a:cubicBezTo>
                    <a:pt x="122" y="466"/>
                    <a:pt x="130" y="468"/>
                    <a:pt x="135" y="470"/>
                  </a:cubicBezTo>
                  <a:cubicBezTo>
                    <a:pt x="136" y="470"/>
                    <a:pt x="138" y="470"/>
                    <a:pt x="139" y="470"/>
                  </a:cubicBezTo>
                  <a:cubicBezTo>
                    <a:pt x="141" y="463"/>
                    <a:pt x="143" y="458"/>
                    <a:pt x="145" y="457"/>
                  </a:cubicBezTo>
                  <a:cubicBezTo>
                    <a:pt x="150" y="454"/>
                    <a:pt x="157" y="455"/>
                    <a:pt x="163" y="446"/>
                  </a:cubicBezTo>
                  <a:cubicBezTo>
                    <a:pt x="169" y="437"/>
                    <a:pt x="174" y="425"/>
                    <a:pt x="182" y="425"/>
                  </a:cubicBezTo>
                  <a:cubicBezTo>
                    <a:pt x="189" y="425"/>
                    <a:pt x="202" y="434"/>
                    <a:pt x="208" y="423"/>
                  </a:cubicBezTo>
                  <a:cubicBezTo>
                    <a:pt x="215" y="413"/>
                    <a:pt x="212" y="397"/>
                    <a:pt x="229" y="401"/>
                  </a:cubicBezTo>
                  <a:cubicBezTo>
                    <a:pt x="246" y="404"/>
                    <a:pt x="272" y="409"/>
                    <a:pt x="282" y="421"/>
                  </a:cubicBezTo>
                  <a:cubicBezTo>
                    <a:pt x="292" y="434"/>
                    <a:pt x="313" y="440"/>
                    <a:pt x="313" y="440"/>
                  </a:cubicBezTo>
                  <a:cubicBezTo>
                    <a:pt x="313" y="440"/>
                    <a:pt x="311" y="459"/>
                    <a:pt x="313" y="466"/>
                  </a:cubicBezTo>
                  <a:cubicBezTo>
                    <a:pt x="315" y="472"/>
                    <a:pt x="339" y="468"/>
                    <a:pt x="343" y="481"/>
                  </a:cubicBezTo>
                  <a:cubicBezTo>
                    <a:pt x="348" y="494"/>
                    <a:pt x="342" y="502"/>
                    <a:pt x="354" y="509"/>
                  </a:cubicBezTo>
                  <a:cubicBezTo>
                    <a:pt x="365" y="517"/>
                    <a:pt x="372" y="519"/>
                    <a:pt x="378" y="526"/>
                  </a:cubicBezTo>
                  <a:cubicBezTo>
                    <a:pt x="385" y="534"/>
                    <a:pt x="376" y="550"/>
                    <a:pt x="386" y="547"/>
                  </a:cubicBezTo>
                  <a:cubicBezTo>
                    <a:pt x="395" y="544"/>
                    <a:pt x="396" y="533"/>
                    <a:pt x="400" y="537"/>
                  </a:cubicBezTo>
                  <a:cubicBezTo>
                    <a:pt x="404" y="540"/>
                    <a:pt x="415" y="547"/>
                    <a:pt x="420" y="545"/>
                  </a:cubicBezTo>
                  <a:cubicBezTo>
                    <a:pt x="425" y="542"/>
                    <a:pt x="443" y="533"/>
                    <a:pt x="443" y="524"/>
                  </a:cubicBezTo>
                  <a:cubicBezTo>
                    <a:pt x="443" y="520"/>
                    <a:pt x="448" y="517"/>
                    <a:pt x="454" y="516"/>
                  </a:cubicBezTo>
                  <a:cubicBezTo>
                    <a:pt x="458" y="512"/>
                    <a:pt x="463" y="507"/>
                    <a:pt x="468" y="503"/>
                  </a:cubicBezTo>
                  <a:cubicBezTo>
                    <a:pt x="493" y="483"/>
                    <a:pt x="468" y="449"/>
                    <a:pt x="513" y="454"/>
                  </a:cubicBezTo>
                  <a:cubicBezTo>
                    <a:pt x="559" y="460"/>
                    <a:pt x="557" y="464"/>
                    <a:pt x="559" y="443"/>
                  </a:cubicBezTo>
                  <a:cubicBezTo>
                    <a:pt x="561" y="422"/>
                    <a:pt x="557" y="417"/>
                    <a:pt x="569" y="394"/>
                  </a:cubicBezTo>
                  <a:cubicBezTo>
                    <a:pt x="581" y="371"/>
                    <a:pt x="585" y="362"/>
                    <a:pt x="587" y="349"/>
                  </a:cubicBezTo>
                  <a:cubicBezTo>
                    <a:pt x="589" y="335"/>
                    <a:pt x="595" y="312"/>
                    <a:pt x="595" y="301"/>
                  </a:cubicBezTo>
                  <a:cubicBezTo>
                    <a:pt x="595" y="290"/>
                    <a:pt x="593" y="287"/>
                    <a:pt x="589" y="277"/>
                  </a:cubicBezTo>
                  <a:cubicBezTo>
                    <a:pt x="585" y="267"/>
                    <a:pt x="604" y="277"/>
                    <a:pt x="585" y="256"/>
                  </a:cubicBezTo>
                  <a:cubicBezTo>
                    <a:pt x="567" y="235"/>
                    <a:pt x="546" y="214"/>
                    <a:pt x="546" y="214"/>
                  </a:cubicBezTo>
                  <a:cubicBezTo>
                    <a:pt x="546" y="214"/>
                    <a:pt x="554" y="207"/>
                    <a:pt x="562" y="201"/>
                  </a:cubicBezTo>
                  <a:cubicBezTo>
                    <a:pt x="557" y="196"/>
                    <a:pt x="550" y="190"/>
                    <a:pt x="545" y="185"/>
                  </a:cubicBezTo>
                  <a:cubicBezTo>
                    <a:pt x="537" y="178"/>
                    <a:pt x="535" y="187"/>
                    <a:pt x="523" y="178"/>
                  </a:cubicBezTo>
                  <a:cubicBezTo>
                    <a:pt x="510" y="168"/>
                    <a:pt x="510" y="168"/>
                    <a:pt x="502" y="157"/>
                  </a:cubicBezTo>
                  <a:cubicBezTo>
                    <a:pt x="494" y="146"/>
                    <a:pt x="488" y="132"/>
                    <a:pt x="483" y="122"/>
                  </a:cubicBezTo>
                  <a:cubicBezTo>
                    <a:pt x="477" y="112"/>
                    <a:pt x="469" y="103"/>
                    <a:pt x="469" y="103"/>
                  </a:cubicBezTo>
                  <a:cubicBezTo>
                    <a:pt x="469" y="103"/>
                    <a:pt x="475" y="90"/>
                    <a:pt x="470" y="87"/>
                  </a:cubicBezTo>
                  <a:cubicBezTo>
                    <a:pt x="466" y="83"/>
                    <a:pt x="460" y="83"/>
                    <a:pt x="460" y="83"/>
                  </a:cubicBezTo>
                  <a:cubicBezTo>
                    <a:pt x="460" y="83"/>
                    <a:pt x="450" y="70"/>
                    <a:pt x="448" y="64"/>
                  </a:cubicBezTo>
                  <a:cubicBezTo>
                    <a:pt x="445" y="58"/>
                    <a:pt x="442" y="52"/>
                    <a:pt x="428" y="46"/>
                  </a:cubicBezTo>
                  <a:cubicBezTo>
                    <a:pt x="415" y="40"/>
                    <a:pt x="403" y="32"/>
                    <a:pt x="395" y="32"/>
                  </a:cubicBezTo>
                  <a:cubicBezTo>
                    <a:pt x="388" y="32"/>
                    <a:pt x="382" y="35"/>
                    <a:pt x="380" y="30"/>
                  </a:cubicBezTo>
                  <a:cubicBezTo>
                    <a:pt x="377" y="25"/>
                    <a:pt x="380" y="20"/>
                    <a:pt x="372" y="15"/>
                  </a:cubicBezTo>
                  <a:cubicBezTo>
                    <a:pt x="364" y="11"/>
                    <a:pt x="346" y="12"/>
                    <a:pt x="339" y="10"/>
                  </a:cubicBezTo>
                  <a:cubicBezTo>
                    <a:pt x="332" y="7"/>
                    <a:pt x="324" y="0"/>
                    <a:pt x="320" y="0"/>
                  </a:cubicBezTo>
                  <a:cubicBezTo>
                    <a:pt x="315" y="0"/>
                    <a:pt x="314" y="3"/>
                    <a:pt x="309" y="6"/>
                  </a:cubicBezTo>
                  <a:cubicBezTo>
                    <a:pt x="305" y="10"/>
                    <a:pt x="298" y="20"/>
                    <a:pt x="298" y="20"/>
                  </a:cubicBezTo>
                  <a:cubicBezTo>
                    <a:pt x="298" y="20"/>
                    <a:pt x="313" y="23"/>
                    <a:pt x="292" y="28"/>
                  </a:cubicBezTo>
                  <a:cubicBezTo>
                    <a:pt x="285" y="29"/>
                    <a:pt x="279" y="32"/>
                    <a:pt x="273" y="33"/>
                  </a:cubicBezTo>
                  <a:cubicBezTo>
                    <a:pt x="275" y="38"/>
                    <a:pt x="275" y="38"/>
                    <a:pt x="275" y="38"/>
                  </a:cubicBezTo>
                  <a:cubicBezTo>
                    <a:pt x="275" y="38"/>
                    <a:pt x="283" y="53"/>
                    <a:pt x="284" y="58"/>
                  </a:cubicBezTo>
                  <a:cubicBezTo>
                    <a:pt x="286" y="64"/>
                    <a:pt x="288" y="82"/>
                    <a:pt x="288" y="90"/>
                  </a:cubicBezTo>
                  <a:cubicBezTo>
                    <a:pt x="288" y="98"/>
                    <a:pt x="267" y="101"/>
                    <a:pt x="267" y="101"/>
                  </a:cubicBezTo>
                  <a:cubicBezTo>
                    <a:pt x="267" y="101"/>
                    <a:pt x="271" y="103"/>
                    <a:pt x="282" y="116"/>
                  </a:cubicBezTo>
                  <a:cubicBezTo>
                    <a:pt x="293" y="130"/>
                    <a:pt x="281" y="123"/>
                    <a:pt x="280" y="127"/>
                  </a:cubicBezTo>
                  <a:cubicBezTo>
                    <a:pt x="279" y="132"/>
                    <a:pt x="273" y="133"/>
                    <a:pt x="266" y="141"/>
                  </a:cubicBezTo>
                  <a:cubicBezTo>
                    <a:pt x="259" y="149"/>
                    <a:pt x="261" y="151"/>
                    <a:pt x="256" y="166"/>
                  </a:cubicBezTo>
                  <a:cubicBezTo>
                    <a:pt x="252" y="181"/>
                    <a:pt x="258" y="178"/>
                    <a:pt x="267" y="193"/>
                  </a:cubicBezTo>
                  <a:cubicBezTo>
                    <a:pt x="276" y="209"/>
                    <a:pt x="269" y="201"/>
                    <a:pt x="265" y="217"/>
                  </a:cubicBezTo>
                  <a:cubicBezTo>
                    <a:pt x="262" y="233"/>
                    <a:pt x="264" y="219"/>
                    <a:pt x="258" y="219"/>
                  </a:cubicBezTo>
                  <a:cubicBezTo>
                    <a:pt x="253" y="219"/>
                    <a:pt x="245" y="219"/>
                    <a:pt x="231" y="210"/>
                  </a:cubicBezTo>
                  <a:cubicBezTo>
                    <a:pt x="218" y="201"/>
                    <a:pt x="224" y="210"/>
                    <a:pt x="214" y="201"/>
                  </a:cubicBezTo>
                  <a:cubicBezTo>
                    <a:pt x="204" y="192"/>
                    <a:pt x="196" y="196"/>
                    <a:pt x="187" y="188"/>
                  </a:cubicBezTo>
                  <a:cubicBezTo>
                    <a:pt x="178" y="180"/>
                    <a:pt x="173" y="178"/>
                    <a:pt x="164" y="178"/>
                  </a:cubicBezTo>
                  <a:cubicBezTo>
                    <a:pt x="155" y="178"/>
                    <a:pt x="157" y="178"/>
                    <a:pt x="145" y="185"/>
                  </a:cubicBezTo>
                  <a:cubicBezTo>
                    <a:pt x="132" y="193"/>
                    <a:pt x="132" y="185"/>
                    <a:pt x="132" y="185"/>
                  </a:cubicBezTo>
                  <a:cubicBezTo>
                    <a:pt x="132" y="185"/>
                    <a:pt x="122" y="178"/>
                    <a:pt x="122" y="166"/>
                  </a:cubicBezTo>
                  <a:cubicBezTo>
                    <a:pt x="122" y="155"/>
                    <a:pt x="111" y="164"/>
                    <a:pt x="101" y="168"/>
                  </a:cubicBezTo>
                  <a:cubicBezTo>
                    <a:pt x="91" y="173"/>
                    <a:pt x="89" y="172"/>
                    <a:pt x="89" y="178"/>
                  </a:cubicBezTo>
                  <a:cubicBezTo>
                    <a:pt x="89" y="184"/>
                    <a:pt x="87" y="178"/>
                    <a:pt x="87" y="199"/>
                  </a:cubicBezTo>
                  <a:cubicBezTo>
                    <a:pt x="87" y="220"/>
                    <a:pt x="87" y="210"/>
                    <a:pt x="81" y="210"/>
                  </a:cubicBezTo>
                  <a:cubicBezTo>
                    <a:pt x="75" y="210"/>
                    <a:pt x="68" y="210"/>
                    <a:pt x="62" y="217"/>
                  </a:cubicBezTo>
                  <a:cubicBezTo>
                    <a:pt x="56" y="224"/>
                    <a:pt x="61" y="230"/>
                    <a:pt x="68" y="244"/>
                  </a:cubicBezTo>
                  <a:cubicBezTo>
                    <a:pt x="75" y="259"/>
                    <a:pt x="74" y="269"/>
                    <a:pt x="83" y="276"/>
                  </a:cubicBezTo>
                  <a:cubicBezTo>
                    <a:pt x="92" y="283"/>
                    <a:pt x="77" y="284"/>
                    <a:pt x="66" y="284"/>
                  </a:cubicBezTo>
                  <a:cubicBezTo>
                    <a:pt x="54" y="284"/>
                    <a:pt x="58" y="283"/>
                    <a:pt x="51" y="286"/>
                  </a:cubicBezTo>
                  <a:cubicBezTo>
                    <a:pt x="44" y="290"/>
                    <a:pt x="45" y="293"/>
                    <a:pt x="42" y="304"/>
                  </a:cubicBezTo>
                  <a:cubicBezTo>
                    <a:pt x="38" y="314"/>
                    <a:pt x="35" y="306"/>
                    <a:pt x="22" y="306"/>
                  </a:cubicBezTo>
                  <a:cubicBezTo>
                    <a:pt x="22" y="306"/>
                    <a:pt x="21" y="306"/>
                    <a:pt x="20" y="306"/>
                  </a:cubicBezTo>
                  <a:cubicBezTo>
                    <a:pt x="21" y="308"/>
                    <a:pt x="21" y="310"/>
                    <a:pt x="20" y="310"/>
                  </a:cubicBezTo>
                  <a:cubicBezTo>
                    <a:pt x="14" y="312"/>
                    <a:pt x="0" y="313"/>
                    <a:pt x="15" y="322"/>
                  </a:cubicBezTo>
                  <a:close/>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20129">
              <a:extLst>
                <a:ext uri="{FF2B5EF4-FFF2-40B4-BE49-F238E27FC236}">
                  <a16:creationId xmlns:a16="http://schemas.microsoft.com/office/drawing/2014/main" id="{B9CD52DF-674B-4F52-9A8A-62303EDD0274}"/>
                </a:ext>
              </a:extLst>
            </p:cNvPr>
            <p:cNvSpPr>
              <a:spLocks/>
            </p:cNvSpPr>
            <p:nvPr/>
          </p:nvSpPr>
          <p:spPr bwMode="auto">
            <a:xfrm>
              <a:off x="1933" y="1721"/>
              <a:ext cx="1361" cy="1428"/>
            </a:xfrm>
            <a:custGeom>
              <a:avLst/>
              <a:gdLst>
                <a:gd name="T0" fmla="*/ 926 w 956"/>
                <a:gd name="T1" fmla="*/ 502 h 1003"/>
                <a:gd name="T2" fmla="*/ 885 w 956"/>
                <a:gd name="T3" fmla="*/ 462 h 1003"/>
                <a:gd name="T4" fmla="*/ 785 w 956"/>
                <a:gd name="T5" fmla="*/ 403 h 1003"/>
                <a:gd name="T6" fmla="*/ 751 w 956"/>
                <a:gd name="T7" fmla="*/ 322 h 1003"/>
                <a:gd name="T8" fmla="*/ 735 w 956"/>
                <a:gd name="T9" fmla="*/ 254 h 1003"/>
                <a:gd name="T10" fmla="*/ 714 w 956"/>
                <a:gd name="T11" fmla="*/ 166 h 1003"/>
                <a:gd name="T12" fmla="*/ 758 w 956"/>
                <a:gd name="T13" fmla="*/ 152 h 1003"/>
                <a:gd name="T14" fmla="*/ 784 w 956"/>
                <a:gd name="T15" fmla="*/ 98 h 1003"/>
                <a:gd name="T16" fmla="*/ 831 w 956"/>
                <a:gd name="T17" fmla="*/ 86 h 1003"/>
                <a:gd name="T18" fmla="*/ 803 w 956"/>
                <a:gd name="T19" fmla="*/ 28 h 1003"/>
                <a:gd name="T20" fmla="*/ 776 w 956"/>
                <a:gd name="T21" fmla="*/ 2 h 1003"/>
                <a:gd name="T22" fmla="*/ 721 w 956"/>
                <a:gd name="T23" fmla="*/ 48 h 1003"/>
                <a:gd name="T24" fmla="*/ 683 w 956"/>
                <a:gd name="T25" fmla="*/ 69 h 1003"/>
                <a:gd name="T26" fmla="*/ 606 w 956"/>
                <a:gd name="T27" fmla="*/ 136 h 1003"/>
                <a:gd name="T28" fmla="*/ 530 w 956"/>
                <a:gd name="T29" fmla="*/ 126 h 1003"/>
                <a:gd name="T30" fmla="*/ 490 w 956"/>
                <a:gd name="T31" fmla="*/ 159 h 1003"/>
                <a:gd name="T32" fmla="*/ 448 w 956"/>
                <a:gd name="T33" fmla="*/ 165 h 1003"/>
                <a:gd name="T34" fmla="*/ 425 w 956"/>
                <a:gd name="T35" fmla="*/ 188 h 1003"/>
                <a:gd name="T36" fmla="*/ 393 w 956"/>
                <a:gd name="T37" fmla="*/ 225 h 1003"/>
                <a:gd name="T38" fmla="*/ 383 w 956"/>
                <a:gd name="T39" fmla="*/ 304 h 1003"/>
                <a:gd name="T40" fmla="*/ 309 w 956"/>
                <a:gd name="T41" fmla="*/ 297 h 1003"/>
                <a:gd name="T42" fmla="*/ 283 w 956"/>
                <a:gd name="T43" fmla="*/ 283 h 1003"/>
                <a:gd name="T44" fmla="*/ 211 w 956"/>
                <a:gd name="T45" fmla="*/ 270 h 1003"/>
                <a:gd name="T46" fmla="*/ 58 w 956"/>
                <a:gd name="T47" fmla="*/ 281 h 1003"/>
                <a:gd name="T48" fmla="*/ 81 w 956"/>
                <a:gd name="T49" fmla="*/ 394 h 1003"/>
                <a:gd name="T50" fmla="*/ 79 w 956"/>
                <a:gd name="T51" fmla="*/ 634 h 1003"/>
                <a:gd name="T52" fmla="*/ 13 w 956"/>
                <a:gd name="T53" fmla="*/ 661 h 1003"/>
                <a:gd name="T54" fmla="*/ 10 w 956"/>
                <a:gd name="T55" fmla="*/ 696 h 1003"/>
                <a:gd name="T56" fmla="*/ 13 w 956"/>
                <a:gd name="T57" fmla="*/ 755 h 1003"/>
                <a:gd name="T58" fmla="*/ 43 w 956"/>
                <a:gd name="T59" fmla="*/ 881 h 1003"/>
                <a:gd name="T60" fmla="*/ 59 w 956"/>
                <a:gd name="T61" fmla="*/ 938 h 1003"/>
                <a:gd name="T62" fmla="*/ 109 w 956"/>
                <a:gd name="T63" fmla="*/ 945 h 1003"/>
                <a:gd name="T64" fmla="*/ 163 w 956"/>
                <a:gd name="T65" fmla="*/ 961 h 1003"/>
                <a:gd name="T66" fmla="*/ 227 w 956"/>
                <a:gd name="T67" fmla="*/ 980 h 1003"/>
                <a:gd name="T68" fmla="*/ 242 w 956"/>
                <a:gd name="T69" fmla="*/ 943 h 1003"/>
                <a:gd name="T70" fmla="*/ 320 w 956"/>
                <a:gd name="T71" fmla="*/ 861 h 1003"/>
                <a:gd name="T72" fmla="*/ 390 w 956"/>
                <a:gd name="T73" fmla="*/ 812 h 1003"/>
                <a:gd name="T74" fmla="*/ 528 w 956"/>
                <a:gd name="T75" fmla="*/ 814 h 1003"/>
                <a:gd name="T76" fmla="*/ 630 w 956"/>
                <a:gd name="T77" fmla="*/ 777 h 1003"/>
                <a:gd name="T78" fmla="*/ 687 w 956"/>
                <a:gd name="T79" fmla="*/ 698 h 1003"/>
                <a:gd name="T80" fmla="*/ 780 w 956"/>
                <a:gd name="T81" fmla="*/ 678 h 1003"/>
                <a:gd name="T82" fmla="*/ 842 w 956"/>
                <a:gd name="T83" fmla="*/ 678 h 1003"/>
                <a:gd name="T84" fmla="*/ 874 w 956"/>
                <a:gd name="T85" fmla="*/ 587 h 1003"/>
                <a:gd name="T86" fmla="*/ 948 w 956"/>
                <a:gd name="T87" fmla="*/ 55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6" h="1003">
                  <a:moveTo>
                    <a:pt x="956" y="525"/>
                  </a:moveTo>
                  <a:cubicBezTo>
                    <a:pt x="950" y="523"/>
                    <a:pt x="944" y="518"/>
                    <a:pt x="942" y="514"/>
                  </a:cubicBezTo>
                  <a:cubicBezTo>
                    <a:pt x="939" y="509"/>
                    <a:pt x="933" y="504"/>
                    <a:pt x="926" y="502"/>
                  </a:cubicBezTo>
                  <a:cubicBezTo>
                    <a:pt x="918" y="499"/>
                    <a:pt x="906" y="503"/>
                    <a:pt x="905" y="499"/>
                  </a:cubicBezTo>
                  <a:cubicBezTo>
                    <a:pt x="904" y="496"/>
                    <a:pt x="898" y="482"/>
                    <a:pt x="897" y="479"/>
                  </a:cubicBezTo>
                  <a:cubicBezTo>
                    <a:pt x="896" y="475"/>
                    <a:pt x="890" y="468"/>
                    <a:pt x="885" y="462"/>
                  </a:cubicBezTo>
                  <a:cubicBezTo>
                    <a:pt x="880" y="456"/>
                    <a:pt x="865" y="433"/>
                    <a:pt x="858" y="430"/>
                  </a:cubicBezTo>
                  <a:cubicBezTo>
                    <a:pt x="851" y="428"/>
                    <a:pt x="828" y="429"/>
                    <a:pt x="822" y="423"/>
                  </a:cubicBezTo>
                  <a:cubicBezTo>
                    <a:pt x="815" y="418"/>
                    <a:pt x="789" y="414"/>
                    <a:pt x="785" y="403"/>
                  </a:cubicBezTo>
                  <a:cubicBezTo>
                    <a:pt x="781" y="392"/>
                    <a:pt x="785" y="383"/>
                    <a:pt x="785" y="368"/>
                  </a:cubicBezTo>
                  <a:cubicBezTo>
                    <a:pt x="785" y="352"/>
                    <a:pt x="787" y="343"/>
                    <a:pt x="781" y="339"/>
                  </a:cubicBezTo>
                  <a:cubicBezTo>
                    <a:pt x="775" y="335"/>
                    <a:pt x="753" y="329"/>
                    <a:pt x="751" y="322"/>
                  </a:cubicBezTo>
                  <a:cubicBezTo>
                    <a:pt x="748" y="315"/>
                    <a:pt x="749" y="306"/>
                    <a:pt x="746" y="294"/>
                  </a:cubicBezTo>
                  <a:cubicBezTo>
                    <a:pt x="743" y="283"/>
                    <a:pt x="734" y="284"/>
                    <a:pt x="733" y="274"/>
                  </a:cubicBezTo>
                  <a:cubicBezTo>
                    <a:pt x="732" y="265"/>
                    <a:pt x="739" y="267"/>
                    <a:pt x="735" y="254"/>
                  </a:cubicBezTo>
                  <a:cubicBezTo>
                    <a:pt x="730" y="240"/>
                    <a:pt x="716" y="237"/>
                    <a:pt x="719" y="220"/>
                  </a:cubicBezTo>
                  <a:cubicBezTo>
                    <a:pt x="722" y="203"/>
                    <a:pt x="716" y="208"/>
                    <a:pt x="716" y="196"/>
                  </a:cubicBezTo>
                  <a:cubicBezTo>
                    <a:pt x="716" y="184"/>
                    <a:pt x="715" y="173"/>
                    <a:pt x="714" y="166"/>
                  </a:cubicBezTo>
                  <a:cubicBezTo>
                    <a:pt x="714" y="159"/>
                    <a:pt x="705" y="148"/>
                    <a:pt x="713" y="151"/>
                  </a:cubicBezTo>
                  <a:cubicBezTo>
                    <a:pt x="720" y="154"/>
                    <a:pt x="735" y="168"/>
                    <a:pt x="741" y="167"/>
                  </a:cubicBezTo>
                  <a:cubicBezTo>
                    <a:pt x="747" y="167"/>
                    <a:pt x="749" y="160"/>
                    <a:pt x="758" y="152"/>
                  </a:cubicBezTo>
                  <a:cubicBezTo>
                    <a:pt x="766" y="143"/>
                    <a:pt x="772" y="132"/>
                    <a:pt x="771" y="129"/>
                  </a:cubicBezTo>
                  <a:cubicBezTo>
                    <a:pt x="770" y="126"/>
                    <a:pt x="768" y="124"/>
                    <a:pt x="769" y="120"/>
                  </a:cubicBezTo>
                  <a:cubicBezTo>
                    <a:pt x="770" y="115"/>
                    <a:pt x="775" y="103"/>
                    <a:pt x="784" y="98"/>
                  </a:cubicBezTo>
                  <a:cubicBezTo>
                    <a:pt x="792" y="94"/>
                    <a:pt x="790" y="92"/>
                    <a:pt x="794" y="91"/>
                  </a:cubicBezTo>
                  <a:cubicBezTo>
                    <a:pt x="799" y="89"/>
                    <a:pt x="810" y="85"/>
                    <a:pt x="815" y="86"/>
                  </a:cubicBezTo>
                  <a:cubicBezTo>
                    <a:pt x="820" y="87"/>
                    <a:pt x="833" y="88"/>
                    <a:pt x="831" y="86"/>
                  </a:cubicBezTo>
                  <a:cubicBezTo>
                    <a:pt x="828" y="83"/>
                    <a:pt x="827" y="73"/>
                    <a:pt x="827" y="58"/>
                  </a:cubicBezTo>
                  <a:cubicBezTo>
                    <a:pt x="827" y="43"/>
                    <a:pt x="825" y="32"/>
                    <a:pt x="821" y="29"/>
                  </a:cubicBezTo>
                  <a:cubicBezTo>
                    <a:pt x="817" y="27"/>
                    <a:pt x="803" y="28"/>
                    <a:pt x="803" y="28"/>
                  </a:cubicBezTo>
                  <a:cubicBezTo>
                    <a:pt x="803" y="28"/>
                    <a:pt x="780" y="30"/>
                    <a:pt x="774" y="30"/>
                  </a:cubicBezTo>
                  <a:cubicBezTo>
                    <a:pt x="768" y="31"/>
                    <a:pt x="767" y="28"/>
                    <a:pt x="772" y="21"/>
                  </a:cubicBezTo>
                  <a:cubicBezTo>
                    <a:pt x="776" y="13"/>
                    <a:pt x="781" y="5"/>
                    <a:pt x="776" y="2"/>
                  </a:cubicBezTo>
                  <a:cubicBezTo>
                    <a:pt x="771" y="0"/>
                    <a:pt x="758" y="4"/>
                    <a:pt x="752" y="7"/>
                  </a:cubicBezTo>
                  <a:cubicBezTo>
                    <a:pt x="746" y="9"/>
                    <a:pt x="730" y="18"/>
                    <a:pt x="729" y="26"/>
                  </a:cubicBezTo>
                  <a:cubicBezTo>
                    <a:pt x="727" y="35"/>
                    <a:pt x="725" y="45"/>
                    <a:pt x="721" y="48"/>
                  </a:cubicBezTo>
                  <a:cubicBezTo>
                    <a:pt x="717" y="52"/>
                    <a:pt x="708" y="48"/>
                    <a:pt x="703" y="48"/>
                  </a:cubicBezTo>
                  <a:cubicBezTo>
                    <a:pt x="699" y="47"/>
                    <a:pt x="689" y="49"/>
                    <a:pt x="688" y="52"/>
                  </a:cubicBezTo>
                  <a:cubicBezTo>
                    <a:pt x="686" y="54"/>
                    <a:pt x="684" y="63"/>
                    <a:pt x="683" y="69"/>
                  </a:cubicBezTo>
                  <a:cubicBezTo>
                    <a:pt x="682" y="76"/>
                    <a:pt x="670" y="94"/>
                    <a:pt x="659" y="97"/>
                  </a:cubicBezTo>
                  <a:cubicBezTo>
                    <a:pt x="648" y="101"/>
                    <a:pt x="643" y="113"/>
                    <a:pt x="632" y="119"/>
                  </a:cubicBezTo>
                  <a:cubicBezTo>
                    <a:pt x="620" y="125"/>
                    <a:pt x="609" y="136"/>
                    <a:pt x="606" y="136"/>
                  </a:cubicBezTo>
                  <a:cubicBezTo>
                    <a:pt x="602" y="137"/>
                    <a:pt x="584" y="139"/>
                    <a:pt x="575" y="139"/>
                  </a:cubicBezTo>
                  <a:cubicBezTo>
                    <a:pt x="565" y="139"/>
                    <a:pt x="558" y="138"/>
                    <a:pt x="554" y="133"/>
                  </a:cubicBezTo>
                  <a:cubicBezTo>
                    <a:pt x="550" y="129"/>
                    <a:pt x="532" y="126"/>
                    <a:pt x="530" y="126"/>
                  </a:cubicBezTo>
                  <a:cubicBezTo>
                    <a:pt x="528" y="126"/>
                    <a:pt x="523" y="133"/>
                    <a:pt x="522" y="139"/>
                  </a:cubicBezTo>
                  <a:cubicBezTo>
                    <a:pt x="521" y="146"/>
                    <a:pt x="512" y="148"/>
                    <a:pt x="506" y="152"/>
                  </a:cubicBezTo>
                  <a:cubicBezTo>
                    <a:pt x="501" y="155"/>
                    <a:pt x="495" y="167"/>
                    <a:pt x="490" y="159"/>
                  </a:cubicBezTo>
                  <a:cubicBezTo>
                    <a:pt x="485" y="152"/>
                    <a:pt x="476" y="141"/>
                    <a:pt x="474" y="144"/>
                  </a:cubicBezTo>
                  <a:cubicBezTo>
                    <a:pt x="472" y="147"/>
                    <a:pt x="467" y="159"/>
                    <a:pt x="467" y="159"/>
                  </a:cubicBezTo>
                  <a:cubicBezTo>
                    <a:pt x="467" y="159"/>
                    <a:pt x="448" y="160"/>
                    <a:pt x="448" y="165"/>
                  </a:cubicBezTo>
                  <a:cubicBezTo>
                    <a:pt x="448" y="171"/>
                    <a:pt x="466" y="179"/>
                    <a:pt x="467" y="183"/>
                  </a:cubicBezTo>
                  <a:cubicBezTo>
                    <a:pt x="469" y="187"/>
                    <a:pt x="439" y="192"/>
                    <a:pt x="436" y="195"/>
                  </a:cubicBezTo>
                  <a:cubicBezTo>
                    <a:pt x="434" y="197"/>
                    <a:pt x="430" y="195"/>
                    <a:pt x="425" y="188"/>
                  </a:cubicBezTo>
                  <a:cubicBezTo>
                    <a:pt x="421" y="180"/>
                    <a:pt x="413" y="180"/>
                    <a:pt x="409" y="184"/>
                  </a:cubicBezTo>
                  <a:cubicBezTo>
                    <a:pt x="406" y="187"/>
                    <a:pt x="398" y="195"/>
                    <a:pt x="393" y="201"/>
                  </a:cubicBezTo>
                  <a:cubicBezTo>
                    <a:pt x="389" y="206"/>
                    <a:pt x="394" y="219"/>
                    <a:pt x="393" y="225"/>
                  </a:cubicBezTo>
                  <a:cubicBezTo>
                    <a:pt x="392" y="230"/>
                    <a:pt x="384" y="238"/>
                    <a:pt x="381" y="247"/>
                  </a:cubicBezTo>
                  <a:cubicBezTo>
                    <a:pt x="378" y="256"/>
                    <a:pt x="384" y="272"/>
                    <a:pt x="384" y="276"/>
                  </a:cubicBezTo>
                  <a:cubicBezTo>
                    <a:pt x="384" y="281"/>
                    <a:pt x="384" y="295"/>
                    <a:pt x="383" y="304"/>
                  </a:cubicBezTo>
                  <a:cubicBezTo>
                    <a:pt x="381" y="312"/>
                    <a:pt x="368" y="322"/>
                    <a:pt x="362" y="324"/>
                  </a:cubicBezTo>
                  <a:cubicBezTo>
                    <a:pt x="357" y="326"/>
                    <a:pt x="333" y="334"/>
                    <a:pt x="331" y="335"/>
                  </a:cubicBezTo>
                  <a:cubicBezTo>
                    <a:pt x="328" y="335"/>
                    <a:pt x="311" y="304"/>
                    <a:pt x="309" y="297"/>
                  </a:cubicBezTo>
                  <a:cubicBezTo>
                    <a:pt x="307" y="289"/>
                    <a:pt x="299" y="276"/>
                    <a:pt x="299" y="268"/>
                  </a:cubicBezTo>
                  <a:cubicBezTo>
                    <a:pt x="299" y="267"/>
                    <a:pt x="299" y="265"/>
                    <a:pt x="299" y="262"/>
                  </a:cubicBezTo>
                  <a:cubicBezTo>
                    <a:pt x="292" y="272"/>
                    <a:pt x="286" y="280"/>
                    <a:pt x="283" y="283"/>
                  </a:cubicBezTo>
                  <a:cubicBezTo>
                    <a:pt x="273" y="292"/>
                    <a:pt x="281" y="304"/>
                    <a:pt x="272" y="306"/>
                  </a:cubicBezTo>
                  <a:cubicBezTo>
                    <a:pt x="263" y="308"/>
                    <a:pt x="249" y="300"/>
                    <a:pt x="238" y="306"/>
                  </a:cubicBezTo>
                  <a:cubicBezTo>
                    <a:pt x="227" y="311"/>
                    <a:pt x="224" y="298"/>
                    <a:pt x="211" y="270"/>
                  </a:cubicBezTo>
                  <a:cubicBezTo>
                    <a:pt x="197" y="241"/>
                    <a:pt x="177" y="268"/>
                    <a:pt x="168" y="274"/>
                  </a:cubicBezTo>
                  <a:cubicBezTo>
                    <a:pt x="159" y="280"/>
                    <a:pt x="158" y="278"/>
                    <a:pt x="118" y="270"/>
                  </a:cubicBezTo>
                  <a:cubicBezTo>
                    <a:pt x="79" y="261"/>
                    <a:pt x="68" y="274"/>
                    <a:pt x="58" y="281"/>
                  </a:cubicBezTo>
                  <a:cubicBezTo>
                    <a:pt x="48" y="288"/>
                    <a:pt x="79" y="334"/>
                    <a:pt x="88" y="344"/>
                  </a:cubicBezTo>
                  <a:cubicBezTo>
                    <a:pt x="98" y="354"/>
                    <a:pt x="102" y="376"/>
                    <a:pt x="96" y="385"/>
                  </a:cubicBezTo>
                  <a:cubicBezTo>
                    <a:pt x="90" y="394"/>
                    <a:pt x="81" y="387"/>
                    <a:pt x="81" y="394"/>
                  </a:cubicBezTo>
                  <a:cubicBezTo>
                    <a:pt x="81" y="402"/>
                    <a:pt x="100" y="438"/>
                    <a:pt x="98" y="470"/>
                  </a:cubicBezTo>
                  <a:cubicBezTo>
                    <a:pt x="96" y="502"/>
                    <a:pt x="70" y="534"/>
                    <a:pt x="70" y="553"/>
                  </a:cubicBezTo>
                  <a:cubicBezTo>
                    <a:pt x="70" y="571"/>
                    <a:pt x="79" y="623"/>
                    <a:pt x="79" y="634"/>
                  </a:cubicBezTo>
                  <a:cubicBezTo>
                    <a:pt x="79" y="646"/>
                    <a:pt x="60" y="644"/>
                    <a:pt x="18" y="644"/>
                  </a:cubicBezTo>
                  <a:cubicBezTo>
                    <a:pt x="16" y="644"/>
                    <a:pt x="14" y="644"/>
                    <a:pt x="12" y="644"/>
                  </a:cubicBezTo>
                  <a:cubicBezTo>
                    <a:pt x="12" y="652"/>
                    <a:pt x="12" y="658"/>
                    <a:pt x="13" y="661"/>
                  </a:cubicBezTo>
                  <a:cubicBezTo>
                    <a:pt x="18" y="668"/>
                    <a:pt x="18" y="660"/>
                    <a:pt x="18" y="668"/>
                  </a:cubicBezTo>
                  <a:cubicBezTo>
                    <a:pt x="18" y="675"/>
                    <a:pt x="20" y="682"/>
                    <a:pt x="15" y="686"/>
                  </a:cubicBezTo>
                  <a:cubicBezTo>
                    <a:pt x="10" y="689"/>
                    <a:pt x="0" y="687"/>
                    <a:pt x="10" y="696"/>
                  </a:cubicBezTo>
                  <a:cubicBezTo>
                    <a:pt x="20" y="705"/>
                    <a:pt x="20" y="700"/>
                    <a:pt x="20" y="708"/>
                  </a:cubicBezTo>
                  <a:cubicBezTo>
                    <a:pt x="20" y="716"/>
                    <a:pt x="13" y="727"/>
                    <a:pt x="13" y="727"/>
                  </a:cubicBezTo>
                  <a:cubicBezTo>
                    <a:pt x="13" y="755"/>
                    <a:pt x="13" y="755"/>
                    <a:pt x="13" y="755"/>
                  </a:cubicBezTo>
                  <a:cubicBezTo>
                    <a:pt x="13" y="761"/>
                    <a:pt x="15" y="764"/>
                    <a:pt x="22" y="776"/>
                  </a:cubicBezTo>
                  <a:cubicBezTo>
                    <a:pt x="29" y="789"/>
                    <a:pt x="24" y="803"/>
                    <a:pt x="24" y="818"/>
                  </a:cubicBezTo>
                  <a:cubicBezTo>
                    <a:pt x="24" y="833"/>
                    <a:pt x="41" y="859"/>
                    <a:pt x="43" y="881"/>
                  </a:cubicBezTo>
                  <a:cubicBezTo>
                    <a:pt x="45" y="902"/>
                    <a:pt x="45" y="918"/>
                    <a:pt x="45" y="925"/>
                  </a:cubicBezTo>
                  <a:cubicBezTo>
                    <a:pt x="45" y="926"/>
                    <a:pt x="45" y="926"/>
                    <a:pt x="45" y="927"/>
                  </a:cubicBezTo>
                  <a:cubicBezTo>
                    <a:pt x="51" y="933"/>
                    <a:pt x="59" y="938"/>
                    <a:pt x="59" y="938"/>
                  </a:cubicBezTo>
                  <a:cubicBezTo>
                    <a:pt x="59" y="938"/>
                    <a:pt x="68" y="945"/>
                    <a:pt x="79" y="954"/>
                  </a:cubicBezTo>
                  <a:cubicBezTo>
                    <a:pt x="90" y="963"/>
                    <a:pt x="93" y="975"/>
                    <a:pt x="97" y="966"/>
                  </a:cubicBezTo>
                  <a:cubicBezTo>
                    <a:pt x="102" y="956"/>
                    <a:pt x="109" y="945"/>
                    <a:pt x="109" y="945"/>
                  </a:cubicBezTo>
                  <a:cubicBezTo>
                    <a:pt x="136" y="941"/>
                    <a:pt x="136" y="941"/>
                    <a:pt x="136" y="941"/>
                  </a:cubicBezTo>
                  <a:cubicBezTo>
                    <a:pt x="136" y="941"/>
                    <a:pt x="138" y="945"/>
                    <a:pt x="147" y="952"/>
                  </a:cubicBezTo>
                  <a:cubicBezTo>
                    <a:pt x="156" y="959"/>
                    <a:pt x="161" y="951"/>
                    <a:pt x="163" y="961"/>
                  </a:cubicBezTo>
                  <a:cubicBezTo>
                    <a:pt x="165" y="971"/>
                    <a:pt x="153" y="974"/>
                    <a:pt x="165" y="977"/>
                  </a:cubicBezTo>
                  <a:cubicBezTo>
                    <a:pt x="177" y="980"/>
                    <a:pt x="181" y="968"/>
                    <a:pt x="197" y="968"/>
                  </a:cubicBezTo>
                  <a:cubicBezTo>
                    <a:pt x="213" y="968"/>
                    <a:pt x="227" y="980"/>
                    <a:pt x="227" y="980"/>
                  </a:cubicBezTo>
                  <a:cubicBezTo>
                    <a:pt x="227" y="980"/>
                    <a:pt x="239" y="1003"/>
                    <a:pt x="240" y="981"/>
                  </a:cubicBezTo>
                  <a:cubicBezTo>
                    <a:pt x="241" y="959"/>
                    <a:pt x="230" y="947"/>
                    <a:pt x="230" y="947"/>
                  </a:cubicBezTo>
                  <a:cubicBezTo>
                    <a:pt x="242" y="943"/>
                    <a:pt x="242" y="943"/>
                    <a:pt x="242" y="943"/>
                  </a:cubicBezTo>
                  <a:cubicBezTo>
                    <a:pt x="242" y="943"/>
                    <a:pt x="237" y="895"/>
                    <a:pt x="243" y="891"/>
                  </a:cubicBezTo>
                  <a:cubicBezTo>
                    <a:pt x="249" y="886"/>
                    <a:pt x="258" y="888"/>
                    <a:pt x="279" y="879"/>
                  </a:cubicBezTo>
                  <a:cubicBezTo>
                    <a:pt x="299" y="870"/>
                    <a:pt x="310" y="867"/>
                    <a:pt x="320" y="861"/>
                  </a:cubicBezTo>
                  <a:cubicBezTo>
                    <a:pt x="329" y="856"/>
                    <a:pt x="338" y="858"/>
                    <a:pt x="343" y="843"/>
                  </a:cubicBezTo>
                  <a:cubicBezTo>
                    <a:pt x="349" y="829"/>
                    <a:pt x="344" y="820"/>
                    <a:pt x="356" y="814"/>
                  </a:cubicBezTo>
                  <a:cubicBezTo>
                    <a:pt x="367" y="807"/>
                    <a:pt x="380" y="812"/>
                    <a:pt x="390" y="812"/>
                  </a:cubicBezTo>
                  <a:cubicBezTo>
                    <a:pt x="400" y="812"/>
                    <a:pt x="410" y="808"/>
                    <a:pt x="431" y="808"/>
                  </a:cubicBezTo>
                  <a:cubicBezTo>
                    <a:pt x="451" y="808"/>
                    <a:pt x="456" y="806"/>
                    <a:pt x="476" y="806"/>
                  </a:cubicBezTo>
                  <a:cubicBezTo>
                    <a:pt x="496" y="806"/>
                    <a:pt x="528" y="814"/>
                    <a:pt x="528" y="814"/>
                  </a:cubicBezTo>
                  <a:cubicBezTo>
                    <a:pt x="528" y="814"/>
                    <a:pt x="538" y="832"/>
                    <a:pt x="560" y="818"/>
                  </a:cubicBezTo>
                  <a:cubicBezTo>
                    <a:pt x="581" y="804"/>
                    <a:pt x="596" y="813"/>
                    <a:pt x="603" y="804"/>
                  </a:cubicBezTo>
                  <a:cubicBezTo>
                    <a:pt x="610" y="796"/>
                    <a:pt x="622" y="782"/>
                    <a:pt x="630" y="777"/>
                  </a:cubicBezTo>
                  <a:cubicBezTo>
                    <a:pt x="638" y="773"/>
                    <a:pt x="648" y="768"/>
                    <a:pt x="649" y="761"/>
                  </a:cubicBezTo>
                  <a:cubicBezTo>
                    <a:pt x="651" y="755"/>
                    <a:pt x="639" y="741"/>
                    <a:pt x="651" y="727"/>
                  </a:cubicBezTo>
                  <a:cubicBezTo>
                    <a:pt x="664" y="714"/>
                    <a:pt x="678" y="705"/>
                    <a:pt x="687" y="698"/>
                  </a:cubicBezTo>
                  <a:cubicBezTo>
                    <a:pt x="696" y="691"/>
                    <a:pt x="719" y="689"/>
                    <a:pt x="725" y="689"/>
                  </a:cubicBezTo>
                  <a:cubicBezTo>
                    <a:pt x="732" y="689"/>
                    <a:pt x="738" y="682"/>
                    <a:pt x="750" y="680"/>
                  </a:cubicBezTo>
                  <a:cubicBezTo>
                    <a:pt x="763" y="678"/>
                    <a:pt x="766" y="678"/>
                    <a:pt x="780" y="678"/>
                  </a:cubicBezTo>
                  <a:cubicBezTo>
                    <a:pt x="786" y="678"/>
                    <a:pt x="797" y="677"/>
                    <a:pt x="807" y="677"/>
                  </a:cubicBezTo>
                  <a:cubicBezTo>
                    <a:pt x="807" y="676"/>
                    <a:pt x="806" y="676"/>
                    <a:pt x="806" y="676"/>
                  </a:cubicBezTo>
                  <a:cubicBezTo>
                    <a:pt x="806" y="676"/>
                    <a:pt x="837" y="674"/>
                    <a:pt x="842" y="678"/>
                  </a:cubicBezTo>
                  <a:cubicBezTo>
                    <a:pt x="848" y="682"/>
                    <a:pt x="876" y="644"/>
                    <a:pt x="872" y="629"/>
                  </a:cubicBezTo>
                  <a:cubicBezTo>
                    <a:pt x="869" y="614"/>
                    <a:pt x="844" y="608"/>
                    <a:pt x="844" y="608"/>
                  </a:cubicBezTo>
                  <a:cubicBezTo>
                    <a:pt x="874" y="587"/>
                    <a:pt x="874" y="587"/>
                    <a:pt x="874" y="587"/>
                  </a:cubicBezTo>
                  <a:cubicBezTo>
                    <a:pt x="874" y="587"/>
                    <a:pt x="899" y="589"/>
                    <a:pt x="916" y="591"/>
                  </a:cubicBezTo>
                  <a:cubicBezTo>
                    <a:pt x="933" y="593"/>
                    <a:pt x="920" y="578"/>
                    <a:pt x="920" y="563"/>
                  </a:cubicBezTo>
                  <a:cubicBezTo>
                    <a:pt x="920" y="548"/>
                    <a:pt x="931" y="557"/>
                    <a:pt x="948" y="553"/>
                  </a:cubicBezTo>
                  <a:cubicBezTo>
                    <a:pt x="954" y="551"/>
                    <a:pt x="956" y="540"/>
                    <a:pt x="956" y="525"/>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20130">
              <a:extLst>
                <a:ext uri="{FF2B5EF4-FFF2-40B4-BE49-F238E27FC236}">
                  <a16:creationId xmlns:a16="http://schemas.microsoft.com/office/drawing/2014/main" id="{3A4DC394-AD84-4FBB-8435-397F0BED0092}"/>
                </a:ext>
              </a:extLst>
            </p:cNvPr>
            <p:cNvSpPr>
              <a:spLocks/>
            </p:cNvSpPr>
            <p:nvPr/>
          </p:nvSpPr>
          <p:spPr bwMode="auto">
            <a:xfrm>
              <a:off x="1933" y="1721"/>
              <a:ext cx="1361" cy="1428"/>
            </a:xfrm>
            <a:custGeom>
              <a:avLst/>
              <a:gdLst>
                <a:gd name="T0" fmla="*/ 926 w 956"/>
                <a:gd name="T1" fmla="*/ 502 h 1003"/>
                <a:gd name="T2" fmla="*/ 885 w 956"/>
                <a:gd name="T3" fmla="*/ 462 h 1003"/>
                <a:gd name="T4" fmla="*/ 785 w 956"/>
                <a:gd name="T5" fmla="*/ 403 h 1003"/>
                <a:gd name="T6" fmla="*/ 751 w 956"/>
                <a:gd name="T7" fmla="*/ 322 h 1003"/>
                <a:gd name="T8" fmla="*/ 735 w 956"/>
                <a:gd name="T9" fmla="*/ 254 h 1003"/>
                <a:gd name="T10" fmla="*/ 714 w 956"/>
                <a:gd name="T11" fmla="*/ 166 h 1003"/>
                <a:gd name="T12" fmla="*/ 758 w 956"/>
                <a:gd name="T13" fmla="*/ 152 h 1003"/>
                <a:gd name="T14" fmla="*/ 784 w 956"/>
                <a:gd name="T15" fmla="*/ 98 h 1003"/>
                <a:gd name="T16" fmla="*/ 831 w 956"/>
                <a:gd name="T17" fmla="*/ 86 h 1003"/>
                <a:gd name="T18" fmla="*/ 803 w 956"/>
                <a:gd name="T19" fmla="*/ 28 h 1003"/>
                <a:gd name="T20" fmla="*/ 776 w 956"/>
                <a:gd name="T21" fmla="*/ 2 h 1003"/>
                <a:gd name="T22" fmla="*/ 721 w 956"/>
                <a:gd name="T23" fmla="*/ 48 h 1003"/>
                <a:gd name="T24" fmla="*/ 683 w 956"/>
                <a:gd name="T25" fmla="*/ 69 h 1003"/>
                <a:gd name="T26" fmla="*/ 606 w 956"/>
                <a:gd name="T27" fmla="*/ 136 h 1003"/>
                <a:gd name="T28" fmla="*/ 530 w 956"/>
                <a:gd name="T29" fmla="*/ 126 h 1003"/>
                <a:gd name="T30" fmla="*/ 490 w 956"/>
                <a:gd name="T31" fmla="*/ 159 h 1003"/>
                <a:gd name="T32" fmla="*/ 448 w 956"/>
                <a:gd name="T33" fmla="*/ 165 h 1003"/>
                <a:gd name="T34" fmla="*/ 425 w 956"/>
                <a:gd name="T35" fmla="*/ 188 h 1003"/>
                <a:gd name="T36" fmla="*/ 393 w 956"/>
                <a:gd name="T37" fmla="*/ 225 h 1003"/>
                <a:gd name="T38" fmla="*/ 383 w 956"/>
                <a:gd name="T39" fmla="*/ 304 h 1003"/>
                <a:gd name="T40" fmla="*/ 309 w 956"/>
                <a:gd name="T41" fmla="*/ 297 h 1003"/>
                <a:gd name="T42" fmla="*/ 283 w 956"/>
                <a:gd name="T43" fmla="*/ 283 h 1003"/>
                <a:gd name="T44" fmla="*/ 211 w 956"/>
                <a:gd name="T45" fmla="*/ 270 h 1003"/>
                <a:gd name="T46" fmla="*/ 58 w 956"/>
                <a:gd name="T47" fmla="*/ 281 h 1003"/>
                <a:gd name="T48" fmla="*/ 81 w 956"/>
                <a:gd name="T49" fmla="*/ 394 h 1003"/>
                <a:gd name="T50" fmla="*/ 79 w 956"/>
                <a:gd name="T51" fmla="*/ 634 h 1003"/>
                <a:gd name="T52" fmla="*/ 13 w 956"/>
                <a:gd name="T53" fmla="*/ 661 h 1003"/>
                <a:gd name="T54" fmla="*/ 10 w 956"/>
                <a:gd name="T55" fmla="*/ 696 h 1003"/>
                <a:gd name="T56" fmla="*/ 13 w 956"/>
                <a:gd name="T57" fmla="*/ 755 h 1003"/>
                <a:gd name="T58" fmla="*/ 43 w 956"/>
                <a:gd name="T59" fmla="*/ 881 h 1003"/>
                <a:gd name="T60" fmla="*/ 59 w 956"/>
                <a:gd name="T61" fmla="*/ 938 h 1003"/>
                <a:gd name="T62" fmla="*/ 109 w 956"/>
                <a:gd name="T63" fmla="*/ 945 h 1003"/>
                <a:gd name="T64" fmla="*/ 163 w 956"/>
                <a:gd name="T65" fmla="*/ 961 h 1003"/>
                <a:gd name="T66" fmla="*/ 227 w 956"/>
                <a:gd name="T67" fmla="*/ 980 h 1003"/>
                <a:gd name="T68" fmla="*/ 242 w 956"/>
                <a:gd name="T69" fmla="*/ 943 h 1003"/>
                <a:gd name="T70" fmla="*/ 320 w 956"/>
                <a:gd name="T71" fmla="*/ 861 h 1003"/>
                <a:gd name="T72" fmla="*/ 390 w 956"/>
                <a:gd name="T73" fmla="*/ 812 h 1003"/>
                <a:gd name="T74" fmla="*/ 528 w 956"/>
                <a:gd name="T75" fmla="*/ 814 h 1003"/>
                <a:gd name="T76" fmla="*/ 630 w 956"/>
                <a:gd name="T77" fmla="*/ 777 h 1003"/>
                <a:gd name="T78" fmla="*/ 687 w 956"/>
                <a:gd name="T79" fmla="*/ 698 h 1003"/>
                <a:gd name="T80" fmla="*/ 780 w 956"/>
                <a:gd name="T81" fmla="*/ 678 h 1003"/>
                <a:gd name="T82" fmla="*/ 842 w 956"/>
                <a:gd name="T83" fmla="*/ 678 h 1003"/>
                <a:gd name="T84" fmla="*/ 874 w 956"/>
                <a:gd name="T85" fmla="*/ 587 h 1003"/>
                <a:gd name="T86" fmla="*/ 948 w 956"/>
                <a:gd name="T87" fmla="*/ 55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6" h="1003">
                  <a:moveTo>
                    <a:pt x="956" y="525"/>
                  </a:moveTo>
                  <a:cubicBezTo>
                    <a:pt x="950" y="523"/>
                    <a:pt x="944" y="518"/>
                    <a:pt x="942" y="514"/>
                  </a:cubicBezTo>
                  <a:cubicBezTo>
                    <a:pt x="939" y="509"/>
                    <a:pt x="933" y="504"/>
                    <a:pt x="926" y="502"/>
                  </a:cubicBezTo>
                  <a:cubicBezTo>
                    <a:pt x="918" y="499"/>
                    <a:pt x="906" y="503"/>
                    <a:pt x="905" y="499"/>
                  </a:cubicBezTo>
                  <a:cubicBezTo>
                    <a:pt x="904" y="496"/>
                    <a:pt x="898" y="482"/>
                    <a:pt x="897" y="479"/>
                  </a:cubicBezTo>
                  <a:cubicBezTo>
                    <a:pt x="896" y="475"/>
                    <a:pt x="890" y="468"/>
                    <a:pt x="885" y="462"/>
                  </a:cubicBezTo>
                  <a:cubicBezTo>
                    <a:pt x="880" y="456"/>
                    <a:pt x="865" y="433"/>
                    <a:pt x="858" y="430"/>
                  </a:cubicBezTo>
                  <a:cubicBezTo>
                    <a:pt x="851" y="428"/>
                    <a:pt x="828" y="429"/>
                    <a:pt x="822" y="423"/>
                  </a:cubicBezTo>
                  <a:cubicBezTo>
                    <a:pt x="815" y="418"/>
                    <a:pt x="789" y="414"/>
                    <a:pt x="785" y="403"/>
                  </a:cubicBezTo>
                  <a:cubicBezTo>
                    <a:pt x="781" y="392"/>
                    <a:pt x="785" y="383"/>
                    <a:pt x="785" y="368"/>
                  </a:cubicBezTo>
                  <a:cubicBezTo>
                    <a:pt x="785" y="352"/>
                    <a:pt x="787" y="343"/>
                    <a:pt x="781" y="339"/>
                  </a:cubicBezTo>
                  <a:cubicBezTo>
                    <a:pt x="775" y="335"/>
                    <a:pt x="753" y="329"/>
                    <a:pt x="751" y="322"/>
                  </a:cubicBezTo>
                  <a:cubicBezTo>
                    <a:pt x="748" y="315"/>
                    <a:pt x="749" y="306"/>
                    <a:pt x="746" y="294"/>
                  </a:cubicBezTo>
                  <a:cubicBezTo>
                    <a:pt x="743" y="283"/>
                    <a:pt x="734" y="284"/>
                    <a:pt x="733" y="274"/>
                  </a:cubicBezTo>
                  <a:cubicBezTo>
                    <a:pt x="732" y="265"/>
                    <a:pt x="739" y="267"/>
                    <a:pt x="735" y="254"/>
                  </a:cubicBezTo>
                  <a:cubicBezTo>
                    <a:pt x="730" y="240"/>
                    <a:pt x="716" y="237"/>
                    <a:pt x="719" y="220"/>
                  </a:cubicBezTo>
                  <a:cubicBezTo>
                    <a:pt x="722" y="203"/>
                    <a:pt x="716" y="208"/>
                    <a:pt x="716" y="196"/>
                  </a:cubicBezTo>
                  <a:cubicBezTo>
                    <a:pt x="716" y="184"/>
                    <a:pt x="715" y="173"/>
                    <a:pt x="714" y="166"/>
                  </a:cubicBezTo>
                  <a:cubicBezTo>
                    <a:pt x="714" y="159"/>
                    <a:pt x="705" y="148"/>
                    <a:pt x="713" y="151"/>
                  </a:cubicBezTo>
                  <a:cubicBezTo>
                    <a:pt x="720" y="154"/>
                    <a:pt x="735" y="168"/>
                    <a:pt x="741" y="167"/>
                  </a:cubicBezTo>
                  <a:cubicBezTo>
                    <a:pt x="747" y="167"/>
                    <a:pt x="749" y="160"/>
                    <a:pt x="758" y="152"/>
                  </a:cubicBezTo>
                  <a:cubicBezTo>
                    <a:pt x="766" y="143"/>
                    <a:pt x="772" y="132"/>
                    <a:pt x="771" y="129"/>
                  </a:cubicBezTo>
                  <a:cubicBezTo>
                    <a:pt x="770" y="126"/>
                    <a:pt x="768" y="124"/>
                    <a:pt x="769" y="120"/>
                  </a:cubicBezTo>
                  <a:cubicBezTo>
                    <a:pt x="770" y="115"/>
                    <a:pt x="775" y="103"/>
                    <a:pt x="784" y="98"/>
                  </a:cubicBezTo>
                  <a:cubicBezTo>
                    <a:pt x="792" y="94"/>
                    <a:pt x="790" y="92"/>
                    <a:pt x="794" y="91"/>
                  </a:cubicBezTo>
                  <a:cubicBezTo>
                    <a:pt x="799" y="89"/>
                    <a:pt x="810" y="85"/>
                    <a:pt x="815" y="86"/>
                  </a:cubicBezTo>
                  <a:cubicBezTo>
                    <a:pt x="820" y="87"/>
                    <a:pt x="833" y="88"/>
                    <a:pt x="831" y="86"/>
                  </a:cubicBezTo>
                  <a:cubicBezTo>
                    <a:pt x="828" y="83"/>
                    <a:pt x="827" y="73"/>
                    <a:pt x="827" y="58"/>
                  </a:cubicBezTo>
                  <a:cubicBezTo>
                    <a:pt x="827" y="43"/>
                    <a:pt x="825" y="32"/>
                    <a:pt x="821" y="29"/>
                  </a:cubicBezTo>
                  <a:cubicBezTo>
                    <a:pt x="817" y="27"/>
                    <a:pt x="803" y="28"/>
                    <a:pt x="803" y="28"/>
                  </a:cubicBezTo>
                  <a:cubicBezTo>
                    <a:pt x="803" y="28"/>
                    <a:pt x="780" y="30"/>
                    <a:pt x="774" y="30"/>
                  </a:cubicBezTo>
                  <a:cubicBezTo>
                    <a:pt x="768" y="31"/>
                    <a:pt x="767" y="28"/>
                    <a:pt x="772" y="21"/>
                  </a:cubicBezTo>
                  <a:cubicBezTo>
                    <a:pt x="776" y="13"/>
                    <a:pt x="781" y="5"/>
                    <a:pt x="776" y="2"/>
                  </a:cubicBezTo>
                  <a:cubicBezTo>
                    <a:pt x="771" y="0"/>
                    <a:pt x="758" y="4"/>
                    <a:pt x="752" y="7"/>
                  </a:cubicBezTo>
                  <a:cubicBezTo>
                    <a:pt x="746" y="9"/>
                    <a:pt x="730" y="18"/>
                    <a:pt x="729" y="26"/>
                  </a:cubicBezTo>
                  <a:cubicBezTo>
                    <a:pt x="727" y="35"/>
                    <a:pt x="725" y="45"/>
                    <a:pt x="721" y="48"/>
                  </a:cubicBezTo>
                  <a:cubicBezTo>
                    <a:pt x="717" y="52"/>
                    <a:pt x="708" y="48"/>
                    <a:pt x="703" y="48"/>
                  </a:cubicBezTo>
                  <a:cubicBezTo>
                    <a:pt x="699" y="47"/>
                    <a:pt x="689" y="49"/>
                    <a:pt x="688" y="52"/>
                  </a:cubicBezTo>
                  <a:cubicBezTo>
                    <a:pt x="686" y="54"/>
                    <a:pt x="684" y="63"/>
                    <a:pt x="683" y="69"/>
                  </a:cubicBezTo>
                  <a:cubicBezTo>
                    <a:pt x="682" y="76"/>
                    <a:pt x="670" y="94"/>
                    <a:pt x="659" y="97"/>
                  </a:cubicBezTo>
                  <a:cubicBezTo>
                    <a:pt x="648" y="101"/>
                    <a:pt x="643" y="113"/>
                    <a:pt x="632" y="119"/>
                  </a:cubicBezTo>
                  <a:cubicBezTo>
                    <a:pt x="620" y="125"/>
                    <a:pt x="609" y="136"/>
                    <a:pt x="606" y="136"/>
                  </a:cubicBezTo>
                  <a:cubicBezTo>
                    <a:pt x="602" y="137"/>
                    <a:pt x="584" y="139"/>
                    <a:pt x="575" y="139"/>
                  </a:cubicBezTo>
                  <a:cubicBezTo>
                    <a:pt x="565" y="139"/>
                    <a:pt x="558" y="138"/>
                    <a:pt x="554" y="133"/>
                  </a:cubicBezTo>
                  <a:cubicBezTo>
                    <a:pt x="550" y="129"/>
                    <a:pt x="532" y="126"/>
                    <a:pt x="530" y="126"/>
                  </a:cubicBezTo>
                  <a:cubicBezTo>
                    <a:pt x="528" y="126"/>
                    <a:pt x="523" y="133"/>
                    <a:pt x="522" y="139"/>
                  </a:cubicBezTo>
                  <a:cubicBezTo>
                    <a:pt x="521" y="146"/>
                    <a:pt x="512" y="148"/>
                    <a:pt x="506" y="152"/>
                  </a:cubicBezTo>
                  <a:cubicBezTo>
                    <a:pt x="501" y="155"/>
                    <a:pt x="495" y="167"/>
                    <a:pt x="490" y="159"/>
                  </a:cubicBezTo>
                  <a:cubicBezTo>
                    <a:pt x="485" y="152"/>
                    <a:pt x="476" y="141"/>
                    <a:pt x="474" y="144"/>
                  </a:cubicBezTo>
                  <a:cubicBezTo>
                    <a:pt x="472" y="147"/>
                    <a:pt x="467" y="159"/>
                    <a:pt x="467" y="159"/>
                  </a:cubicBezTo>
                  <a:cubicBezTo>
                    <a:pt x="467" y="159"/>
                    <a:pt x="448" y="160"/>
                    <a:pt x="448" y="165"/>
                  </a:cubicBezTo>
                  <a:cubicBezTo>
                    <a:pt x="448" y="171"/>
                    <a:pt x="466" y="179"/>
                    <a:pt x="467" y="183"/>
                  </a:cubicBezTo>
                  <a:cubicBezTo>
                    <a:pt x="469" y="187"/>
                    <a:pt x="439" y="192"/>
                    <a:pt x="436" y="195"/>
                  </a:cubicBezTo>
                  <a:cubicBezTo>
                    <a:pt x="434" y="197"/>
                    <a:pt x="430" y="195"/>
                    <a:pt x="425" y="188"/>
                  </a:cubicBezTo>
                  <a:cubicBezTo>
                    <a:pt x="421" y="180"/>
                    <a:pt x="413" y="180"/>
                    <a:pt x="409" y="184"/>
                  </a:cubicBezTo>
                  <a:cubicBezTo>
                    <a:pt x="406" y="187"/>
                    <a:pt x="398" y="195"/>
                    <a:pt x="393" y="201"/>
                  </a:cubicBezTo>
                  <a:cubicBezTo>
                    <a:pt x="389" y="206"/>
                    <a:pt x="394" y="219"/>
                    <a:pt x="393" y="225"/>
                  </a:cubicBezTo>
                  <a:cubicBezTo>
                    <a:pt x="392" y="230"/>
                    <a:pt x="384" y="238"/>
                    <a:pt x="381" y="247"/>
                  </a:cubicBezTo>
                  <a:cubicBezTo>
                    <a:pt x="378" y="256"/>
                    <a:pt x="384" y="272"/>
                    <a:pt x="384" y="276"/>
                  </a:cubicBezTo>
                  <a:cubicBezTo>
                    <a:pt x="384" y="281"/>
                    <a:pt x="384" y="295"/>
                    <a:pt x="383" y="304"/>
                  </a:cubicBezTo>
                  <a:cubicBezTo>
                    <a:pt x="381" y="312"/>
                    <a:pt x="368" y="322"/>
                    <a:pt x="362" y="324"/>
                  </a:cubicBezTo>
                  <a:cubicBezTo>
                    <a:pt x="357" y="326"/>
                    <a:pt x="333" y="334"/>
                    <a:pt x="331" y="335"/>
                  </a:cubicBezTo>
                  <a:cubicBezTo>
                    <a:pt x="328" y="335"/>
                    <a:pt x="311" y="304"/>
                    <a:pt x="309" y="297"/>
                  </a:cubicBezTo>
                  <a:cubicBezTo>
                    <a:pt x="307" y="289"/>
                    <a:pt x="299" y="276"/>
                    <a:pt x="299" y="268"/>
                  </a:cubicBezTo>
                  <a:cubicBezTo>
                    <a:pt x="299" y="267"/>
                    <a:pt x="299" y="265"/>
                    <a:pt x="299" y="262"/>
                  </a:cubicBezTo>
                  <a:cubicBezTo>
                    <a:pt x="292" y="272"/>
                    <a:pt x="286" y="280"/>
                    <a:pt x="283" y="283"/>
                  </a:cubicBezTo>
                  <a:cubicBezTo>
                    <a:pt x="273" y="292"/>
                    <a:pt x="281" y="304"/>
                    <a:pt x="272" y="306"/>
                  </a:cubicBezTo>
                  <a:cubicBezTo>
                    <a:pt x="263" y="308"/>
                    <a:pt x="249" y="300"/>
                    <a:pt x="238" y="306"/>
                  </a:cubicBezTo>
                  <a:cubicBezTo>
                    <a:pt x="227" y="311"/>
                    <a:pt x="224" y="298"/>
                    <a:pt x="211" y="270"/>
                  </a:cubicBezTo>
                  <a:cubicBezTo>
                    <a:pt x="197" y="241"/>
                    <a:pt x="177" y="268"/>
                    <a:pt x="168" y="274"/>
                  </a:cubicBezTo>
                  <a:cubicBezTo>
                    <a:pt x="159" y="280"/>
                    <a:pt x="158" y="278"/>
                    <a:pt x="118" y="270"/>
                  </a:cubicBezTo>
                  <a:cubicBezTo>
                    <a:pt x="79" y="261"/>
                    <a:pt x="68" y="274"/>
                    <a:pt x="58" y="281"/>
                  </a:cubicBezTo>
                  <a:cubicBezTo>
                    <a:pt x="48" y="288"/>
                    <a:pt x="79" y="334"/>
                    <a:pt x="88" y="344"/>
                  </a:cubicBezTo>
                  <a:cubicBezTo>
                    <a:pt x="98" y="354"/>
                    <a:pt x="102" y="376"/>
                    <a:pt x="96" y="385"/>
                  </a:cubicBezTo>
                  <a:cubicBezTo>
                    <a:pt x="90" y="394"/>
                    <a:pt x="81" y="387"/>
                    <a:pt x="81" y="394"/>
                  </a:cubicBezTo>
                  <a:cubicBezTo>
                    <a:pt x="81" y="402"/>
                    <a:pt x="100" y="438"/>
                    <a:pt x="98" y="470"/>
                  </a:cubicBezTo>
                  <a:cubicBezTo>
                    <a:pt x="96" y="502"/>
                    <a:pt x="70" y="534"/>
                    <a:pt x="70" y="553"/>
                  </a:cubicBezTo>
                  <a:cubicBezTo>
                    <a:pt x="70" y="571"/>
                    <a:pt x="79" y="623"/>
                    <a:pt x="79" y="634"/>
                  </a:cubicBezTo>
                  <a:cubicBezTo>
                    <a:pt x="79" y="646"/>
                    <a:pt x="60" y="644"/>
                    <a:pt x="18" y="644"/>
                  </a:cubicBezTo>
                  <a:cubicBezTo>
                    <a:pt x="16" y="644"/>
                    <a:pt x="14" y="644"/>
                    <a:pt x="12" y="644"/>
                  </a:cubicBezTo>
                  <a:cubicBezTo>
                    <a:pt x="12" y="652"/>
                    <a:pt x="12" y="658"/>
                    <a:pt x="13" y="661"/>
                  </a:cubicBezTo>
                  <a:cubicBezTo>
                    <a:pt x="18" y="668"/>
                    <a:pt x="18" y="660"/>
                    <a:pt x="18" y="668"/>
                  </a:cubicBezTo>
                  <a:cubicBezTo>
                    <a:pt x="18" y="675"/>
                    <a:pt x="20" y="682"/>
                    <a:pt x="15" y="686"/>
                  </a:cubicBezTo>
                  <a:cubicBezTo>
                    <a:pt x="10" y="689"/>
                    <a:pt x="0" y="687"/>
                    <a:pt x="10" y="696"/>
                  </a:cubicBezTo>
                  <a:cubicBezTo>
                    <a:pt x="20" y="705"/>
                    <a:pt x="20" y="700"/>
                    <a:pt x="20" y="708"/>
                  </a:cubicBezTo>
                  <a:cubicBezTo>
                    <a:pt x="20" y="716"/>
                    <a:pt x="13" y="727"/>
                    <a:pt x="13" y="727"/>
                  </a:cubicBezTo>
                  <a:cubicBezTo>
                    <a:pt x="13" y="755"/>
                    <a:pt x="13" y="755"/>
                    <a:pt x="13" y="755"/>
                  </a:cubicBezTo>
                  <a:cubicBezTo>
                    <a:pt x="13" y="761"/>
                    <a:pt x="15" y="764"/>
                    <a:pt x="22" y="776"/>
                  </a:cubicBezTo>
                  <a:cubicBezTo>
                    <a:pt x="29" y="789"/>
                    <a:pt x="24" y="803"/>
                    <a:pt x="24" y="818"/>
                  </a:cubicBezTo>
                  <a:cubicBezTo>
                    <a:pt x="24" y="833"/>
                    <a:pt x="41" y="859"/>
                    <a:pt x="43" y="881"/>
                  </a:cubicBezTo>
                  <a:cubicBezTo>
                    <a:pt x="45" y="902"/>
                    <a:pt x="45" y="918"/>
                    <a:pt x="45" y="925"/>
                  </a:cubicBezTo>
                  <a:cubicBezTo>
                    <a:pt x="45" y="926"/>
                    <a:pt x="45" y="926"/>
                    <a:pt x="45" y="927"/>
                  </a:cubicBezTo>
                  <a:cubicBezTo>
                    <a:pt x="51" y="933"/>
                    <a:pt x="59" y="938"/>
                    <a:pt x="59" y="938"/>
                  </a:cubicBezTo>
                  <a:cubicBezTo>
                    <a:pt x="59" y="938"/>
                    <a:pt x="68" y="945"/>
                    <a:pt x="79" y="954"/>
                  </a:cubicBezTo>
                  <a:cubicBezTo>
                    <a:pt x="90" y="963"/>
                    <a:pt x="93" y="975"/>
                    <a:pt x="97" y="966"/>
                  </a:cubicBezTo>
                  <a:cubicBezTo>
                    <a:pt x="102" y="956"/>
                    <a:pt x="109" y="945"/>
                    <a:pt x="109" y="945"/>
                  </a:cubicBezTo>
                  <a:cubicBezTo>
                    <a:pt x="136" y="941"/>
                    <a:pt x="136" y="941"/>
                    <a:pt x="136" y="941"/>
                  </a:cubicBezTo>
                  <a:cubicBezTo>
                    <a:pt x="136" y="941"/>
                    <a:pt x="138" y="945"/>
                    <a:pt x="147" y="952"/>
                  </a:cubicBezTo>
                  <a:cubicBezTo>
                    <a:pt x="156" y="959"/>
                    <a:pt x="161" y="951"/>
                    <a:pt x="163" y="961"/>
                  </a:cubicBezTo>
                  <a:cubicBezTo>
                    <a:pt x="165" y="971"/>
                    <a:pt x="153" y="974"/>
                    <a:pt x="165" y="977"/>
                  </a:cubicBezTo>
                  <a:cubicBezTo>
                    <a:pt x="177" y="980"/>
                    <a:pt x="181" y="968"/>
                    <a:pt x="197" y="968"/>
                  </a:cubicBezTo>
                  <a:cubicBezTo>
                    <a:pt x="213" y="968"/>
                    <a:pt x="227" y="980"/>
                    <a:pt x="227" y="980"/>
                  </a:cubicBezTo>
                  <a:cubicBezTo>
                    <a:pt x="227" y="980"/>
                    <a:pt x="239" y="1003"/>
                    <a:pt x="240" y="981"/>
                  </a:cubicBezTo>
                  <a:cubicBezTo>
                    <a:pt x="241" y="959"/>
                    <a:pt x="230" y="947"/>
                    <a:pt x="230" y="947"/>
                  </a:cubicBezTo>
                  <a:cubicBezTo>
                    <a:pt x="242" y="943"/>
                    <a:pt x="242" y="943"/>
                    <a:pt x="242" y="943"/>
                  </a:cubicBezTo>
                  <a:cubicBezTo>
                    <a:pt x="242" y="943"/>
                    <a:pt x="237" y="895"/>
                    <a:pt x="243" y="891"/>
                  </a:cubicBezTo>
                  <a:cubicBezTo>
                    <a:pt x="249" y="886"/>
                    <a:pt x="258" y="888"/>
                    <a:pt x="279" y="879"/>
                  </a:cubicBezTo>
                  <a:cubicBezTo>
                    <a:pt x="299" y="870"/>
                    <a:pt x="310" y="867"/>
                    <a:pt x="320" y="861"/>
                  </a:cubicBezTo>
                  <a:cubicBezTo>
                    <a:pt x="329" y="856"/>
                    <a:pt x="338" y="858"/>
                    <a:pt x="343" y="843"/>
                  </a:cubicBezTo>
                  <a:cubicBezTo>
                    <a:pt x="349" y="829"/>
                    <a:pt x="344" y="820"/>
                    <a:pt x="356" y="814"/>
                  </a:cubicBezTo>
                  <a:cubicBezTo>
                    <a:pt x="367" y="807"/>
                    <a:pt x="380" y="812"/>
                    <a:pt x="390" y="812"/>
                  </a:cubicBezTo>
                  <a:cubicBezTo>
                    <a:pt x="400" y="812"/>
                    <a:pt x="410" y="808"/>
                    <a:pt x="431" y="808"/>
                  </a:cubicBezTo>
                  <a:cubicBezTo>
                    <a:pt x="451" y="808"/>
                    <a:pt x="456" y="806"/>
                    <a:pt x="476" y="806"/>
                  </a:cubicBezTo>
                  <a:cubicBezTo>
                    <a:pt x="496" y="806"/>
                    <a:pt x="528" y="814"/>
                    <a:pt x="528" y="814"/>
                  </a:cubicBezTo>
                  <a:cubicBezTo>
                    <a:pt x="528" y="814"/>
                    <a:pt x="538" y="832"/>
                    <a:pt x="560" y="818"/>
                  </a:cubicBezTo>
                  <a:cubicBezTo>
                    <a:pt x="581" y="804"/>
                    <a:pt x="596" y="813"/>
                    <a:pt x="603" y="804"/>
                  </a:cubicBezTo>
                  <a:cubicBezTo>
                    <a:pt x="610" y="796"/>
                    <a:pt x="622" y="782"/>
                    <a:pt x="630" y="777"/>
                  </a:cubicBezTo>
                  <a:cubicBezTo>
                    <a:pt x="638" y="773"/>
                    <a:pt x="648" y="768"/>
                    <a:pt x="649" y="761"/>
                  </a:cubicBezTo>
                  <a:cubicBezTo>
                    <a:pt x="651" y="755"/>
                    <a:pt x="639" y="741"/>
                    <a:pt x="651" y="727"/>
                  </a:cubicBezTo>
                  <a:cubicBezTo>
                    <a:pt x="664" y="714"/>
                    <a:pt x="678" y="705"/>
                    <a:pt x="687" y="698"/>
                  </a:cubicBezTo>
                  <a:cubicBezTo>
                    <a:pt x="696" y="691"/>
                    <a:pt x="719" y="689"/>
                    <a:pt x="725" y="689"/>
                  </a:cubicBezTo>
                  <a:cubicBezTo>
                    <a:pt x="732" y="689"/>
                    <a:pt x="738" y="682"/>
                    <a:pt x="750" y="680"/>
                  </a:cubicBezTo>
                  <a:cubicBezTo>
                    <a:pt x="763" y="678"/>
                    <a:pt x="766" y="678"/>
                    <a:pt x="780" y="678"/>
                  </a:cubicBezTo>
                  <a:cubicBezTo>
                    <a:pt x="786" y="678"/>
                    <a:pt x="797" y="677"/>
                    <a:pt x="807" y="677"/>
                  </a:cubicBezTo>
                  <a:cubicBezTo>
                    <a:pt x="807" y="676"/>
                    <a:pt x="806" y="676"/>
                    <a:pt x="806" y="676"/>
                  </a:cubicBezTo>
                  <a:cubicBezTo>
                    <a:pt x="806" y="676"/>
                    <a:pt x="837" y="674"/>
                    <a:pt x="842" y="678"/>
                  </a:cubicBezTo>
                  <a:cubicBezTo>
                    <a:pt x="848" y="682"/>
                    <a:pt x="876" y="644"/>
                    <a:pt x="872" y="629"/>
                  </a:cubicBezTo>
                  <a:cubicBezTo>
                    <a:pt x="869" y="614"/>
                    <a:pt x="844" y="608"/>
                    <a:pt x="844" y="608"/>
                  </a:cubicBezTo>
                  <a:cubicBezTo>
                    <a:pt x="874" y="587"/>
                    <a:pt x="874" y="587"/>
                    <a:pt x="874" y="587"/>
                  </a:cubicBezTo>
                  <a:cubicBezTo>
                    <a:pt x="874" y="587"/>
                    <a:pt x="899" y="589"/>
                    <a:pt x="916" y="591"/>
                  </a:cubicBezTo>
                  <a:cubicBezTo>
                    <a:pt x="933" y="593"/>
                    <a:pt x="920" y="578"/>
                    <a:pt x="920" y="563"/>
                  </a:cubicBezTo>
                  <a:cubicBezTo>
                    <a:pt x="920" y="548"/>
                    <a:pt x="931" y="557"/>
                    <a:pt x="948" y="553"/>
                  </a:cubicBezTo>
                  <a:cubicBezTo>
                    <a:pt x="954" y="551"/>
                    <a:pt x="956" y="540"/>
                    <a:pt x="956" y="525"/>
                  </a:cubicBezTo>
                  <a:close/>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20131">
              <a:extLst>
                <a:ext uri="{FF2B5EF4-FFF2-40B4-BE49-F238E27FC236}">
                  <a16:creationId xmlns:a16="http://schemas.microsoft.com/office/drawing/2014/main" id="{E2FC0A17-1070-46E0-BCE9-DBC217156605}"/>
                </a:ext>
              </a:extLst>
            </p:cNvPr>
            <p:cNvSpPr>
              <a:spLocks/>
            </p:cNvSpPr>
            <p:nvPr/>
          </p:nvSpPr>
          <p:spPr bwMode="auto">
            <a:xfrm>
              <a:off x="2381" y="2980"/>
              <a:ext cx="1046" cy="643"/>
            </a:xfrm>
            <a:custGeom>
              <a:avLst/>
              <a:gdLst>
                <a:gd name="T0" fmla="*/ 686 w 735"/>
                <a:gd name="T1" fmla="*/ 47 h 452"/>
                <a:gd name="T2" fmla="*/ 625 w 735"/>
                <a:gd name="T3" fmla="*/ 17 h 452"/>
                <a:gd name="T4" fmla="*/ 601 w 735"/>
                <a:gd name="T5" fmla="*/ 0 h 452"/>
                <a:gd name="T6" fmla="*/ 550 w 735"/>
                <a:gd name="T7" fmla="*/ 20 h 452"/>
                <a:gd name="T8" fmla="*/ 493 w 735"/>
                <a:gd name="T9" fmla="*/ 41 h 452"/>
                <a:gd name="T10" fmla="*/ 449 w 735"/>
                <a:gd name="T11" fmla="*/ 41 h 452"/>
                <a:gd name="T12" fmla="*/ 399 w 735"/>
                <a:gd name="T13" fmla="*/ 52 h 452"/>
                <a:gd name="T14" fmla="*/ 363 w 735"/>
                <a:gd name="T15" fmla="*/ 52 h 452"/>
                <a:gd name="T16" fmla="*/ 327 w 735"/>
                <a:gd name="T17" fmla="*/ 36 h 452"/>
                <a:gd name="T18" fmla="*/ 295 w 735"/>
                <a:gd name="T19" fmla="*/ 32 h 452"/>
                <a:gd name="T20" fmla="*/ 255 w 735"/>
                <a:gd name="T21" fmla="*/ 34 h 452"/>
                <a:gd name="T22" fmla="*/ 236 w 735"/>
                <a:gd name="T23" fmla="*/ 59 h 452"/>
                <a:gd name="T24" fmla="*/ 195 w 735"/>
                <a:gd name="T25" fmla="*/ 30 h 452"/>
                <a:gd name="T26" fmla="*/ 116 w 735"/>
                <a:gd name="T27" fmla="*/ 34 h 452"/>
                <a:gd name="T28" fmla="*/ 66 w 735"/>
                <a:gd name="T29" fmla="*/ 64 h 452"/>
                <a:gd name="T30" fmla="*/ 93 w 735"/>
                <a:gd name="T31" fmla="*/ 84 h 452"/>
                <a:gd name="T32" fmla="*/ 147 w 735"/>
                <a:gd name="T33" fmla="*/ 120 h 452"/>
                <a:gd name="T34" fmla="*/ 132 w 735"/>
                <a:gd name="T35" fmla="*/ 143 h 452"/>
                <a:gd name="T36" fmla="*/ 130 w 735"/>
                <a:gd name="T37" fmla="*/ 177 h 452"/>
                <a:gd name="T38" fmla="*/ 111 w 735"/>
                <a:gd name="T39" fmla="*/ 195 h 452"/>
                <a:gd name="T40" fmla="*/ 105 w 735"/>
                <a:gd name="T41" fmla="*/ 227 h 452"/>
                <a:gd name="T42" fmla="*/ 91 w 735"/>
                <a:gd name="T43" fmla="*/ 243 h 452"/>
                <a:gd name="T44" fmla="*/ 63 w 735"/>
                <a:gd name="T45" fmla="*/ 270 h 452"/>
                <a:gd name="T46" fmla="*/ 31 w 735"/>
                <a:gd name="T47" fmla="*/ 268 h 452"/>
                <a:gd name="T48" fmla="*/ 27 w 735"/>
                <a:gd name="T49" fmla="*/ 313 h 452"/>
                <a:gd name="T50" fmla="*/ 0 w 735"/>
                <a:gd name="T51" fmla="*/ 349 h 452"/>
                <a:gd name="T52" fmla="*/ 44 w 735"/>
                <a:gd name="T53" fmla="*/ 368 h 452"/>
                <a:gd name="T54" fmla="*/ 99 w 735"/>
                <a:gd name="T55" fmla="*/ 372 h 452"/>
                <a:gd name="T56" fmla="*/ 147 w 735"/>
                <a:gd name="T57" fmla="*/ 400 h 452"/>
                <a:gd name="T58" fmla="*/ 188 w 735"/>
                <a:gd name="T59" fmla="*/ 408 h 452"/>
                <a:gd name="T60" fmla="*/ 282 w 735"/>
                <a:gd name="T61" fmla="*/ 424 h 452"/>
                <a:gd name="T62" fmla="*/ 340 w 735"/>
                <a:gd name="T63" fmla="*/ 439 h 452"/>
                <a:gd name="T64" fmla="*/ 371 w 735"/>
                <a:gd name="T65" fmla="*/ 408 h 452"/>
                <a:gd name="T66" fmla="*/ 456 w 735"/>
                <a:gd name="T67" fmla="*/ 392 h 452"/>
                <a:gd name="T68" fmla="*/ 462 w 735"/>
                <a:gd name="T69" fmla="*/ 416 h 452"/>
                <a:gd name="T70" fmla="*/ 471 w 735"/>
                <a:gd name="T71" fmla="*/ 439 h 452"/>
                <a:gd name="T72" fmla="*/ 507 w 735"/>
                <a:gd name="T73" fmla="*/ 444 h 452"/>
                <a:gd name="T74" fmla="*/ 543 w 735"/>
                <a:gd name="T75" fmla="*/ 415 h 452"/>
                <a:gd name="T76" fmla="*/ 556 w 735"/>
                <a:gd name="T77" fmla="*/ 380 h 452"/>
                <a:gd name="T78" fmla="*/ 483 w 735"/>
                <a:gd name="T79" fmla="*/ 310 h 452"/>
                <a:gd name="T80" fmla="*/ 554 w 735"/>
                <a:gd name="T81" fmla="*/ 319 h 452"/>
                <a:gd name="T82" fmla="*/ 639 w 735"/>
                <a:gd name="T83" fmla="*/ 333 h 452"/>
                <a:gd name="T84" fmla="*/ 647 w 735"/>
                <a:gd name="T85" fmla="*/ 262 h 452"/>
                <a:gd name="T86" fmla="*/ 669 w 735"/>
                <a:gd name="T87" fmla="*/ 239 h 452"/>
                <a:gd name="T88" fmla="*/ 658 w 735"/>
                <a:gd name="T89" fmla="*/ 214 h 452"/>
                <a:gd name="T90" fmla="*/ 658 w 735"/>
                <a:gd name="T91" fmla="*/ 211 h 452"/>
                <a:gd name="T92" fmla="*/ 647 w 735"/>
                <a:gd name="T93" fmla="*/ 185 h 452"/>
                <a:gd name="T94" fmla="*/ 655 w 735"/>
                <a:gd name="T95" fmla="*/ 142 h 452"/>
                <a:gd name="T96" fmla="*/ 693 w 735"/>
                <a:gd name="T97" fmla="*/ 128 h 452"/>
                <a:gd name="T98" fmla="*/ 708 w 735"/>
                <a:gd name="T99" fmla="*/ 104 h 452"/>
                <a:gd name="T100" fmla="*/ 735 w 735"/>
                <a:gd name="T101" fmla="*/ 4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5" h="452">
                  <a:moveTo>
                    <a:pt x="735" y="49"/>
                  </a:moveTo>
                  <a:cubicBezTo>
                    <a:pt x="718" y="48"/>
                    <a:pt x="697" y="47"/>
                    <a:pt x="686" y="47"/>
                  </a:cubicBezTo>
                  <a:cubicBezTo>
                    <a:pt x="667" y="47"/>
                    <a:pt x="673" y="21"/>
                    <a:pt x="676" y="11"/>
                  </a:cubicBezTo>
                  <a:cubicBezTo>
                    <a:pt x="678" y="2"/>
                    <a:pt x="642" y="11"/>
                    <a:pt x="625" y="17"/>
                  </a:cubicBezTo>
                  <a:cubicBezTo>
                    <a:pt x="609" y="23"/>
                    <a:pt x="588" y="15"/>
                    <a:pt x="588" y="15"/>
                  </a:cubicBezTo>
                  <a:cubicBezTo>
                    <a:pt x="588" y="15"/>
                    <a:pt x="594" y="8"/>
                    <a:pt x="601" y="0"/>
                  </a:cubicBezTo>
                  <a:cubicBezTo>
                    <a:pt x="597" y="1"/>
                    <a:pt x="593" y="2"/>
                    <a:pt x="590" y="2"/>
                  </a:cubicBezTo>
                  <a:cubicBezTo>
                    <a:pt x="556" y="7"/>
                    <a:pt x="561" y="9"/>
                    <a:pt x="550" y="20"/>
                  </a:cubicBezTo>
                  <a:cubicBezTo>
                    <a:pt x="539" y="30"/>
                    <a:pt x="531" y="22"/>
                    <a:pt x="519" y="22"/>
                  </a:cubicBezTo>
                  <a:cubicBezTo>
                    <a:pt x="508" y="22"/>
                    <a:pt x="501" y="36"/>
                    <a:pt x="493" y="41"/>
                  </a:cubicBezTo>
                  <a:cubicBezTo>
                    <a:pt x="485" y="45"/>
                    <a:pt x="476" y="38"/>
                    <a:pt x="460" y="36"/>
                  </a:cubicBezTo>
                  <a:cubicBezTo>
                    <a:pt x="444" y="34"/>
                    <a:pt x="449" y="41"/>
                    <a:pt x="449" y="41"/>
                  </a:cubicBezTo>
                  <a:cubicBezTo>
                    <a:pt x="433" y="52"/>
                    <a:pt x="433" y="52"/>
                    <a:pt x="433" y="52"/>
                  </a:cubicBezTo>
                  <a:cubicBezTo>
                    <a:pt x="399" y="52"/>
                    <a:pt x="399" y="52"/>
                    <a:pt x="399" y="52"/>
                  </a:cubicBezTo>
                  <a:cubicBezTo>
                    <a:pt x="384" y="52"/>
                    <a:pt x="392" y="48"/>
                    <a:pt x="381" y="48"/>
                  </a:cubicBezTo>
                  <a:cubicBezTo>
                    <a:pt x="370" y="48"/>
                    <a:pt x="372" y="52"/>
                    <a:pt x="363" y="52"/>
                  </a:cubicBezTo>
                  <a:cubicBezTo>
                    <a:pt x="354" y="52"/>
                    <a:pt x="342" y="52"/>
                    <a:pt x="328" y="51"/>
                  </a:cubicBezTo>
                  <a:cubicBezTo>
                    <a:pt x="314" y="50"/>
                    <a:pt x="329" y="43"/>
                    <a:pt x="327" y="36"/>
                  </a:cubicBezTo>
                  <a:cubicBezTo>
                    <a:pt x="324" y="29"/>
                    <a:pt x="317" y="24"/>
                    <a:pt x="311" y="24"/>
                  </a:cubicBezTo>
                  <a:cubicBezTo>
                    <a:pt x="304" y="24"/>
                    <a:pt x="295" y="32"/>
                    <a:pt x="295" y="32"/>
                  </a:cubicBezTo>
                  <a:cubicBezTo>
                    <a:pt x="295" y="32"/>
                    <a:pt x="286" y="26"/>
                    <a:pt x="279" y="26"/>
                  </a:cubicBezTo>
                  <a:cubicBezTo>
                    <a:pt x="272" y="26"/>
                    <a:pt x="266" y="32"/>
                    <a:pt x="255" y="34"/>
                  </a:cubicBezTo>
                  <a:cubicBezTo>
                    <a:pt x="244" y="36"/>
                    <a:pt x="249" y="43"/>
                    <a:pt x="245" y="51"/>
                  </a:cubicBezTo>
                  <a:cubicBezTo>
                    <a:pt x="240" y="59"/>
                    <a:pt x="236" y="59"/>
                    <a:pt x="236" y="59"/>
                  </a:cubicBezTo>
                  <a:cubicBezTo>
                    <a:pt x="236" y="59"/>
                    <a:pt x="231" y="57"/>
                    <a:pt x="221" y="43"/>
                  </a:cubicBezTo>
                  <a:cubicBezTo>
                    <a:pt x="211" y="29"/>
                    <a:pt x="200" y="36"/>
                    <a:pt x="195" y="30"/>
                  </a:cubicBezTo>
                  <a:cubicBezTo>
                    <a:pt x="190" y="24"/>
                    <a:pt x="168" y="32"/>
                    <a:pt x="161" y="32"/>
                  </a:cubicBezTo>
                  <a:cubicBezTo>
                    <a:pt x="154" y="32"/>
                    <a:pt x="121" y="34"/>
                    <a:pt x="116" y="34"/>
                  </a:cubicBezTo>
                  <a:cubicBezTo>
                    <a:pt x="110" y="34"/>
                    <a:pt x="79" y="45"/>
                    <a:pt x="79" y="45"/>
                  </a:cubicBezTo>
                  <a:cubicBezTo>
                    <a:pt x="79" y="45"/>
                    <a:pt x="66" y="57"/>
                    <a:pt x="66" y="64"/>
                  </a:cubicBezTo>
                  <a:cubicBezTo>
                    <a:pt x="66" y="71"/>
                    <a:pt x="84" y="66"/>
                    <a:pt x="91" y="66"/>
                  </a:cubicBezTo>
                  <a:cubicBezTo>
                    <a:pt x="97" y="66"/>
                    <a:pt x="93" y="84"/>
                    <a:pt x="93" y="84"/>
                  </a:cubicBezTo>
                  <a:cubicBezTo>
                    <a:pt x="93" y="84"/>
                    <a:pt x="109" y="102"/>
                    <a:pt x="121" y="109"/>
                  </a:cubicBezTo>
                  <a:cubicBezTo>
                    <a:pt x="134" y="115"/>
                    <a:pt x="147" y="120"/>
                    <a:pt x="147" y="120"/>
                  </a:cubicBezTo>
                  <a:cubicBezTo>
                    <a:pt x="147" y="120"/>
                    <a:pt x="134" y="127"/>
                    <a:pt x="134" y="134"/>
                  </a:cubicBezTo>
                  <a:cubicBezTo>
                    <a:pt x="134" y="141"/>
                    <a:pt x="132" y="143"/>
                    <a:pt x="132" y="143"/>
                  </a:cubicBezTo>
                  <a:cubicBezTo>
                    <a:pt x="132" y="143"/>
                    <a:pt x="132" y="154"/>
                    <a:pt x="121" y="161"/>
                  </a:cubicBezTo>
                  <a:cubicBezTo>
                    <a:pt x="110" y="168"/>
                    <a:pt x="130" y="170"/>
                    <a:pt x="130" y="177"/>
                  </a:cubicBezTo>
                  <a:cubicBezTo>
                    <a:pt x="130" y="184"/>
                    <a:pt x="128" y="188"/>
                    <a:pt x="128" y="194"/>
                  </a:cubicBezTo>
                  <a:cubicBezTo>
                    <a:pt x="128" y="201"/>
                    <a:pt x="111" y="195"/>
                    <a:pt x="111" y="195"/>
                  </a:cubicBezTo>
                  <a:cubicBezTo>
                    <a:pt x="111" y="195"/>
                    <a:pt x="106" y="210"/>
                    <a:pt x="121" y="211"/>
                  </a:cubicBezTo>
                  <a:cubicBezTo>
                    <a:pt x="137" y="212"/>
                    <a:pt x="113" y="221"/>
                    <a:pt x="105" y="227"/>
                  </a:cubicBezTo>
                  <a:cubicBezTo>
                    <a:pt x="96" y="232"/>
                    <a:pt x="105" y="229"/>
                    <a:pt x="104" y="241"/>
                  </a:cubicBezTo>
                  <a:cubicBezTo>
                    <a:pt x="91" y="243"/>
                    <a:pt x="91" y="243"/>
                    <a:pt x="91" y="243"/>
                  </a:cubicBezTo>
                  <a:cubicBezTo>
                    <a:pt x="73" y="255"/>
                    <a:pt x="73" y="255"/>
                    <a:pt x="73" y="255"/>
                  </a:cubicBezTo>
                  <a:cubicBezTo>
                    <a:pt x="73" y="255"/>
                    <a:pt x="70" y="263"/>
                    <a:pt x="63" y="270"/>
                  </a:cubicBezTo>
                  <a:cubicBezTo>
                    <a:pt x="57" y="277"/>
                    <a:pt x="62" y="266"/>
                    <a:pt x="52" y="266"/>
                  </a:cubicBezTo>
                  <a:cubicBezTo>
                    <a:pt x="42" y="266"/>
                    <a:pt x="41" y="263"/>
                    <a:pt x="31" y="268"/>
                  </a:cubicBezTo>
                  <a:cubicBezTo>
                    <a:pt x="21" y="272"/>
                    <a:pt x="29" y="278"/>
                    <a:pt x="29" y="286"/>
                  </a:cubicBezTo>
                  <a:cubicBezTo>
                    <a:pt x="29" y="294"/>
                    <a:pt x="29" y="304"/>
                    <a:pt x="27" y="313"/>
                  </a:cubicBezTo>
                  <a:cubicBezTo>
                    <a:pt x="25" y="322"/>
                    <a:pt x="11" y="331"/>
                    <a:pt x="5" y="340"/>
                  </a:cubicBezTo>
                  <a:cubicBezTo>
                    <a:pt x="3" y="342"/>
                    <a:pt x="2" y="345"/>
                    <a:pt x="0" y="349"/>
                  </a:cubicBezTo>
                  <a:cubicBezTo>
                    <a:pt x="3" y="348"/>
                    <a:pt x="4" y="347"/>
                    <a:pt x="4" y="347"/>
                  </a:cubicBezTo>
                  <a:cubicBezTo>
                    <a:pt x="44" y="368"/>
                    <a:pt x="44" y="368"/>
                    <a:pt x="44" y="368"/>
                  </a:cubicBezTo>
                  <a:cubicBezTo>
                    <a:pt x="44" y="368"/>
                    <a:pt x="64" y="375"/>
                    <a:pt x="69" y="373"/>
                  </a:cubicBezTo>
                  <a:cubicBezTo>
                    <a:pt x="75" y="371"/>
                    <a:pt x="94" y="372"/>
                    <a:pt x="99" y="372"/>
                  </a:cubicBezTo>
                  <a:cubicBezTo>
                    <a:pt x="105" y="372"/>
                    <a:pt x="123" y="360"/>
                    <a:pt x="125" y="376"/>
                  </a:cubicBezTo>
                  <a:cubicBezTo>
                    <a:pt x="126" y="391"/>
                    <a:pt x="139" y="400"/>
                    <a:pt x="147" y="400"/>
                  </a:cubicBezTo>
                  <a:cubicBezTo>
                    <a:pt x="155" y="400"/>
                    <a:pt x="160" y="387"/>
                    <a:pt x="162" y="396"/>
                  </a:cubicBezTo>
                  <a:cubicBezTo>
                    <a:pt x="163" y="404"/>
                    <a:pt x="183" y="408"/>
                    <a:pt x="188" y="408"/>
                  </a:cubicBezTo>
                  <a:cubicBezTo>
                    <a:pt x="194" y="408"/>
                    <a:pt x="225" y="407"/>
                    <a:pt x="238" y="411"/>
                  </a:cubicBezTo>
                  <a:cubicBezTo>
                    <a:pt x="251" y="415"/>
                    <a:pt x="282" y="424"/>
                    <a:pt x="282" y="424"/>
                  </a:cubicBezTo>
                  <a:cubicBezTo>
                    <a:pt x="315" y="428"/>
                    <a:pt x="315" y="428"/>
                    <a:pt x="315" y="428"/>
                  </a:cubicBezTo>
                  <a:cubicBezTo>
                    <a:pt x="315" y="428"/>
                    <a:pt x="333" y="438"/>
                    <a:pt x="340" y="439"/>
                  </a:cubicBezTo>
                  <a:cubicBezTo>
                    <a:pt x="347" y="440"/>
                    <a:pt x="347" y="441"/>
                    <a:pt x="347" y="422"/>
                  </a:cubicBezTo>
                  <a:cubicBezTo>
                    <a:pt x="347" y="404"/>
                    <a:pt x="354" y="408"/>
                    <a:pt x="371" y="408"/>
                  </a:cubicBezTo>
                  <a:cubicBezTo>
                    <a:pt x="388" y="408"/>
                    <a:pt x="415" y="417"/>
                    <a:pt x="427" y="408"/>
                  </a:cubicBezTo>
                  <a:cubicBezTo>
                    <a:pt x="438" y="400"/>
                    <a:pt x="441" y="389"/>
                    <a:pt x="456" y="392"/>
                  </a:cubicBezTo>
                  <a:cubicBezTo>
                    <a:pt x="472" y="396"/>
                    <a:pt x="483" y="408"/>
                    <a:pt x="483" y="408"/>
                  </a:cubicBezTo>
                  <a:cubicBezTo>
                    <a:pt x="483" y="408"/>
                    <a:pt x="469" y="416"/>
                    <a:pt x="462" y="416"/>
                  </a:cubicBezTo>
                  <a:cubicBezTo>
                    <a:pt x="455" y="416"/>
                    <a:pt x="434" y="425"/>
                    <a:pt x="441" y="431"/>
                  </a:cubicBezTo>
                  <a:cubicBezTo>
                    <a:pt x="448" y="436"/>
                    <a:pt x="463" y="442"/>
                    <a:pt x="471" y="439"/>
                  </a:cubicBezTo>
                  <a:cubicBezTo>
                    <a:pt x="478" y="435"/>
                    <a:pt x="469" y="434"/>
                    <a:pt x="483" y="432"/>
                  </a:cubicBezTo>
                  <a:cubicBezTo>
                    <a:pt x="497" y="431"/>
                    <a:pt x="513" y="435"/>
                    <a:pt x="507" y="444"/>
                  </a:cubicBezTo>
                  <a:cubicBezTo>
                    <a:pt x="502" y="452"/>
                    <a:pt x="524" y="452"/>
                    <a:pt x="526" y="444"/>
                  </a:cubicBezTo>
                  <a:cubicBezTo>
                    <a:pt x="527" y="435"/>
                    <a:pt x="531" y="422"/>
                    <a:pt x="543" y="415"/>
                  </a:cubicBezTo>
                  <a:cubicBezTo>
                    <a:pt x="554" y="408"/>
                    <a:pt x="540" y="407"/>
                    <a:pt x="535" y="396"/>
                  </a:cubicBezTo>
                  <a:cubicBezTo>
                    <a:pt x="530" y="384"/>
                    <a:pt x="556" y="393"/>
                    <a:pt x="556" y="380"/>
                  </a:cubicBezTo>
                  <a:cubicBezTo>
                    <a:pt x="556" y="367"/>
                    <a:pt x="566" y="365"/>
                    <a:pt x="557" y="357"/>
                  </a:cubicBezTo>
                  <a:cubicBezTo>
                    <a:pt x="547" y="349"/>
                    <a:pt x="473" y="327"/>
                    <a:pt x="483" y="310"/>
                  </a:cubicBezTo>
                  <a:cubicBezTo>
                    <a:pt x="493" y="293"/>
                    <a:pt x="496" y="279"/>
                    <a:pt x="507" y="290"/>
                  </a:cubicBezTo>
                  <a:cubicBezTo>
                    <a:pt x="519" y="302"/>
                    <a:pt x="554" y="319"/>
                    <a:pt x="554" y="319"/>
                  </a:cubicBezTo>
                  <a:cubicBezTo>
                    <a:pt x="581" y="330"/>
                    <a:pt x="581" y="330"/>
                    <a:pt x="581" y="330"/>
                  </a:cubicBezTo>
                  <a:cubicBezTo>
                    <a:pt x="581" y="330"/>
                    <a:pt x="630" y="334"/>
                    <a:pt x="639" y="333"/>
                  </a:cubicBezTo>
                  <a:cubicBezTo>
                    <a:pt x="649" y="332"/>
                    <a:pt x="655" y="302"/>
                    <a:pt x="658" y="296"/>
                  </a:cubicBezTo>
                  <a:cubicBezTo>
                    <a:pt x="660" y="290"/>
                    <a:pt x="658" y="273"/>
                    <a:pt x="647" y="262"/>
                  </a:cubicBezTo>
                  <a:cubicBezTo>
                    <a:pt x="636" y="251"/>
                    <a:pt x="629" y="245"/>
                    <a:pt x="632" y="238"/>
                  </a:cubicBezTo>
                  <a:cubicBezTo>
                    <a:pt x="635" y="231"/>
                    <a:pt x="664" y="241"/>
                    <a:pt x="669" y="239"/>
                  </a:cubicBezTo>
                  <a:cubicBezTo>
                    <a:pt x="673" y="238"/>
                    <a:pt x="689" y="228"/>
                    <a:pt x="689" y="228"/>
                  </a:cubicBezTo>
                  <a:cubicBezTo>
                    <a:pt x="658" y="214"/>
                    <a:pt x="658" y="214"/>
                    <a:pt x="658" y="214"/>
                  </a:cubicBezTo>
                  <a:cubicBezTo>
                    <a:pt x="658" y="214"/>
                    <a:pt x="662" y="214"/>
                    <a:pt x="669" y="214"/>
                  </a:cubicBezTo>
                  <a:cubicBezTo>
                    <a:pt x="664" y="212"/>
                    <a:pt x="660" y="211"/>
                    <a:pt x="658" y="211"/>
                  </a:cubicBezTo>
                  <a:cubicBezTo>
                    <a:pt x="651" y="210"/>
                    <a:pt x="639" y="207"/>
                    <a:pt x="639" y="203"/>
                  </a:cubicBezTo>
                  <a:cubicBezTo>
                    <a:pt x="639" y="200"/>
                    <a:pt x="646" y="197"/>
                    <a:pt x="647" y="185"/>
                  </a:cubicBezTo>
                  <a:cubicBezTo>
                    <a:pt x="649" y="172"/>
                    <a:pt x="653" y="167"/>
                    <a:pt x="653" y="158"/>
                  </a:cubicBezTo>
                  <a:cubicBezTo>
                    <a:pt x="653" y="148"/>
                    <a:pt x="655" y="142"/>
                    <a:pt x="655" y="142"/>
                  </a:cubicBezTo>
                  <a:cubicBezTo>
                    <a:pt x="655" y="142"/>
                    <a:pt x="669" y="139"/>
                    <a:pt x="673" y="136"/>
                  </a:cubicBezTo>
                  <a:cubicBezTo>
                    <a:pt x="678" y="133"/>
                    <a:pt x="690" y="136"/>
                    <a:pt x="693" y="128"/>
                  </a:cubicBezTo>
                  <a:cubicBezTo>
                    <a:pt x="696" y="120"/>
                    <a:pt x="686" y="108"/>
                    <a:pt x="686" y="108"/>
                  </a:cubicBezTo>
                  <a:cubicBezTo>
                    <a:pt x="686" y="108"/>
                    <a:pt x="697" y="106"/>
                    <a:pt x="708" y="104"/>
                  </a:cubicBezTo>
                  <a:cubicBezTo>
                    <a:pt x="715" y="92"/>
                    <a:pt x="724" y="76"/>
                    <a:pt x="729" y="62"/>
                  </a:cubicBezTo>
                  <a:cubicBezTo>
                    <a:pt x="731" y="57"/>
                    <a:pt x="733" y="53"/>
                    <a:pt x="735" y="49"/>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20132">
              <a:extLst>
                <a:ext uri="{FF2B5EF4-FFF2-40B4-BE49-F238E27FC236}">
                  <a16:creationId xmlns:a16="http://schemas.microsoft.com/office/drawing/2014/main" id="{214BC627-7CEA-4CF5-92F3-3D65A8EBD549}"/>
                </a:ext>
              </a:extLst>
            </p:cNvPr>
            <p:cNvSpPr>
              <a:spLocks/>
            </p:cNvSpPr>
            <p:nvPr/>
          </p:nvSpPr>
          <p:spPr bwMode="auto">
            <a:xfrm>
              <a:off x="2381" y="2980"/>
              <a:ext cx="1046" cy="643"/>
            </a:xfrm>
            <a:custGeom>
              <a:avLst/>
              <a:gdLst>
                <a:gd name="T0" fmla="*/ 686 w 735"/>
                <a:gd name="T1" fmla="*/ 47 h 452"/>
                <a:gd name="T2" fmla="*/ 625 w 735"/>
                <a:gd name="T3" fmla="*/ 17 h 452"/>
                <a:gd name="T4" fmla="*/ 601 w 735"/>
                <a:gd name="T5" fmla="*/ 0 h 452"/>
                <a:gd name="T6" fmla="*/ 550 w 735"/>
                <a:gd name="T7" fmla="*/ 20 h 452"/>
                <a:gd name="T8" fmla="*/ 493 w 735"/>
                <a:gd name="T9" fmla="*/ 41 h 452"/>
                <a:gd name="T10" fmla="*/ 449 w 735"/>
                <a:gd name="T11" fmla="*/ 41 h 452"/>
                <a:gd name="T12" fmla="*/ 399 w 735"/>
                <a:gd name="T13" fmla="*/ 52 h 452"/>
                <a:gd name="T14" fmla="*/ 363 w 735"/>
                <a:gd name="T15" fmla="*/ 52 h 452"/>
                <a:gd name="T16" fmla="*/ 327 w 735"/>
                <a:gd name="T17" fmla="*/ 36 h 452"/>
                <a:gd name="T18" fmla="*/ 295 w 735"/>
                <a:gd name="T19" fmla="*/ 32 h 452"/>
                <a:gd name="T20" fmla="*/ 255 w 735"/>
                <a:gd name="T21" fmla="*/ 34 h 452"/>
                <a:gd name="T22" fmla="*/ 236 w 735"/>
                <a:gd name="T23" fmla="*/ 59 h 452"/>
                <a:gd name="T24" fmla="*/ 195 w 735"/>
                <a:gd name="T25" fmla="*/ 30 h 452"/>
                <a:gd name="T26" fmla="*/ 116 w 735"/>
                <a:gd name="T27" fmla="*/ 34 h 452"/>
                <a:gd name="T28" fmla="*/ 66 w 735"/>
                <a:gd name="T29" fmla="*/ 64 h 452"/>
                <a:gd name="T30" fmla="*/ 93 w 735"/>
                <a:gd name="T31" fmla="*/ 84 h 452"/>
                <a:gd name="T32" fmla="*/ 147 w 735"/>
                <a:gd name="T33" fmla="*/ 120 h 452"/>
                <a:gd name="T34" fmla="*/ 132 w 735"/>
                <a:gd name="T35" fmla="*/ 143 h 452"/>
                <a:gd name="T36" fmla="*/ 130 w 735"/>
                <a:gd name="T37" fmla="*/ 177 h 452"/>
                <a:gd name="T38" fmla="*/ 111 w 735"/>
                <a:gd name="T39" fmla="*/ 195 h 452"/>
                <a:gd name="T40" fmla="*/ 105 w 735"/>
                <a:gd name="T41" fmla="*/ 227 h 452"/>
                <a:gd name="T42" fmla="*/ 91 w 735"/>
                <a:gd name="T43" fmla="*/ 243 h 452"/>
                <a:gd name="T44" fmla="*/ 63 w 735"/>
                <a:gd name="T45" fmla="*/ 270 h 452"/>
                <a:gd name="T46" fmla="*/ 31 w 735"/>
                <a:gd name="T47" fmla="*/ 268 h 452"/>
                <a:gd name="T48" fmla="*/ 27 w 735"/>
                <a:gd name="T49" fmla="*/ 313 h 452"/>
                <a:gd name="T50" fmla="*/ 0 w 735"/>
                <a:gd name="T51" fmla="*/ 349 h 452"/>
                <a:gd name="T52" fmla="*/ 44 w 735"/>
                <a:gd name="T53" fmla="*/ 368 h 452"/>
                <a:gd name="T54" fmla="*/ 99 w 735"/>
                <a:gd name="T55" fmla="*/ 372 h 452"/>
                <a:gd name="T56" fmla="*/ 147 w 735"/>
                <a:gd name="T57" fmla="*/ 400 h 452"/>
                <a:gd name="T58" fmla="*/ 188 w 735"/>
                <a:gd name="T59" fmla="*/ 408 h 452"/>
                <a:gd name="T60" fmla="*/ 282 w 735"/>
                <a:gd name="T61" fmla="*/ 424 h 452"/>
                <a:gd name="T62" fmla="*/ 340 w 735"/>
                <a:gd name="T63" fmla="*/ 439 h 452"/>
                <a:gd name="T64" fmla="*/ 371 w 735"/>
                <a:gd name="T65" fmla="*/ 408 h 452"/>
                <a:gd name="T66" fmla="*/ 456 w 735"/>
                <a:gd name="T67" fmla="*/ 392 h 452"/>
                <a:gd name="T68" fmla="*/ 462 w 735"/>
                <a:gd name="T69" fmla="*/ 416 h 452"/>
                <a:gd name="T70" fmla="*/ 471 w 735"/>
                <a:gd name="T71" fmla="*/ 439 h 452"/>
                <a:gd name="T72" fmla="*/ 507 w 735"/>
                <a:gd name="T73" fmla="*/ 444 h 452"/>
                <a:gd name="T74" fmla="*/ 543 w 735"/>
                <a:gd name="T75" fmla="*/ 415 h 452"/>
                <a:gd name="T76" fmla="*/ 556 w 735"/>
                <a:gd name="T77" fmla="*/ 380 h 452"/>
                <a:gd name="T78" fmla="*/ 483 w 735"/>
                <a:gd name="T79" fmla="*/ 310 h 452"/>
                <a:gd name="T80" fmla="*/ 554 w 735"/>
                <a:gd name="T81" fmla="*/ 319 h 452"/>
                <a:gd name="T82" fmla="*/ 639 w 735"/>
                <a:gd name="T83" fmla="*/ 333 h 452"/>
                <a:gd name="T84" fmla="*/ 647 w 735"/>
                <a:gd name="T85" fmla="*/ 262 h 452"/>
                <a:gd name="T86" fmla="*/ 669 w 735"/>
                <a:gd name="T87" fmla="*/ 239 h 452"/>
                <a:gd name="T88" fmla="*/ 658 w 735"/>
                <a:gd name="T89" fmla="*/ 214 h 452"/>
                <a:gd name="T90" fmla="*/ 658 w 735"/>
                <a:gd name="T91" fmla="*/ 211 h 452"/>
                <a:gd name="T92" fmla="*/ 647 w 735"/>
                <a:gd name="T93" fmla="*/ 185 h 452"/>
                <a:gd name="T94" fmla="*/ 655 w 735"/>
                <a:gd name="T95" fmla="*/ 142 h 452"/>
                <a:gd name="T96" fmla="*/ 693 w 735"/>
                <a:gd name="T97" fmla="*/ 128 h 452"/>
                <a:gd name="T98" fmla="*/ 708 w 735"/>
                <a:gd name="T99" fmla="*/ 104 h 452"/>
                <a:gd name="T100" fmla="*/ 735 w 735"/>
                <a:gd name="T101" fmla="*/ 4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5" h="452">
                  <a:moveTo>
                    <a:pt x="735" y="49"/>
                  </a:moveTo>
                  <a:cubicBezTo>
                    <a:pt x="718" y="48"/>
                    <a:pt x="697" y="47"/>
                    <a:pt x="686" y="47"/>
                  </a:cubicBezTo>
                  <a:cubicBezTo>
                    <a:pt x="667" y="47"/>
                    <a:pt x="673" y="21"/>
                    <a:pt x="676" y="11"/>
                  </a:cubicBezTo>
                  <a:cubicBezTo>
                    <a:pt x="678" y="2"/>
                    <a:pt x="642" y="11"/>
                    <a:pt x="625" y="17"/>
                  </a:cubicBezTo>
                  <a:cubicBezTo>
                    <a:pt x="609" y="23"/>
                    <a:pt x="588" y="15"/>
                    <a:pt x="588" y="15"/>
                  </a:cubicBezTo>
                  <a:cubicBezTo>
                    <a:pt x="588" y="15"/>
                    <a:pt x="594" y="8"/>
                    <a:pt x="601" y="0"/>
                  </a:cubicBezTo>
                  <a:cubicBezTo>
                    <a:pt x="597" y="1"/>
                    <a:pt x="593" y="2"/>
                    <a:pt x="590" y="2"/>
                  </a:cubicBezTo>
                  <a:cubicBezTo>
                    <a:pt x="556" y="7"/>
                    <a:pt x="561" y="9"/>
                    <a:pt x="550" y="20"/>
                  </a:cubicBezTo>
                  <a:cubicBezTo>
                    <a:pt x="539" y="30"/>
                    <a:pt x="531" y="22"/>
                    <a:pt x="519" y="22"/>
                  </a:cubicBezTo>
                  <a:cubicBezTo>
                    <a:pt x="508" y="22"/>
                    <a:pt x="501" y="36"/>
                    <a:pt x="493" y="41"/>
                  </a:cubicBezTo>
                  <a:cubicBezTo>
                    <a:pt x="485" y="45"/>
                    <a:pt x="476" y="38"/>
                    <a:pt x="460" y="36"/>
                  </a:cubicBezTo>
                  <a:cubicBezTo>
                    <a:pt x="444" y="34"/>
                    <a:pt x="449" y="41"/>
                    <a:pt x="449" y="41"/>
                  </a:cubicBezTo>
                  <a:cubicBezTo>
                    <a:pt x="433" y="52"/>
                    <a:pt x="433" y="52"/>
                    <a:pt x="433" y="52"/>
                  </a:cubicBezTo>
                  <a:cubicBezTo>
                    <a:pt x="399" y="52"/>
                    <a:pt x="399" y="52"/>
                    <a:pt x="399" y="52"/>
                  </a:cubicBezTo>
                  <a:cubicBezTo>
                    <a:pt x="384" y="52"/>
                    <a:pt x="392" y="48"/>
                    <a:pt x="381" y="48"/>
                  </a:cubicBezTo>
                  <a:cubicBezTo>
                    <a:pt x="370" y="48"/>
                    <a:pt x="372" y="52"/>
                    <a:pt x="363" y="52"/>
                  </a:cubicBezTo>
                  <a:cubicBezTo>
                    <a:pt x="354" y="52"/>
                    <a:pt x="342" y="52"/>
                    <a:pt x="328" y="51"/>
                  </a:cubicBezTo>
                  <a:cubicBezTo>
                    <a:pt x="314" y="50"/>
                    <a:pt x="329" y="43"/>
                    <a:pt x="327" y="36"/>
                  </a:cubicBezTo>
                  <a:cubicBezTo>
                    <a:pt x="324" y="29"/>
                    <a:pt x="317" y="24"/>
                    <a:pt x="311" y="24"/>
                  </a:cubicBezTo>
                  <a:cubicBezTo>
                    <a:pt x="304" y="24"/>
                    <a:pt x="295" y="32"/>
                    <a:pt x="295" y="32"/>
                  </a:cubicBezTo>
                  <a:cubicBezTo>
                    <a:pt x="295" y="32"/>
                    <a:pt x="286" y="26"/>
                    <a:pt x="279" y="26"/>
                  </a:cubicBezTo>
                  <a:cubicBezTo>
                    <a:pt x="272" y="26"/>
                    <a:pt x="266" y="32"/>
                    <a:pt x="255" y="34"/>
                  </a:cubicBezTo>
                  <a:cubicBezTo>
                    <a:pt x="244" y="36"/>
                    <a:pt x="249" y="43"/>
                    <a:pt x="245" y="51"/>
                  </a:cubicBezTo>
                  <a:cubicBezTo>
                    <a:pt x="240" y="59"/>
                    <a:pt x="236" y="59"/>
                    <a:pt x="236" y="59"/>
                  </a:cubicBezTo>
                  <a:cubicBezTo>
                    <a:pt x="236" y="59"/>
                    <a:pt x="231" y="57"/>
                    <a:pt x="221" y="43"/>
                  </a:cubicBezTo>
                  <a:cubicBezTo>
                    <a:pt x="211" y="29"/>
                    <a:pt x="200" y="36"/>
                    <a:pt x="195" y="30"/>
                  </a:cubicBezTo>
                  <a:cubicBezTo>
                    <a:pt x="190" y="24"/>
                    <a:pt x="168" y="32"/>
                    <a:pt x="161" y="32"/>
                  </a:cubicBezTo>
                  <a:cubicBezTo>
                    <a:pt x="154" y="32"/>
                    <a:pt x="121" y="34"/>
                    <a:pt x="116" y="34"/>
                  </a:cubicBezTo>
                  <a:cubicBezTo>
                    <a:pt x="110" y="34"/>
                    <a:pt x="79" y="45"/>
                    <a:pt x="79" y="45"/>
                  </a:cubicBezTo>
                  <a:cubicBezTo>
                    <a:pt x="79" y="45"/>
                    <a:pt x="66" y="57"/>
                    <a:pt x="66" y="64"/>
                  </a:cubicBezTo>
                  <a:cubicBezTo>
                    <a:pt x="66" y="71"/>
                    <a:pt x="84" y="66"/>
                    <a:pt x="91" y="66"/>
                  </a:cubicBezTo>
                  <a:cubicBezTo>
                    <a:pt x="97" y="66"/>
                    <a:pt x="93" y="84"/>
                    <a:pt x="93" y="84"/>
                  </a:cubicBezTo>
                  <a:cubicBezTo>
                    <a:pt x="93" y="84"/>
                    <a:pt x="109" y="102"/>
                    <a:pt x="121" y="109"/>
                  </a:cubicBezTo>
                  <a:cubicBezTo>
                    <a:pt x="134" y="115"/>
                    <a:pt x="147" y="120"/>
                    <a:pt x="147" y="120"/>
                  </a:cubicBezTo>
                  <a:cubicBezTo>
                    <a:pt x="147" y="120"/>
                    <a:pt x="134" y="127"/>
                    <a:pt x="134" y="134"/>
                  </a:cubicBezTo>
                  <a:cubicBezTo>
                    <a:pt x="134" y="141"/>
                    <a:pt x="132" y="143"/>
                    <a:pt x="132" y="143"/>
                  </a:cubicBezTo>
                  <a:cubicBezTo>
                    <a:pt x="132" y="143"/>
                    <a:pt x="132" y="154"/>
                    <a:pt x="121" y="161"/>
                  </a:cubicBezTo>
                  <a:cubicBezTo>
                    <a:pt x="110" y="168"/>
                    <a:pt x="130" y="170"/>
                    <a:pt x="130" y="177"/>
                  </a:cubicBezTo>
                  <a:cubicBezTo>
                    <a:pt x="130" y="184"/>
                    <a:pt x="128" y="188"/>
                    <a:pt x="128" y="194"/>
                  </a:cubicBezTo>
                  <a:cubicBezTo>
                    <a:pt x="128" y="201"/>
                    <a:pt x="111" y="195"/>
                    <a:pt x="111" y="195"/>
                  </a:cubicBezTo>
                  <a:cubicBezTo>
                    <a:pt x="111" y="195"/>
                    <a:pt x="106" y="210"/>
                    <a:pt x="121" y="211"/>
                  </a:cubicBezTo>
                  <a:cubicBezTo>
                    <a:pt x="137" y="212"/>
                    <a:pt x="113" y="221"/>
                    <a:pt x="105" y="227"/>
                  </a:cubicBezTo>
                  <a:cubicBezTo>
                    <a:pt x="96" y="232"/>
                    <a:pt x="105" y="229"/>
                    <a:pt x="104" y="241"/>
                  </a:cubicBezTo>
                  <a:cubicBezTo>
                    <a:pt x="91" y="243"/>
                    <a:pt x="91" y="243"/>
                    <a:pt x="91" y="243"/>
                  </a:cubicBezTo>
                  <a:cubicBezTo>
                    <a:pt x="73" y="255"/>
                    <a:pt x="73" y="255"/>
                    <a:pt x="73" y="255"/>
                  </a:cubicBezTo>
                  <a:cubicBezTo>
                    <a:pt x="73" y="255"/>
                    <a:pt x="70" y="263"/>
                    <a:pt x="63" y="270"/>
                  </a:cubicBezTo>
                  <a:cubicBezTo>
                    <a:pt x="57" y="277"/>
                    <a:pt x="62" y="266"/>
                    <a:pt x="52" y="266"/>
                  </a:cubicBezTo>
                  <a:cubicBezTo>
                    <a:pt x="42" y="266"/>
                    <a:pt x="41" y="263"/>
                    <a:pt x="31" y="268"/>
                  </a:cubicBezTo>
                  <a:cubicBezTo>
                    <a:pt x="21" y="272"/>
                    <a:pt x="29" y="278"/>
                    <a:pt x="29" y="286"/>
                  </a:cubicBezTo>
                  <a:cubicBezTo>
                    <a:pt x="29" y="294"/>
                    <a:pt x="29" y="304"/>
                    <a:pt x="27" y="313"/>
                  </a:cubicBezTo>
                  <a:cubicBezTo>
                    <a:pt x="25" y="322"/>
                    <a:pt x="11" y="331"/>
                    <a:pt x="5" y="340"/>
                  </a:cubicBezTo>
                  <a:cubicBezTo>
                    <a:pt x="3" y="342"/>
                    <a:pt x="2" y="345"/>
                    <a:pt x="0" y="349"/>
                  </a:cubicBezTo>
                  <a:cubicBezTo>
                    <a:pt x="3" y="348"/>
                    <a:pt x="4" y="347"/>
                    <a:pt x="4" y="347"/>
                  </a:cubicBezTo>
                  <a:cubicBezTo>
                    <a:pt x="44" y="368"/>
                    <a:pt x="44" y="368"/>
                    <a:pt x="44" y="368"/>
                  </a:cubicBezTo>
                  <a:cubicBezTo>
                    <a:pt x="44" y="368"/>
                    <a:pt x="64" y="375"/>
                    <a:pt x="69" y="373"/>
                  </a:cubicBezTo>
                  <a:cubicBezTo>
                    <a:pt x="75" y="371"/>
                    <a:pt x="94" y="372"/>
                    <a:pt x="99" y="372"/>
                  </a:cubicBezTo>
                  <a:cubicBezTo>
                    <a:pt x="105" y="372"/>
                    <a:pt x="123" y="360"/>
                    <a:pt x="125" y="376"/>
                  </a:cubicBezTo>
                  <a:cubicBezTo>
                    <a:pt x="126" y="391"/>
                    <a:pt x="139" y="400"/>
                    <a:pt x="147" y="400"/>
                  </a:cubicBezTo>
                  <a:cubicBezTo>
                    <a:pt x="155" y="400"/>
                    <a:pt x="160" y="387"/>
                    <a:pt x="162" y="396"/>
                  </a:cubicBezTo>
                  <a:cubicBezTo>
                    <a:pt x="163" y="404"/>
                    <a:pt x="183" y="408"/>
                    <a:pt x="188" y="408"/>
                  </a:cubicBezTo>
                  <a:cubicBezTo>
                    <a:pt x="194" y="408"/>
                    <a:pt x="225" y="407"/>
                    <a:pt x="238" y="411"/>
                  </a:cubicBezTo>
                  <a:cubicBezTo>
                    <a:pt x="251" y="415"/>
                    <a:pt x="282" y="424"/>
                    <a:pt x="282" y="424"/>
                  </a:cubicBezTo>
                  <a:cubicBezTo>
                    <a:pt x="315" y="428"/>
                    <a:pt x="315" y="428"/>
                    <a:pt x="315" y="428"/>
                  </a:cubicBezTo>
                  <a:cubicBezTo>
                    <a:pt x="315" y="428"/>
                    <a:pt x="333" y="438"/>
                    <a:pt x="340" y="439"/>
                  </a:cubicBezTo>
                  <a:cubicBezTo>
                    <a:pt x="347" y="440"/>
                    <a:pt x="347" y="441"/>
                    <a:pt x="347" y="422"/>
                  </a:cubicBezTo>
                  <a:cubicBezTo>
                    <a:pt x="347" y="404"/>
                    <a:pt x="354" y="408"/>
                    <a:pt x="371" y="408"/>
                  </a:cubicBezTo>
                  <a:cubicBezTo>
                    <a:pt x="388" y="408"/>
                    <a:pt x="415" y="417"/>
                    <a:pt x="427" y="408"/>
                  </a:cubicBezTo>
                  <a:cubicBezTo>
                    <a:pt x="438" y="400"/>
                    <a:pt x="441" y="389"/>
                    <a:pt x="456" y="392"/>
                  </a:cubicBezTo>
                  <a:cubicBezTo>
                    <a:pt x="472" y="396"/>
                    <a:pt x="483" y="408"/>
                    <a:pt x="483" y="408"/>
                  </a:cubicBezTo>
                  <a:cubicBezTo>
                    <a:pt x="483" y="408"/>
                    <a:pt x="469" y="416"/>
                    <a:pt x="462" y="416"/>
                  </a:cubicBezTo>
                  <a:cubicBezTo>
                    <a:pt x="455" y="416"/>
                    <a:pt x="434" y="425"/>
                    <a:pt x="441" y="431"/>
                  </a:cubicBezTo>
                  <a:cubicBezTo>
                    <a:pt x="448" y="436"/>
                    <a:pt x="463" y="442"/>
                    <a:pt x="471" y="439"/>
                  </a:cubicBezTo>
                  <a:cubicBezTo>
                    <a:pt x="478" y="435"/>
                    <a:pt x="469" y="434"/>
                    <a:pt x="483" y="432"/>
                  </a:cubicBezTo>
                  <a:cubicBezTo>
                    <a:pt x="497" y="431"/>
                    <a:pt x="513" y="435"/>
                    <a:pt x="507" y="444"/>
                  </a:cubicBezTo>
                  <a:cubicBezTo>
                    <a:pt x="502" y="452"/>
                    <a:pt x="524" y="452"/>
                    <a:pt x="526" y="444"/>
                  </a:cubicBezTo>
                  <a:cubicBezTo>
                    <a:pt x="527" y="435"/>
                    <a:pt x="531" y="422"/>
                    <a:pt x="543" y="415"/>
                  </a:cubicBezTo>
                  <a:cubicBezTo>
                    <a:pt x="554" y="408"/>
                    <a:pt x="540" y="407"/>
                    <a:pt x="535" y="396"/>
                  </a:cubicBezTo>
                  <a:cubicBezTo>
                    <a:pt x="530" y="384"/>
                    <a:pt x="556" y="393"/>
                    <a:pt x="556" y="380"/>
                  </a:cubicBezTo>
                  <a:cubicBezTo>
                    <a:pt x="556" y="367"/>
                    <a:pt x="566" y="365"/>
                    <a:pt x="557" y="357"/>
                  </a:cubicBezTo>
                  <a:cubicBezTo>
                    <a:pt x="547" y="349"/>
                    <a:pt x="473" y="327"/>
                    <a:pt x="483" y="310"/>
                  </a:cubicBezTo>
                  <a:cubicBezTo>
                    <a:pt x="493" y="293"/>
                    <a:pt x="496" y="279"/>
                    <a:pt x="507" y="290"/>
                  </a:cubicBezTo>
                  <a:cubicBezTo>
                    <a:pt x="519" y="302"/>
                    <a:pt x="554" y="319"/>
                    <a:pt x="554" y="319"/>
                  </a:cubicBezTo>
                  <a:cubicBezTo>
                    <a:pt x="581" y="330"/>
                    <a:pt x="581" y="330"/>
                    <a:pt x="581" y="330"/>
                  </a:cubicBezTo>
                  <a:cubicBezTo>
                    <a:pt x="581" y="330"/>
                    <a:pt x="630" y="334"/>
                    <a:pt x="639" y="333"/>
                  </a:cubicBezTo>
                  <a:cubicBezTo>
                    <a:pt x="649" y="332"/>
                    <a:pt x="655" y="302"/>
                    <a:pt x="658" y="296"/>
                  </a:cubicBezTo>
                  <a:cubicBezTo>
                    <a:pt x="660" y="290"/>
                    <a:pt x="658" y="273"/>
                    <a:pt x="647" y="262"/>
                  </a:cubicBezTo>
                  <a:cubicBezTo>
                    <a:pt x="636" y="251"/>
                    <a:pt x="629" y="245"/>
                    <a:pt x="632" y="238"/>
                  </a:cubicBezTo>
                  <a:cubicBezTo>
                    <a:pt x="635" y="231"/>
                    <a:pt x="664" y="241"/>
                    <a:pt x="669" y="239"/>
                  </a:cubicBezTo>
                  <a:cubicBezTo>
                    <a:pt x="673" y="238"/>
                    <a:pt x="689" y="228"/>
                    <a:pt x="689" y="228"/>
                  </a:cubicBezTo>
                  <a:cubicBezTo>
                    <a:pt x="658" y="214"/>
                    <a:pt x="658" y="214"/>
                    <a:pt x="658" y="214"/>
                  </a:cubicBezTo>
                  <a:cubicBezTo>
                    <a:pt x="658" y="214"/>
                    <a:pt x="662" y="214"/>
                    <a:pt x="669" y="214"/>
                  </a:cubicBezTo>
                  <a:cubicBezTo>
                    <a:pt x="664" y="212"/>
                    <a:pt x="660" y="211"/>
                    <a:pt x="658" y="211"/>
                  </a:cubicBezTo>
                  <a:cubicBezTo>
                    <a:pt x="651" y="210"/>
                    <a:pt x="639" y="207"/>
                    <a:pt x="639" y="203"/>
                  </a:cubicBezTo>
                  <a:cubicBezTo>
                    <a:pt x="639" y="200"/>
                    <a:pt x="646" y="197"/>
                    <a:pt x="647" y="185"/>
                  </a:cubicBezTo>
                  <a:cubicBezTo>
                    <a:pt x="649" y="172"/>
                    <a:pt x="653" y="167"/>
                    <a:pt x="653" y="158"/>
                  </a:cubicBezTo>
                  <a:cubicBezTo>
                    <a:pt x="653" y="148"/>
                    <a:pt x="655" y="142"/>
                    <a:pt x="655" y="142"/>
                  </a:cubicBezTo>
                  <a:cubicBezTo>
                    <a:pt x="655" y="142"/>
                    <a:pt x="669" y="139"/>
                    <a:pt x="673" y="136"/>
                  </a:cubicBezTo>
                  <a:cubicBezTo>
                    <a:pt x="678" y="133"/>
                    <a:pt x="690" y="136"/>
                    <a:pt x="693" y="128"/>
                  </a:cubicBezTo>
                  <a:cubicBezTo>
                    <a:pt x="696" y="120"/>
                    <a:pt x="686" y="108"/>
                    <a:pt x="686" y="108"/>
                  </a:cubicBezTo>
                  <a:cubicBezTo>
                    <a:pt x="686" y="108"/>
                    <a:pt x="697" y="106"/>
                    <a:pt x="708" y="104"/>
                  </a:cubicBezTo>
                  <a:cubicBezTo>
                    <a:pt x="715" y="92"/>
                    <a:pt x="724" y="76"/>
                    <a:pt x="729" y="62"/>
                  </a:cubicBezTo>
                  <a:cubicBezTo>
                    <a:pt x="731" y="57"/>
                    <a:pt x="733" y="53"/>
                    <a:pt x="735" y="49"/>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20133">
              <a:extLst>
                <a:ext uri="{FF2B5EF4-FFF2-40B4-BE49-F238E27FC236}">
                  <a16:creationId xmlns:a16="http://schemas.microsoft.com/office/drawing/2014/main" id="{35E9F0E9-C846-46F7-AD60-5DF6179D3FAC}"/>
                </a:ext>
              </a:extLst>
            </p:cNvPr>
            <p:cNvSpPr>
              <a:spLocks/>
            </p:cNvSpPr>
            <p:nvPr/>
          </p:nvSpPr>
          <p:spPr bwMode="auto">
            <a:xfrm>
              <a:off x="2753" y="3128"/>
              <a:ext cx="1103" cy="813"/>
            </a:xfrm>
            <a:custGeom>
              <a:avLst/>
              <a:gdLst>
                <a:gd name="T0" fmla="*/ 487 w 775"/>
                <a:gd name="T1" fmla="*/ 38 h 571"/>
                <a:gd name="T2" fmla="*/ 447 w 775"/>
                <a:gd name="T3" fmla="*/ 0 h 571"/>
                <a:gd name="T4" fmla="*/ 412 w 775"/>
                <a:gd name="T5" fmla="*/ 32 h 571"/>
                <a:gd name="T6" fmla="*/ 386 w 775"/>
                <a:gd name="T7" fmla="*/ 81 h 571"/>
                <a:gd name="T8" fmla="*/ 408 w 775"/>
                <a:gd name="T9" fmla="*/ 110 h 571"/>
                <a:gd name="T10" fmla="*/ 408 w 775"/>
                <a:gd name="T11" fmla="*/ 135 h 571"/>
                <a:gd name="T12" fmla="*/ 381 w 775"/>
                <a:gd name="T13" fmla="*/ 132 h 571"/>
                <a:gd name="T14" fmla="*/ 377 w 775"/>
                <a:gd name="T15" fmla="*/ 132 h 571"/>
                <a:gd name="T16" fmla="*/ 374 w 775"/>
                <a:gd name="T17" fmla="*/ 132 h 571"/>
                <a:gd name="T18" fmla="*/ 372 w 775"/>
                <a:gd name="T19" fmla="*/ 133 h 571"/>
                <a:gd name="T20" fmla="*/ 397 w 775"/>
                <a:gd name="T21" fmla="*/ 192 h 571"/>
                <a:gd name="T22" fmla="*/ 293 w 775"/>
                <a:gd name="T23" fmla="*/ 215 h 571"/>
                <a:gd name="T24" fmla="*/ 296 w 775"/>
                <a:gd name="T25" fmla="*/ 253 h 571"/>
                <a:gd name="T26" fmla="*/ 282 w 775"/>
                <a:gd name="T27" fmla="*/ 311 h 571"/>
                <a:gd name="T28" fmla="*/ 222 w 775"/>
                <a:gd name="T29" fmla="*/ 328 h 571"/>
                <a:gd name="T30" fmla="*/ 201 w 775"/>
                <a:gd name="T31" fmla="*/ 312 h 571"/>
                <a:gd name="T32" fmla="*/ 166 w 775"/>
                <a:gd name="T33" fmla="*/ 304 h 571"/>
                <a:gd name="T34" fmla="*/ 81 w 775"/>
                <a:gd name="T35" fmla="*/ 335 h 571"/>
                <a:gd name="T36" fmla="*/ 64 w 775"/>
                <a:gd name="T37" fmla="*/ 368 h 571"/>
                <a:gd name="T38" fmla="*/ 11 w 775"/>
                <a:gd name="T39" fmla="*/ 378 h 571"/>
                <a:gd name="T40" fmla="*/ 34 w 775"/>
                <a:gd name="T41" fmla="*/ 421 h 571"/>
                <a:gd name="T42" fmla="*/ 85 w 775"/>
                <a:gd name="T43" fmla="*/ 406 h 571"/>
                <a:gd name="T44" fmla="*/ 124 w 775"/>
                <a:gd name="T45" fmla="*/ 406 h 571"/>
                <a:gd name="T46" fmla="*/ 177 w 775"/>
                <a:gd name="T47" fmla="*/ 427 h 571"/>
                <a:gd name="T48" fmla="*/ 238 w 775"/>
                <a:gd name="T49" fmla="*/ 458 h 571"/>
                <a:gd name="T50" fmla="*/ 272 w 775"/>
                <a:gd name="T51" fmla="*/ 461 h 571"/>
                <a:gd name="T52" fmla="*/ 264 w 775"/>
                <a:gd name="T53" fmla="*/ 514 h 571"/>
                <a:gd name="T54" fmla="*/ 322 w 775"/>
                <a:gd name="T55" fmla="*/ 523 h 571"/>
                <a:gd name="T56" fmla="*/ 394 w 775"/>
                <a:gd name="T57" fmla="*/ 540 h 571"/>
                <a:gd name="T58" fmla="*/ 412 w 775"/>
                <a:gd name="T59" fmla="*/ 527 h 571"/>
                <a:gd name="T60" fmla="*/ 439 w 775"/>
                <a:gd name="T61" fmla="*/ 506 h 571"/>
                <a:gd name="T62" fmla="*/ 525 w 775"/>
                <a:gd name="T63" fmla="*/ 529 h 571"/>
                <a:gd name="T64" fmla="*/ 577 w 775"/>
                <a:gd name="T65" fmla="*/ 546 h 571"/>
                <a:gd name="T66" fmla="*/ 652 w 775"/>
                <a:gd name="T67" fmla="*/ 566 h 571"/>
                <a:gd name="T68" fmla="*/ 667 w 775"/>
                <a:gd name="T69" fmla="*/ 543 h 571"/>
                <a:gd name="T70" fmla="*/ 617 w 775"/>
                <a:gd name="T71" fmla="*/ 539 h 571"/>
                <a:gd name="T72" fmla="*/ 521 w 775"/>
                <a:gd name="T73" fmla="*/ 508 h 571"/>
                <a:gd name="T74" fmla="*/ 506 w 775"/>
                <a:gd name="T75" fmla="*/ 491 h 571"/>
                <a:gd name="T76" fmla="*/ 466 w 775"/>
                <a:gd name="T77" fmla="*/ 467 h 571"/>
                <a:gd name="T78" fmla="*/ 538 w 775"/>
                <a:gd name="T79" fmla="*/ 410 h 571"/>
                <a:gd name="T80" fmla="*/ 543 w 775"/>
                <a:gd name="T81" fmla="*/ 392 h 571"/>
                <a:gd name="T82" fmla="*/ 516 w 775"/>
                <a:gd name="T83" fmla="*/ 348 h 571"/>
                <a:gd name="T84" fmla="*/ 572 w 775"/>
                <a:gd name="T85" fmla="*/ 331 h 571"/>
                <a:gd name="T86" fmla="*/ 564 w 775"/>
                <a:gd name="T87" fmla="*/ 291 h 571"/>
                <a:gd name="T88" fmla="*/ 571 w 775"/>
                <a:gd name="T89" fmla="*/ 278 h 571"/>
                <a:gd name="T90" fmla="*/ 574 w 775"/>
                <a:gd name="T91" fmla="*/ 276 h 571"/>
                <a:gd name="T92" fmla="*/ 577 w 775"/>
                <a:gd name="T93" fmla="*/ 273 h 571"/>
                <a:gd name="T94" fmla="*/ 579 w 775"/>
                <a:gd name="T95" fmla="*/ 269 h 571"/>
                <a:gd name="T96" fmla="*/ 583 w 775"/>
                <a:gd name="T97" fmla="*/ 261 h 571"/>
                <a:gd name="T98" fmla="*/ 564 w 775"/>
                <a:gd name="T99" fmla="*/ 236 h 571"/>
                <a:gd name="T100" fmla="*/ 635 w 775"/>
                <a:gd name="T101" fmla="*/ 227 h 571"/>
                <a:gd name="T102" fmla="*/ 724 w 775"/>
                <a:gd name="T103" fmla="*/ 236 h 571"/>
                <a:gd name="T104" fmla="*/ 735 w 775"/>
                <a:gd name="T105" fmla="*/ 162 h 571"/>
                <a:gd name="T106" fmla="*/ 728 w 775"/>
                <a:gd name="T107" fmla="*/ 66 h 571"/>
                <a:gd name="T108" fmla="*/ 667 w 775"/>
                <a:gd name="T109" fmla="*/ 75 h 571"/>
                <a:gd name="T110" fmla="*/ 580 w 775"/>
                <a:gd name="T111" fmla="*/ 3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5" h="571">
                  <a:moveTo>
                    <a:pt x="580" y="32"/>
                  </a:moveTo>
                  <a:cubicBezTo>
                    <a:pt x="564" y="21"/>
                    <a:pt x="542" y="15"/>
                    <a:pt x="533" y="15"/>
                  </a:cubicBezTo>
                  <a:cubicBezTo>
                    <a:pt x="523" y="15"/>
                    <a:pt x="487" y="38"/>
                    <a:pt x="487" y="38"/>
                  </a:cubicBezTo>
                  <a:cubicBezTo>
                    <a:pt x="474" y="11"/>
                    <a:pt x="474" y="11"/>
                    <a:pt x="474" y="11"/>
                  </a:cubicBezTo>
                  <a:cubicBezTo>
                    <a:pt x="436" y="17"/>
                    <a:pt x="436" y="17"/>
                    <a:pt x="436" y="17"/>
                  </a:cubicBezTo>
                  <a:cubicBezTo>
                    <a:pt x="436" y="17"/>
                    <a:pt x="441" y="10"/>
                    <a:pt x="447" y="0"/>
                  </a:cubicBezTo>
                  <a:cubicBezTo>
                    <a:pt x="436" y="2"/>
                    <a:pt x="425" y="4"/>
                    <a:pt x="425" y="4"/>
                  </a:cubicBezTo>
                  <a:cubicBezTo>
                    <a:pt x="425" y="4"/>
                    <a:pt x="435" y="16"/>
                    <a:pt x="432" y="24"/>
                  </a:cubicBezTo>
                  <a:cubicBezTo>
                    <a:pt x="429" y="32"/>
                    <a:pt x="417" y="29"/>
                    <a:pt x="412" y="32"/>
                  </a:cubicBezTo>
                  <a:cubicBezTo>
                    <a:pt x="408" y="35"/>
                    <a:pt x="394" y="38"/>
                    <a:pt x="394" y="38"/>
                  </a:cubicBezTo>
                  <a:cubicBezTo>
                    <a:pt x="394" y="38"/>
                    <a:pt x="392" y="44"/>
                    <a:pt x="392" y="54"/>
                  </a:cubicBezTo>
                  <a:cubicBezTo>
                    <a:pt x="392" y="63"/>
                    <a:pt x="388" y="68"/>
                    <a:pt x="386" y="81"/>
                  </a:cubicBezTo>
                  <a:cubicBezTo>
                    <a:pt x="385" y="93"/>
                    <a:pt x="378" y="95"/>
                    <a:pt x="378" y="99"/>
                  </a:cubicBezTo>
                  <a:cubicBezTo>
                    <a:pt x="378" y="103"/>
                    <a:pt x="390" y="106"/>
                    <a:pt x="397" y="107"/>
                  </a:cubicBezTo>
                  <a:cubicBezTo>
                    <a:pt x="399" y="107"/>
                    <a:pt x="403" y="108"/>
                    <a:pt x="408" y="110"/>
                  </a:cubicBezTo>
                  <a:cubicBezTo>
                    <a:pt x="401" y="110"/>
                    <a:pt x="397" y="110"/>
                    <a:pt x="397" y="110"/>
                  </a:cubicBezTo>
                  <a:cubicBezTo>
                    <a:pt x="428" y="124"/>
                    <a:pt x="428" y="124"/>
                    <a:pt x="428" y="124"/>
                  </a:cubicBezTo>
                  <a:cubicBezTo>
                    <a:pt x="428" y="124"/>
                    <a:pt x="412" y="134"/>
                    <a:pt x="408" y="135"/>
                  </a:cubicBezTo>
                  <a:cubicBezTo>
                    <a:pt x="405" y="136"/>
                    <a:pt x="394" y="133"/>
                    <a:pt x="384" y="132"/>
                  </a:cubicBezTo>
                  <a:cubicBezTo>
                    <a:pt x="383" y="132"/>
                    <a:pt x="383" y="132"/>
                    <a:pt x="382" y="132"/>
                  </a:cubicBezTo>
                  <a:cubicBezTo>
                    <a:pt x="382" y="132"/>
                    <a:pt x="382" y="132"/>
                    <a:pt x="381" y="132"/>
                  </a:cubicBezTo>
                  <a:cubicBezTo>
                    <a:pt x="381" y="132"/>
                    <a:pt x="380" y="132"/>
                    <a:pt x="380" y="132"/>
                  </a:cubicBezTo>
                  <a:cubicBezTo>
                    <a:pt x="379" y="132"/>
                    <a:pt x="379" y="132"/>
                    <a:pt x="379" y="132"/>
                  </a:cubicBezTo>
                  <a:cubicBezTo>
                    <a:pt x="378" y="131"/>
                    <a:pt x="377" y="132"/>
                    <a:pt x="377" y="132"/>
                  </a:cubicBezTo>
                  <a:cubicBezTo>
                    <a:pt x="376" y="132"/>
                    <a:pt x="376" y="132"/>
                    <a:pt x="375" y="132"/>
                  </a:cubicBezTo>
                  <a:cubicBezTo>
                    <a:pt x="375" y="132"/>
                    <a:pt x="375" y="132"/>
                    <a:pt x="375" y="132"/>
                  </a:cubicBezTo>
                  <a:cubicBezTo>
                    <a:pt x="374" y="132"/>
                    <a:pt x="374" y="132"/>
                    <a:pt x="374" y="132"/>
                  </a:cubicBezTo>
                  <a:cubicBezTo>
                    <a:pt x="373" y="132"/>
                    <a:pt x="373" y="132"/>
                    <a:pt x="373" y="132"/>
                  </a:cubicBezTo>
                  <a:cubicBezTo>
                    <a:pt x="373" y="132"/>
                    <a:pt x="372" y="133"/>
                    <a:pt x="372" y="133"/>
                  </a:cubicBezTo>
                  <a:cubicBezTo>
                    <a:pt x="372" y="133"/>
                    <a:pt x="372" y="133"/>
                    <a:pt x="372" y="133"/>
                  </a:cubicBezTo>
                  <a:cubicBezTo>
                    <a:pt x="372" y="133"/>
                    <a:pt x="371" y="134"/>
                    <a:pt x="371" y="134"/>
                  </a:cubicBezTo>
                  <a:cubicBezTo>
                    <a:pt x="368" y="141"/>
                    <a:pt x="375" y="147"/>
                    <a:pt x="386" y="158"/>
                  </a:cubicBezTo>
                  <a:cubicBezTo>
                    <a:pt x="397" y="169"/>
                    <a:pt x="399" y="186"/>
                    <a:pt x="397" y="192"/>
                  </a:cubicBezTo>
                  <a:cubicBezTo>
                    <a:pt x="394" y="198"/>
                    <a:pt x="388" y="228"/>
                    <a:pt x="378" y="229"/>
                  </a:cubicBezTo>
                  <a:cubicBezTo>
                    <a:pt x="369" y="230"/>
                    <a:pt x="320" y="226"/>
                    <a:pt x="320" y="226"/>
                  </a:cubicBezTo>
                  <a:cubicBezTo>
                    <a:pt x="293" y="215"/>
                    <a:pt x="293" y="215"/>
                    <a:pt x="293" y="215"/>
                  </a:cubicBezTo>
                  <a:cubicBezTo>
                    <a:pt x="293" y="215"/>
                    <a:pt x="258" y="198"/>
                    <a:pt x="246" y="186"/>
                  </a:cubicBezTo>
                  <a:cubicBezTo>
                    <a:pt x="235" y="175"/>
                    <a:pt x="232" y="189"/>
                    <a:pt x="222" y="206"/>
                  </a:cubicBezTo>
                  <a:cubicBezTo>
                    <a:pt x="212" y="223"/>
                    <a:pt x="286" y="245"/>
                    <a:pt x="296" y="253"/>
                  </a:cubicBezTo>
                  <a:cubicBezTo>
                    <a:pt x="305" y="261"/>
                    <a:pt x="295" y="263"/>
                    <a:pt x="295" y="276"/>
                  </a:cubicBezTo>
                  <a:cubicBezTo>
                    <a:pt x="295" y="289"/>
                    <a:pt x="269" y="280"/>
                    <a:pt x="274" y="292"/>
                  </a:cubicBezTo>
                  <a:cubicBezTo>
                    <a:pt x="279" y="303"/>
                    <a:pt x="293" y="304"/>
                    <a:pt x="282" y="311"/>
                  </a:cubicBezTo>
                  <a:cubicBezTo>
                    <a:pt x="270" y="318"/>
                    <a:pt x="266" y="331"/>
                    <a:pt x="265" y="340"/>
                  </a:cubicBezTo>
                  <a:cubicBezTo>
                    <a:pt x="263" y="348"/>
                    <a:pt x="241" y="348"/>
                    <a:pt x="246" y="340"/>
                  </a:cubicBezTo>
                  <a:cubicBezTo>
                    <a:pt x="252" y="331"/>
                    <a:pt x="236" y="327"/>
                    <a:pt x="222" y="328"/>
                  </a:cubicBezTo>
                  <a:cubicBezTo>
                    <a:pt x="208" y="330"/>
                    <a:pt x="217" y="331"/>
                    <a:pt x="210" y="335"/>
                  </a:cubicBezTo>
                  <a:cubicBezTo>
                    <a:pt x="202" y="338"/>
                    <a:pt x="187" y="332"/>
                    <a:pt x="180" y="327"/>
                  </a:cubicBezTo>
                  <a:cubicBezTo>
                    <a:pt x="173" y="321"/>
                    <a:pt x="194" y="312"/>
                    <a:pt x="201" y="312"/>
                  </a:cubicBezTo>
                  <a:cubicBezTo>
                    <a:pt x="208" y="312"/>
                    <a:pt x="222" y="304"/>
                    <a:pt x="222" y="304"/>
                  </a:cubicBezTo>
                  <a:cubicBezTo>
                    <a:pt x="222" y="304"/>
                    <a:pt x="211" y="292"/>
                    <a:pt x="195" y="288"/>
                  </a:cubicBezTo>
                  <a:cubicBezTo>
                    <a:pt x="180" y="285"/>
                    <a:pt x="177" y="296"/>
                    <a:pt x="166" y="304"/>
                  </a:cubicBezTo>
                  <a:cubicBezTo>
                    <a:pt x="154" y="313"/>
                    <a:pt x="127" y="304"/>
                    <a:pt x="110" y="304"/>
                  </a:cubicBezTo>
                  <a:cubicBezTo>
                    <a:pt x="93" y="304"/>
                    <a:pt x="86" y="300"/>
                    <a:pt x="86" y="318"/>
                  </a:cubicBezTo>
                  <a:cubicBezTo>
                    <a:pt x="86" y="335"/>
                    <a:pt x="86" y="336"/>
                    <a:pt x="81" y="335"/>
                  </a:cubicBezTo>
                  <a:cubicBezTo>
                    <a:pt x="80" y="338"/>
                    <a:pt x="80" y="340"/>
                    <a:pt x="79" y="340"/>
                  </a:cubicBezTo>
                  <a:cubicBezTo>
                    <a:pt x="73" y="349"/>
                    <a:pt x="64" y="351"/>
                    <a:pt x="67" y="359"/>
                  </a:cubicBezTo>
                  <a:cubicBezTo>
                    <a:pt x="69" y="366"/>
                    <a:pt x="79" y="363"/>
                    <a:pt x="64" y="368"/>
                  </a:cubicBezTo>
                  <a:cubicBezTo>
                    <a:pt x="50" y="372"/>
                    <a:pt x="51" y="373"/>
                    <a:pt x="43" y="374"/>
                  </a:cubicBezTo>
                  <a:cubicBezTo>
                    <a:pt x="35" y="376"/>
                    <a:pt x="37" y="376"/>
                    <a:pt x="28" y="376"/>
                  </a:cubicBezTo>
                  <a:cubicBezTo>
                    <a:pt x="19" y="376"/>
                    <a:pt x="23" y="378"/>
                    <a:pt x="11" y="378"/>
                  </a:cubicBezTo>
                  <a:cubicBezTo>
                    <a:pt x="0" y="378"/>
                    <a:pt x="7" y="384"/>
                    <a:pt x="11" y="390"/>
                  </a:cubicBezTo>
                  <a:cubicBezTo>
                    <a:pt x="16" y="397"/>
                    <a:pt x="7" y="397"/>
                    <a:pt x="11" y="407"/>
                  </a:cubicBezTo>
                  <a:cubicBezTo>
                    <a:pt x="16" y="418"/>
                    <a:pt x="23" y="420"/>
                    <a:pt x="34" y="421"/>
                  </a:cubicBezTo>
                  <a:cubicBezTo>
                    <a:pt x="44" y="422"/>
                    <a:pt x="50" y="420"/>
                    <a:pt x="55" y="414"/>
                  </a:cubicBezTo>
                  <a:cubicBezTo>
                    <a:pt x="61" y="408"/>
                    <a:pt x="61" y="404"/>
                    <a:pt x="69" y="404"/>
                  </a:cubicBezTo>
                  <a:cubicBezTo>
                    <a:pt x="77" y="404"/>
                    <a:pt x="76" y="406"/>
                    <a:pt x="85" y="406"/>
                  </a:cubicBezTo>
                  <a:cubicBezTo>
                    <a:pt x="94" y="406"/>
                    <a:pt x="94" y="406"/>
                    <a:pt x="97" y="402"/>
                  </a:cubicBezTo>
                  <a:cubicBezTo>
                    <a:pt x="101" y="397"/>
                    <a:pt x="102" y="397"/>
                    <a:pt x="107" y="397"/>
                  </a:cubicBezTo>
                  <a:cubicBezTo>
                    <a:pt x="113" y="397"/>
                    <a:pt x="119" y="397"/>
                    <a:pt x="124" y="406"/>
                  </a:cubicBezTo>
                  <a:cubicBezTo>
                    <a:pt x="130" y="415"/>
                    <a:pt x="122" y="423"/>
                    <a:pt x="136" y="423"/>
                  </a:cubicBezTo>
                  <a:cubicBezTo>
                    <a:pt x="149" y="423"/>
                    <a:pt x="140" y="425"/>
                    <a:pt x="157" y="425"/>
                  </a:cubicBezTo>
                  <a:cubicBezTo>
                    <a:pt x="174" y="425"/>
                    <a:pt x="174" y="419"/>
                    <a:pt x="177" y="427"/>
                  </a:cubicBezTo>
                  <a:cubicBezTo>
                    <a:pt x="179" y="436"/>
                    <a:pt x="177" y="437"/>
                    <a:pt x="188" y="441"/>
                  </a:cubicBezTo>
                  <a:cubicBezTo>
                    <a:pt x="199" y="446"/>
                    <a:pt x="197" y="440"/>
                    <a:pt x="213" y="448"/>
                  </a:cubicBezTo>
                  <a:cubicBezTo>
                    <a:pt x="229" y="456"/>
                    <a:pt x="224" y="462"/>
                    <a:pt x="238" y="458"/>
                  </a:cubicBezTo>
                  <a:cubicBezTo>
                    <a:pt x="251" y="455"/>
                    <a:pt x="251" y="458"/>
                    <a:pt x="255" y="454"/>
                  </a:cubicBezTo>
                  <a:cubicBezTo>
                    <a:pt x="258" y="449"/>
                    <a:pt x="272" y="447"/>
                    <a:pt x="272" y="447"/>
                  </a:cubicBezTo>
                  <a:cubicBezTo>
                    <a:pt x="272" y="447"/>
                    <a:pt x="272" y="450"/>
                    <a:pt x="272" y="461"/>
                  </a:cubicBezTo>
                  <a:cubicBezTo>
                    <a:pt x="272" y="473"/>
                    <a:pt x="265" y="476"/>
                    <a:pt x="266" y="483"/>
                  </a:cubicBezTo>
                  <a:cubicBezTo>
                    <a:pt x="267" y="490"/>
                    <a:pt x="273" y="489"/>
                    <a:pt x="270" y="497"/>
                  </a:cubicBezTo>
                  <a:cubicBezTo>
                    <a:pt x="266" y="505"/>
                    <a:pt x="259" y="501"/>
                    <a:pt x="264" y="514"/>
                  </a:cubicBezTo>
                  <a:cubicBezTo>
                    <a:pt x="268" y="526"/>
                    <a:pt x="265" y="530"/>
                    <a:pt x="274" y="534"/>
                  </a:cubicBezTo>
                  <a:cubicBezTo>
                    <a:pt x="283" y="539"/>
                    <a:pt x="291" y="541"/>
                    <a:pt x="296" y="536"/>
                  </a:cubicBezTo>
                  <a:cubicBezTo>
                    <a:pt x="300" y="531"/>
                    <a:pt x="314" y="520"/>
                    <a:pt x="322" y="523"/>
                  </a:cubicBezTo>
                  <a:cubicBezTo>
                    <a:pt x="330" y="526"/>
                    <a:pt x="338" y="541"/>
                    <a:pt x="347" y="541"/>
                  </a:cubicBezTo>
                  <a:cubicBezTo>
                    <a:pt x="355" y="541"/>
                    <a:pt x="356" y="543"/>
                    <a:pt x="365" y="543"/>
                  </a:cubicBezTo>
                  <a:cubicBezTo>
                    <a:pt x="374" y="543"/>
                    <a:pt x="386" y="540"/>
                    <a:pt x="394" y="540"/>
                  </a:cubicBezTo>
                  <a:cubicBezTo>
                    <a:pt x="414" y="540"/>
                    <a:pt x="414" y="540"/>
                    <a:pt x="414" y="540"/>
                  </a:cubicBezTo>
                  <a:cubicBezTo>
                    <a:pt x="424" y="540"/>
                    <a:pt x="427" y="542"/>
                    <a:pt x="424" y="538"/>
                  </a:cubicBezTo>
                  <a:cubicBezTo>
                    <a:pt x="420" y="533"/>
                    <a:pt x="417" y="531"/>
                    <a:pt x="412" y="527"/>
                  </a:cubicBezTo>
                  <a:cubicBezTo>
                    <a:pt x="408" y="524"/>
                    <a:pt x="408" y="516"/>
                    <a:pt x="408" y="516"/>
                  </a:cubicBezTo>
                  <a:cubicBezTo>
                    <a:pt x="408" y="516"/>
                    <a:pt x="422" y="516"/>
                    <a:pt x="427" y="514"/>
                  </a:cubicBezTo>
                  <a:cubicBezTo>
                    <a:pt x="432" y="512"/>
                    <a:pt x="429" y="508"/>
                    <a:pt x="439" y="506"/>
                  </a:cubicBezTo>
                  <a:cubicBezTo>
                    <a:pt x="448" y="504"/>
                    <a:pt x="442" y="499"/>
                    <a:pt x="453" y="504"/>
                  </a:cubicBezTo>
                  <a:cubicBezTo>
                    <a:pt x="465" y="508"/>
                    <a:pt x="482" y="515"/>
                    <a:pt x="498" y="521"/>
                  </a:cubicBezTo>
                  <a:cubicBezTo>
                    <a:pt x="513" y="526"/>
                    <a:pt x="519" y="529"/>
                    <a:pt x="525" y="529"/>
                  </a:cubicBezTo>
                  <a:cubicBezTo>
                    <a:pt x="538" y="529"/>
                    <a:pt x="538" y="529"/>
                    <a:pt x="538" y="529"/>
                  </a:cubicBezTo>
                  <a:cubicBezTo>
                    <a:pt x="549" y="545"/>
                    <a:pt x="549" y="545"/>
                    <a:pt x="549" y="545"/>
                  </a:cubicBezTo>
                  <a:cubicBezTo>
                    <a:pt x="549" y="545"/>
                    <a:pt x="564" y="546"/>
                    <a:pt x="577" y="546"/>
                  </a:cubicBezTo>
                  <a:cubicBezTo>
                    <a:pt x="589" y="546"/>
                    <a:pt x="600" y="548"/>
                    <a:pt x="609" y="548"/>
                  </a:cubicBezTo>
                  <a:cubicBezTo>
                    <a:pt x="618" y="548"/>
                    <a:pt x="621" y="555"/>
                    <a:pt x="629" y="558"/>
                  </a:cubicBezTo>
                  <a:cubicBezTo>
                    <a:pt x="637" y="562"/>
                    <a:pt x="636" y="564"/>
                    <a:pt x="652" y="566"/>
                  </a:cubicBezTo>
                  <a:cubicBezTo>
                    <a:pt x="658" y="567"/>
                    <a:pt x="666" y="569"/>
                    <a:pt x="674" y="571"/>
                  </a:cubicBezTo>
                  <a:cubicBezTo>
                    <a:pt x="676" y="568"/>
                    <a:pt x="676" y="565"/>
                    <a:pt x="674" y="562"/>
                  </a:cubicBezTo>
                  <a:cubicBezTo>
                    <a:pt x="668" y="555"/>
                    <a:pt x="660" y="553"/>
                    <a:pt x="667" y="543"/>
                  </a:cubicBezTo>
                  <a:cubicBezTo>
                    <a:pt x="667" y="543"/>
                    <a:pt x="667" y="543"/>
                    <a:pt x="667" y="543"/>
                  </a:cubicBezTo>
                  <a:cubicBezTo>
                    <a:pt x="666" y="543"/>
                    <a:pt x="665" y="542"/>
                    <a:pt x="664" y="542"/>
                  </a:cubicBezTo>
                  <a:cubicBezTo>
                    <a:pt x="660" y="541"/>
                    <a:pt x="660" y="542"/>
                    <a:pt x="617" y="539"/>
                  </a:cubicBezTo>
                  <a:cubicBezTo>
                    <a:pt x="573" y="535"/>
                    <a:pt x="585" y="527"/>
                    <a:pt x="575" y="524"/>
                  </a:cubicBezTo>
                  <a:cubicBezTo>
                    <a:pt x="565" y="521"/>
                    <a:pt x="560" y="520"/>
                    <a:pt x="541" y="508"/>
                  </a:cubicBezTo>
                  <a:cubicBezTo>
                    <a:pt x="523" y="497"/>
                    <a:pt x="531" y="508"/>
                    <a:pt x="521" y="508"/>
                  </a:cubicBezTo>
                  <a:cubicBezTo>
                    <a:pt x="511" y="508"/>
                    <a:pt x="506" y="507"/>
                    <a:pt x="501" y="500"/>
                  </a:cubicBezTo>
                  <a:cubicBezTo>
                    <a:pt x="500" y="499"/>
                    <a:pt x="500" y="498"/>
                    <a:pt x="500" y="497"/>
                  </a:cubicBezTo>
                  <a:cubicBezTo>
                    <a:pt x="500" y="495"/>
                    <a:pt x="504" y="494"/>
                    <a:pt x="506" y="491"/>
                  </a:cubicBezTo>
                  <a:cubicBezTo>
                    <a:pt x="507" y="489"/>
                    <a:pt x="507" y="487"/>
                    <a:pt x="506" y="483"/>
                  </a:cubicBezTo>
                  <a:cubicBezTo>
                    <a:pt x="501" y="470"/>
                    <a:pt x="481" y="478"/>
                    <a:pt x="470" y="472"/>
                  </a:cubicBezTo>
                  <a:cubicBezTo>
                    <a:pt x="467" y="470"/>
                    <a:pt x="466" y="468"/>
                    <a:pt x="466" y="467"/>
                  </a:cubicBezTo>
                  <a:cubicBezTo>
                    <a:pt x="466" y="464"/>
                    <a:pt x="472" y="463"/>
                    <a:pt x="472" y="463"/>
                  </a:cubicBezTo>
                  <a:cubicBezTo>
                    <a:pt x="472" y="463"/>
                    <a:pt x="494" y="450"/>
                    <a:pt x="517" y="440"/>
                  </a:cubicBezTo>
                  <a:cubicBezTo>
                    <a:pt x="540" y="430"/>
                    <a:pt x="533" y="412"/>
                    <a:pt x="538" y="410"/>
                  </a:cubicBezTo>
                  <a:cubicBezTo>
                    <a:pt x="544" y="409"/>
                    <a:pt x="555" y="406"/>
                    <a:pt x="560" y="401"/>
                  </a:cubicBezTo>
                  <a:cubicBezTo>
                    <a:pt x="560" y="400"/>
                    <a:pt x="560" y="400"/>
                    <a:pt x="560" y="399"/>
                  </a:cubicBezTo>
                  <a:cubicBezTo>
                    <a:pt x="561" y="394"/>
                    <a:pt x="543" y="392"/>
                    <a:pt x="543" y="392"/>
                  </a:cubicBezTo>
                  <a:cubicBezTo>
                    <a:pt x="543" y="392"/>
                    <a:pt x="522" y="383"/>
                    <a:pt x="521" y="376"/>
                  </a:cubicBezTo>
                  <a:cubicBezTo>
                    <a:pt x="520" y="369"/>
                    <a:pt x="521" y="364"/>
                    <a:pt x="517" y="352"/>
                  </a:cubicBezTo>
                  <a:cubicBezTo>
                    <a:pt x="517" y="351"/>
                    <a:pt x="516" y="350"/>
                    <a:pt x="516" y="348"/>
                  </a:cubicBezTo>
                  <a:cubicBezTo>
                    <a:pt x="516" y="339"/>
                    <a:pt x="525" y="332"/>
                    <a:pt x="525" y="332"/>
                  </a:cubicBezTo>
                  <a:cubicBezTo>
                    <a:pt x="525" y="332"/>
                    <a:pt x="541" y="340"/>
                    <a:pt x="549" y="348"/>
                  </a:cubicBezTo>
                  <a:cubicBezTo>
                    <a:pt x="556" y="357"/>
                    <a:pt x="568" y="332"/>
                    <a:pt x="572" y="331"/>
                  </a:cubicBezTo>
                  <a:cubicBezTo>
                    <a:pt x="577" y="330"/>
                    <a:pt x="585" y="324"/>
                    <a:pt x="592" y="315"/>
                  </a:cubicBezTo>
                  <a:cubicBezTo>
                    <a:pt x="592" y="314"/>
                    <a:pt x="593" y="313"/>
                    <a:pt x="593" y="312"/>
                  </a:cubicBezTo>
                  <a:cubicBezTo>
                    <a:pt x="594" y="305"/>
                    <a:pt x="579" y="299"/>
                    <a:pt x="564" y="291"/>
                  </a:cubicBezTo>
                  <a:cubicBezTo>
                    <a:pt x="559" y="288"/>
                    <a:pt x="556" y="285"/>
                    <a:pt x="556" y="284"/>
                  </a:cubicBezTo>
                  <a:cubicBezTo>
                    <a:pt x="556" y="280"/>
                    <a:pt x="564" y="279"/>
                    <a:pt x="569" y="279"/>
                  </a:cubicBezTo>
                  <a:cubicBezTo>
                    <a:pt x="570" y="279"/>
                    <a:pt x="571" y="278"/>
                    <a:pt x="571" y="278"/>
                  </a:cubicBezTo>
                  <a:cubicBezTo>
                    <a:pt x="572" y="278"/>
                    <a:pt x="572" y="278"/>
                    <a:pt x="572" y="278"/>
                  </a:cubicBezTo>
                  <a:cubicBezTo>
                    <a:pt x="572" y="278"/>
                    <a:pt x="573" y="277"/>
                    <a:pt x="573" y="277"/>
                  </a:cubicBezTo>
                  <a:cubicBezTo>
                    <a:pt x="574" y="277"/>
                    <a:pt x="574" y="277"/>
                    <a:pt x="574" y="276"/>
                  </a:cubicBezTo>
                  <a:cubicBezTo>
                    <a:pt x="575" y="276"/>
                    <a:pt x="575" y="276"/>
                    <a:pt x="575" y="275"/>
                  </a:cubicBezTo>
                  <a:cubicBezTo>
                    <a:pt x="576" y="275"/>
                    <a:pt x="576" y="275"/>
                    <a:pt x="576" y="274"/>
                  </a:cubicBezTo>
                  <a:cubicBezTo>
                    <a:pt x="576" y="274"/>
                    <a:pt x="577" y="273"/>
                    <a:pt x="577" y="273"/>
                  </a:cubicBezTo>
                  <a:cubicBezTo>
                    <a:pt x="577" y="272"/>
                    <a:pt x="578" y="272"/>
                    <a:pt x="578" y="272"/>
                  </a:cubicBezTo>
                  <a:cubicBezTo>
                    <a:pt x="578" y="271"/>
                    <a:pt x="578" y="271"/>
                    <a:pt x="579" y="270"/>
                  </a:cubicBezTo>
                  <a:cubicBezTo>
                    <a:pt x="579" y="270"/>
                    <a:pt x="579" y="269"/>
                    <a:pt x="579" y="269"/>
                  </a:cubicBezTo>
                  <a:cubicBezTo>
                    <a:pt x="580" y="268"/>
                    <a:pt x="580" y="268"/>
                    <a:pt x="580" y="267"/>
                  </a:cubicBezTo>
                  <a:cubicBezTo>
                    <a:pt x="581" y="266"/>
                    <a:pt x="581" y="266"/>
                    <a:pt x="581" y="266"/>
                  </a:cubicBezTo>
                  <a:cubicBezTo>
                    <a:pt x="582" y="264"/>
                    <a:pt x="583" y="262"/>
                    <a:pt x="583" y="261"/>
                  </a:cubicBezTo>
                  <a:cubicBezTo>
                    <a:pt x="583" y="261"/>
                    <a:pt x="583" y="261"/>
                    <a:pt x="583" y="261"/>
                  </a:cubicBezTo>
                  <a:cubicBezTo>
                    <a:pt x="584" y="261"/>
                    <a:pt x="584" y="260"/>
                    <a:pt x="584" y="260"/>
                  </a:cubicBezTo>
                  <a:cubicBezTo>
                    <a:pt x="588" y="251"/>
                    <a:pt x="561" y="247"/>
                    <a:pt x="564" y="236"/>
                  </a:cubicBezTo>
                  <a:cubicBezTo>
                    <a:pt x="567" y="225"/>
                    <a:pt x="584" y="230"/>
                    <a:pt x="601" y="230"/>
                  </a:cubicBezTo>
                  <a:cubicBezTo>
                    <a:pt x="612" y="230"/>
                    <a:pt x="614" y="226"/>
                    <a:pt x="618" y="223"/>
                  </a:cubicBezTo>
                  <a:cubicBezTo>
                    <a:pt x="635" y="227"/>
                    <a:pt x="635" y="227"/>
                    <a:pt x="635" y="227"/>
                  </a:cubicBezTo>
                  <a:cubicBezTo>
                    <a:pt x="635" y="227"/>
                    <a:pt x="640" y="230"/>
                    <a:pt x="639" y="238"/>
                  </a:cubicBezTo>
                  <a:cubicBezTo>
                    <a:pt x="637" y="246"/>
                    <a:pt x="659" y="246"/>
                    <a:pt x="667" y="246"/>
                  </a:cubicBezTo>
                  <a:cubicBezTo>
                    <a:pt x="674" y="246"/>
                    <a:pt x="716" y="240"/>
                    <a:pt x="724" y="236"/>
                  </a:cubicBezTo>
                  <a:cubicBezTo>
                    <a:pt x="731" y="232"/>
                    <a:pt x="730" y="218"/>
                    <a:pt x="744" y="202"/>
                  </a:cubicBezTo>
                  <a:cubicBezTo>
                    <a:pt x="759" y="186"/>
                    <a:pt x="737" y="195"/>
                    <a:pt x="722" y="188"/>
                  </a:cubicBezTo>
                  <a:cubicBezTo>
                    <a:pt x="707" y="182"/>
                    <a:pt x="728" y="188"/>
                    <a:pt x="735" y="162"/>
                  </a:cubicBezTo>
                  <a:cubicBezTo>
                    <a:pt x="741" y="136"/>
                    <a:pt x="739" y="123"/>
                    <a:pt x="750" y="120"/>
                  </a:cubicBezTo>
                  <a:cubicBezTo>
                    <a:pt x="761" y="118"/>
                    <a:pt x="775" y="100"/>
                    <a:pt x="762" y="91"/>
                  </a:cubicBezTo>
                  <a:cubicBezTo>
                    <a:pt x="749" y="81"/>
                    <a:pt x="728" y="80"/>
                    <a:pt x="728" y="66"/>
                  </a:cubicBezTo>
                  <a:cubicBezTo>
                    <a:pt x="728" y="52"/>
                    <a:pt x="712" y="60"/>
                    <a:pt x="703" y="55"/>
                  </a:cubicBezTo>
                  <a:cubicBezTo>
                    <a:pt x="693" y="49"/>
                    <a:pt x="687" y="57"/>
                    <a:pt x="693" y="66"/>
                  </a:cubicBezTo>
                  <a:cubicBezTo>
                    <a:pt x="700" y="75"/>
                    <a:pt x="678" y="75"/>
                    <a:pt x="667" y="75"/>
                  </a:cubicBezTo>
                  <a:cubicBezTo>
                    <a:pt x="656" y="75"/>
                    <a:pt x="627" y="72"/>
                    <a:pt x="631" y="64"/>
                  </a:cubicBezTo>
                  <a:cubicBezTo>
                    <a:pt x="635" y="57"/>
                    <a:pt x="635" y="57"/>
                    <a:pt x="621" y="57"/>
                  </a:cubicBezTo>
                  <a:cubicBezTo>
                    <a:pt x="608" y="57"/>
                    <a:pt x="597" y="43"/>
                    <a:pt x="580" y="32"/>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20134">
              <a:extLst>
                <a:ext uri="{FF2B5EF4-FFF2-40B4-BE49-F238E27FC236}">
                  <a16:creationId xmlns:a16="http://schemas.microsoft.com/office/drawing/2014/main" id="{C20555F5-B04E-4340-9032-F9CC8E89FA37}"/>
                </a:ext>
              </a:extLst>
            </p:cNvPr>
            <p:cNvSpPr>
              <a:spLocks/>
            </p:cNvSpPr>
            <p:nvPr/>
          </p:nvSpPr>
          <p:spPr bwMode="auto">
            <a:xfrm>
              <a:off x="2753" y="3128"/>
              <a:ext cx="1103" cy="813"/>
            </a:xfrm>
            <a:custGeom>
              <a:avLst/>
              <a:gdLst>
                <a:gd name="T0" fmla="*/ 487 w 775"/>
                <a:gd name="T1" fmla="*/ 38 h 571"/>
                <a:gd name="T2" fmla="*/ 447 w 775"/>
                <a:gd name="T3" fmla="*/ 0 h 571"/>
                <a:gd name="T4" fmla="*/ 412 w 775"/>
                <a:gd name="T5" fmla="*/ 32 h 571"/>
                <a:gd name="T6" fmla="*/ 386 w 775"/>
                <a:gd name="T7" fmla="*/ 81 h 571"/>
                <a:gd name="T8" fmla="*/ 408 w 775"/>
                <a:gd name="T9" fmla="*/ 110 h 571"/>
                <a:gd name="T10" fmla="*/ 408 w 775"/>
                <a:gd name="T11" fmla="*/ 135 h 571"/>
                <a:gd name="T12" fmla="*/ 381 w 775"/>
                <a:gd name="T13" fmla="*/ 132 h 571"/>
                <a:gd name="T14" fmla="*/ 377 w 775"/>
                <a:gd name="T15" fmla="*/ 132 h 571"/>
                <a:gd name="T16" fmla="*/ 374 w 775"/>
                <a:gd name="T17" fmla="*/ 132 h 571"/>
                <a:gd name="T18" fmla="*/ 372 w 775"/>
                <a:gd name="T19" fmla="*/ 133 h 571"/>
                <a:gd name="T20" fmla="*/ 397 w 775"/>
                <a:gd name="T21" fmla="*/ 192 h 571"/>
                <a:gd name="T22" fmla="*/ 293 w 775"/>
                <a:gd name="T23" fmla="*/ 215 h 571"/>
                <a:gd name="T24" fmla="*/ 296 w 775"/>
                <a:gd name="T25" fmla="*/ 253 h 571"/>
                <a:gd name="T26" fmla="*/ 282 w 775"/>
                <a:gd name="T27" fmla="*/ 311 h 571"/>
                <a:gd name="T28" fmla="*/ 222 w 775"/>
                <a:gd name="T29" fmla="*/ 328 h 571"/>
                <a:gd name="T30" fmla="*/ 201 w 775"/>
                <a:gd name="T31" fmla="*/ 312 h 571"/>
                <a:gd name="T32" fmla="*/ 166 w 775"/>
                <a:gd name="T33" fmla="*/ 304 h 571"/>
                <a:gd name="T34" fmla="*/ 81 w 775"/>
                <a:gd name="T35" fmla="*/ 335 h 571"/>
                <a:gd name="T36" fmla="*/ 64 w 775"/>
                <a:gd name="T37" fmla="*/ 368 h 571"/>
                <a:gd name="T38" fmla="*/ 11 w 775"/>
                <a:gd name="T39" fmla="*/ 378 h 571"/>
                <a:gd name="T40" fmla="*/ 34 w 775"/>
                <a:gd name="T41" fmla="*/ 421 h 571"/>
                <a:gd name="T42" fmla="*/ 85 w 775"/>
                <a:gd name="T43" fmla="*/ 406 h 571"/>
                <a:gd name="T44" fmla="*/ 124 w 775"/>
                <a:gd name="T45" fmla="*/ 406 h 571"/>
                <a:gd name="T46" fmla="*/ 177 w 775"/>
                <a:gd name="T47" fmla="*/ 427 h 571"/>
                <a:gd name="T48" fmla="*/ 238 w 775"/>
                <a:gd name="T49" fmla="*/ 458 h 571"/>
                <a:gd name="T50" fmla="*/ 272 w 775"/>
                <a:gd name="T51" fmla="*/ 461 h 571"/>
                <a:gd name="T52" fmla="*/ 264 w 775"/>
                <a:gd name="T53" fmla="*/ 514 h 571"/>
                <a:gd name="T54" fmla="*/ 322 w 775"/>
                <a:gd name="T55" fmla="*/ 523 h 571"/>
                <a:gd name="T56" fmla="*/ 394 w 775"/>
                <a:gd name="T57" fmla="*/ 540 h 571"/>
                <a:gd name="T58" fmla="*/ 412 w 775"/>
                <a:gd name="T59" fmla="*/ 527 h 571"/>
                <a:gd name="T60" fmla="*/ 439 w 775"/>
                <a:gd name="T61" fmla="*/ 506 h 571"/>
                <a:gd name="T62" fmla="*/ 525 w 775"/>
                <a:gd name="T63" fmla="*/ 529 h 571"/>
                <a:gd name="T64" fmla="*/ 577 w 775"/>
                <a:gd name="T65" fmla="*/ 546 h 571"/>
                <a:gd name="T66" fmla="*/ 652 w 775"/>
                <a:gd name="T67" fmla="*/ 566 h 571"/>
                <a:gd name="T68" fmla="*/ 667 w 775"/>
                <a:gd name="T69" fmla="*/ 543 h 571"/>
                <a:gd name="T70" fmla="*/ 617 w 775"/>
                <a:gd name="T71" fmla="*/ 539 h 571"/>
                <a:gd name="T72" fmla="*/ 521 w 775"/>
                <a:gd name="T73" fmla="*/ 508 h 571"/>
                <a:gd name="T74" fmla="*/ 506 w 775"/>
                <a:gd name="T75" fmla="*/ 491 h 571"/>
                <a:gd name="T76" fmla="*/ 466 w 775"/>
                <a:gd name="T77" fmla="*/ 467 h 571"/>
                <a:gd name="T78" fmla="*/ 538 w 775"/>
                <a:gd name="T79" fmla="*/ 410 h 571"/>
                <a:gd name="T80" fmla="*/ 543 w 775"/>
                <a:gd name="T81" fmla="*/ 392 h 571"/>
                <a:gd name="T82" fmla="*/ 516 w 775"/>
                <a:gd name="T83" fmla="*/ 348 h 571"/>
                <a:gd name="T84" fmla="*/ 572 w 775"/>
                <a:gd name="T85" fmla="*/ 331 h 571"/>
                <a:gd name="T86" fmla="*/ 564 w 775"/>
                <a:gd name="T87" fmla="*/ 291 h 571"/>
                <a:gd name="T88" fmla="*/ 571 w 775"/>
                <a:gd name="T89" fmla="*/ 278 h 571"/>
                <a:gd name="T90" fmla="*/ 574 w 775"/>
                <a:gd name="T91" fmla="*/ 276 h 571"/>
                <a:gd name="T92" fmla="*/ 577 w 775"/>
                <a:gd name="T93" fmla="*/ 273 h 571"/>
                <a:gd name="T94" fmla="*/ 579 w 775"/>
                <a:gd name="T95" fmla="*/ 269 h 571"/>
                <a:gd name="T96" fmla="*/ 583 w 775"/>
                <a:gd name="T97" fmla="*/ 261 h 571"/>
                <a:gd name="T98" fmla="*/ 564 w 775"/>
                <a:gd name="T99" fmla="*/ 236 h 571"/>
                <a:gd name="T100" fmla="*/ 635 w 775"/>
                <a:gd name="T101" fmla="*/ 227 h 571"/>
                <a:gd name="T102" fmla="*/ 724 w 775"/>
                <a:gd name="T103" fmla="*/ 236 h 571"/>
                <a:gd name="T104" fmla="*/ 735 w 775"/>
                <a:gd name="T105" fmla="*/ 162 h 571"/>
                <a:gd name="T106" fmla="*/ 728 w 775"/>
                <a:gd name="T107" fmla="*/ 66 h 571"/>
                <a:gd name="T108" fmla="*/ 667 w 775"/>
                <a:gd name="T109" fmla="*/ 75 h 571"/>
                <a:gd name="T110" fmla="*/ 580 w 775"/>
                <a:gd name="T111" fmla="*/ 3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5" h="571">
                  <a:moveTo>
                    <a:pt x="580" y="32"/>
                  </a:moveTo>
                  <a:cubicBezTo>
                    <a:pt x="564" y="21"/>
                    <a:pt x="542" y="15"/>
                    <a:pt x="533" y="15"/>
                  </a:cubicBezTo>
                  <a:cubicBezTo>
                    <a:pt x="523" y="15"/>
                    <a:pt x="487" y="38"/>
                    <a:pt x="487" y="38"/>
                  </a:cubicBezTo>
                  <a:cubicBezTo>
                    <a:pt x="474" y="11"/>
                    <a:pt x="474" y="11"/>
                    <a:pt x="474" y="11"/>
                  </a:cubicBezTo>
                  <a:cubicBezTo>
                    <a:pt x="436" y="17"/>
                    <a:pt x="436" y="17"/>
                    <a:pt x="436" y="17"/>
                  </a:cubicBezTo>
                  <a:cubicBezTo>
                    <a:pt x="436" y="17"/>
                    <a:pt x="441" y="10"/>
                    <a:pt x="447" y="0"/>
                  </a:cubicBezTo>
                  <a:cubicBezTo>
                    <a:pt x="436" y="2"/>
                    <a:pt x="425" y="4"/>
                    <a:pt x="425" y="4"/>
                  </a:cubicBezTo>
                  <a:cubicBezTo>
                    <a:pt x="425" y="4"/>
                    <a:pt x="435" y="16"/>
                    <a:pt x="432" y="24"/>
                  </a:cubicBezTo>
                  <a:cubicBezTo>
                    <a:pt x="429" y="32"/>
                    <a:pt x="417" y="29"/>
                    <a:pt x="412" y="32"/>
                  </a:cubicBezTo>
                  <a:cubicBezTo>
                    <a:pt x="408" y="35"/>
                    <a:pt x="394" y="38"/>
                    <a:pt x="394" y="38"/>
                  </a:cubicBezTo>
                  <a:cubicBezTo>
                    <a:pt x="394" y="38"/>
                    <a:pt x="392" y="44"/>
                    <a:pt x="392" y="54"/>
                  </a:cubicBezTo>
                  <a:cubicBezTo>
                    <a:pt x="392" y="63"/>
                    <a:pt x="388" y="68"/>
                    <a:pt x="386" y="81"/>
                  </a:cubicBezTo>
                  <a:cubicBezTo>
                    <a:pt x="385" y="93"/>
                    <a:pt x="378" y="95"/>
                    <a:pt x="378" y="99"/>
                  </a:cubicBezTo>
                  <a:cubicBezTo>
                    <a:pt x="378" y="103"/>
                    <a:pt x="390" y="106"/>
                    <a:pt x="397" y="107"/>
                  </a:cubicBezTo>
                  <a:cubicBezTo>
                    <a:pt x="399" y="107"/>
                    <a:pt x="403" y="108"/>
                    <a:pt x="408" y="110"/>
                  </a:cubicBezTo>
                  <a:cubicBezTo>
                    <a:pt x="401" y="110"/>
                    <a:pt x="397" y="110"/>
                    <a:pt x="397" y="110"/>
                  </a:cubicBezTo>
                  <a:cubicBezTo>
                    <a:pt x="428" y="124"/>
                    <a:pt x="428" y="124"/>
                    <a:pt x="428" y="124"/>
                  </a:cubicBezTo>
                  <a:cubicBezTo>
                    <a:pt x="428" y="124"/>
                    <a:pt x="412" y="134"/>
                    <a:pt x="408" y="135"/>
                  </a:cubicBezTo>
                  <a:cubicBezTo>
                    <a:pt x="405" y="136"/>
                    <a:pt x="394" y="133"/>
                    <a:pt x="384" y="132"/>
                  </a:cubicBezTo>
                  <a:cubicBezTo>
                    <a:pt x="383" y="132"/>
                    <a:pt x="383" y="132"/>
                    <a:pt x="382" y="132"/>
                  </a:cubicBezTo>
                  <a:cubicBezTo>
                    <a:pt x="382" y="132"/>
                    <a:pt x="382" y="132"/>
                    <a:pt x="381" y="132"/>
                  </a:cubicBezTo>
                  <a:cubicBezTo>
                    <a:pt x="381" y="132"/>
                    <a:pt x="380" y="132"/>
                    <a:pt x="380" y="132"/>
                  </a:cubicBezTo>
                  <a:cubicBezTo>
                    <a:pt x="379" y="132"/>
                    <a:pt x="379" y="132"/>
                    <a:pt x="379" y="132"/>
                  </a:cubicBezTo>
                  <a:cubicBezTo>
                    <a:pt x="378" y="131"/>
                    <a:pt x="377" y="132"/>
                    <a:pt x="377" y="132"/>
                  </a:cubicBezTo>
                  <a:cubicBezTo>
                    <a:pt x="376" y="132"/>
                    <a:pt x="376" y="132"/>
                    <a:pt x="375" y="132"/>
                  </a:cubicBezTo>
                  <a:cubicBezTo>
                    <a:pt x="375" y="132"/>
                    <a:pt x="375" y="132"/>
                    <a:pt x="375" y="132"/>
                  </a:cubicBezTo>
                  <a:cubicBezTo>
                    <a:pt x="374" y="132"/>
                    <a:pt x="374" y="132"/>
                    <a:pt x="374" y="132"/>
                  </a:cubicBezTo>
                  <a:cubicBezTo>
                    <a:pt x="373" y="132"/>
                    <a:pt x="373" y="132"/>
                    <a:pt x="373" y="132"/>
                  </a:cubicBezTo>
                  <a:cubicBezTo>
                    <a:pt x="373" y="132"/>
                    <a:pt x="372" y="133"/>
                    <a:pt x="372" y="133"/>
                  </a:cubicBezTo>
                  <a:cubicBezTo>
                    <a:pt x="372" y="133"/>
                    <a:pt x="372" y="133"/>
                    <a:pt x="372" y="133"/>
                  </a:cubicBezTo>
                  <a:cubicBezTo>
                    <a:pt x="372" y="133"/>
                    <a:pt x="371" y="134"/>
                    <a:pt x="371" y="134"/>
                  </a:cubicBezTo>
                  <a:cubicBezTo>
                    <a:pt x="368" y="141"/>
                    <a:pt x="375" y="147"/>
                    <a:pt x="386" y="158"/>
                  </a:cubicBezTo>
                  <a:cubicBezTo>
                    <a:pt x="397" y="169"/>
                    <a:pt x="399" y="186"/>
                    <a:pt x="397" y="192"/>
                  </a:cubicBezTo>
                  <a:cubicBezTo>
                    <a:pt x="394" y="198"/>
                    <a:pt x="388" y="228"/>
                    <a:pt x="378" y="229"/>
                  </a:cubicBezTo>
                  <a:cubicBezTo>
                    <a:pt x="369" y="230"/>
                    <a:pt x="320" y="226"/>
                    <a:pt x="320" y="226"/>
                  </a:cubicBezTo>
                  <a:cubicBezTo>
                    <a:pt x="293" y="215"/>
                    <a:pt x="293" y="215"/>
                    <a:pt x="293" y="215"/>
                  </a:cubicBezTo>
                  <a:cubicBezTo>
                    <a:pt x="293" y="215"/>
                    <a:pt x="258" y="198"/>
                    <a:pt x="246" y="186"/>
                  </a:cubicBezTo>
                  <a:cubicBezTo>
                    <a:pt x="235" y="175"/>
                    <a:pt x="232" y="189"/>
                    <a:pt x="222" y="206"/>
                  </a:cubicBezTo>
                  <a:cubicBezTo>
                    <a:pt x="212" y="223"/>
                    <a:pt x="286" y="245"/>
                    <a:pt x="296" y="253"/>
                  </a:cubicBezTo>
                  <a:cubicBezTo>
                    <a:pt x="305" y="261"/>
                    <a:pt x="295" y="263"/>
                    <a:pt x="295" y="276"/>
                  </a:cubicBezTo>
                  <a:cubicBezTo>
                    <a:pt x="295" y="289"/>
                    <a:pt x="269" y="280"/>
                    <a:pt x="274" y="292"/>
                  </a:cubicBezTo>
                  <a:cubicBezTo>
                    <a:pt x="279" y="303"/>
                    <a:pt x="293" y="304"/>
                    <a:pt x="282" y="311"/>
                  </a:cubicBezTo>
                  <a:cubicBezTo>
                    <a:pt x="270" y="318"/>
                    <a:pt x="266" y="331"/>
                    <a:pt x="265" y="340"/>
                  </a:cubicBezTo>
                  <a:cubicBezTo>
                    <a:pt x="263" y="348"/>
                    <a:pt x="241" y="348"/>
                    <a:pt x="246" y="340"/>
                  </a:cubicBezTo>
                  <a:cubicBezTo>
                    <a:pt x="252" y="331"/>
                    <a:pt x="236" y="327"/>
                    <a:pt x="222" y="328"/>
                  </a:cubicBezTo>
                  <a:cubicBezTo>
                    <a:pt x="208" y="330"/>
                    <a:pt x="217" y="331"/>
                    <a:pt x="210" y="335"/>
                  </a:cubicBezTo>
                  <a:cubicBezTo>
                    <a:pt x="202" y="338"/>
                    <a:pt x="187" y="332"/>
                    <a:pt x="180" y="327"/>
                  </a:cubicBezTo>
                  <a:cubicBezTo>
                    <a:pt x="173" y="321"/>
                    <a:pt x="194" y="312"/>
                    <a:pt x="201" y="312"/>
                  </a:cubicBezTo>
                  <a:cubicBezTo>
                    <a:pt x="208" y="312"/>
                    <a:pt x="222" y="304"/>
                    <a:pt x="222" y="304"/>
                  </a:cubicBezTo>
                  <a:cubicBezTo>
                    <a:pt x="222" y="304"/>
                    <a:pt x="211" y="292"/>
                    <a:pt x="195" y="288"/>
                  </a:cubicBezTo>
                  <a:cubicBezTo>
                    <a:pt x="180" y="285"/>
                    <a:pt x="177" y="296"/>
                    <a:pt x="166" y="304"/>
                  </a:cubicBezTo>
                  <a:cubicBezTo>
                    <a:pt x="154" y="313"/>
                    <a:pt x="127" y="304"/>
                    <a:pt x="110" y="304"/>
                  </a:cubicBezTo>
                  <a:cubicBezTo>
                    <a:pt x="93" y="304"/>
                    <a:pt x="86" y="300"/>
                    <a:pt x="86" y="318"/>
                  </a:cubicBezTo>
                  <a:cubicBezTo>
                    <a:pt x="86" y="335"/>
                    <a:pt x="86" y="336"/>
                    <a:pt x="81" y="335"/>
                  </a:cubicBezTo>
                  <a:cubicBezTo>
                    <a:pt x="80" y="338"/>
                    <a:pt x="80" y="340"/>
                    <a:pt x="79" y="340"/>
                  </a:cubicBezTo>
                  <a:cubicBezTo>
                    <a:pt x="73" y="349"/>
                    <a:pt x="64" y="351"/>
                    <a:pt x="67" y="359"/>
                  </a:cubicBezTo>
                  <a:cubicBezTo>
                    <a:pt x="69" y="366"/>
                    <a:pt x="79" y="363"/>
                    <a:pt x="64" y="368"/>
                  </a:cubicBezTo>
                  <a:cubicBezTo>
                    <a:pt x="50" y="372"/>
                    <a:pt x="51" y="373"/>
                    <a:pt x="43" y="374"/>
                  </a:cubicBezTo>
                  <a:cubicBezTo>
                    <a:pt x="35" y="376"/>
                    <a:pt x="37" y="376"/>
                    <a:pt x="28" y="376"/>
                  </a:cubicBezTo>
                  <a:cubicBezTo>
                    <a:pt x="19" y="376"/>
                    <a:pt x="23" y="378"/>
                    <a:pt x="11" y="378"/>
                  </a:cubicBezTo>
                  <a:cubicBezTo>
                    <a:pt x="0" y="378"/>
                    <a:pt x="7" y="384"/>
                    <a:pt x="11" y="390"/>
                  </a:cubicBezTo>
                  <a:cubicBezTo>
                    <a:pt x="16" y="397"/>
                    <a:pt x="7" y="397"/>
                    <a:pt x="11" y="407"/>
                  </a:cubicBezTo>
                  <a:cubicBezTo>
                    <a:pt x="16" y="418"/>
                    <a:pt x="23" y="420"/>
                    <a:pt x="34" y="421"/>
                  </a:cubicBezTo>
                  <a:cubicBezTo>
                    <a:pt x="44" y="422"/>
                    <a:pt x="50" y="420"/>
                    <a:pt x="55" y="414"/>
                  </a:cubicBezTo>
                  <a:cubicBezTo>
                    <a:pt x="61" y="408"/>
                    <a:pt x="61" y="404"/>
                    <a:pt x="69" y="404"/>
                  </a:cubicBezTo>
                  <a:cubicBezTo>
                    <a:pt x="77" y="404"/>
                    <a:pt x="76" y="406"/>
                    <a:pt x="85" y="406"/>
                  </a:cubicBezTo>
                  <a:cubicBezTo>
                    <a:pt x="94" y="406"/>
                    <a:pt x="94" y="406"/>
                    <a:pt x="97" y="402"/>
                  </a:cubicBezTo>
                  <a:cubicBezTo>
                    <a:pt x="101" y="397"/>
                    <a:pt x="102" y="397"/>
                    <a:pt x="107" y="397"/>
                  </a:cubicBezTo>
                  <a:cubicBezTo>
                    <a:pt x="113" y="397"/>
                    <a:pt x="119" y="397"/>
                    <a:pt x="124" y="406"/>
                  </a:cubicBezTo>
                  <a:cubicBezTo>
                    <a:pt x="130" y="415"/>
                    <a:pt x="122" y="423"/>
                    <a:pt x="136" y="423"/>
                  </a:cubicBezTo>
                  <a:cubicBezTo>
                    <a:pt x="149" y="423"/>
                    <a:pt x="140" y="425"/>
                    <a:pt x="157" y="425"/>
                  </a:cubicBezTo>
                  <a:cubicBezTo>
                    <a:pt x="174" y="425"/>
                    <a:pt x="174" y="419"/>
                    <a:pt x="177" y="427"/>
                  </a:cubicBezTo>
                  <a:cubicBezTo>
                    <a:pt x="179" y="436"/>
                    <a:pt x="177" y="437"/>
                    <a:pt x="188" y="441"/>
                  </a:cubicBezTo>
                  <a:cubicBezTo>
                    <a:pt x="199" y="446"/>
                    <a:pt x="197" y="440"/>
                    <a:pt x="213" y="448"/>
                  </a:cubicBezTo>
                  <a:cubicBezTo>
                    <a:pt x="229" y="456"/>
                    <a:pt x="224" y="462"/>
                    <a:pt x="238" y="458"/>
                  </a:cubicBezTo>
                  <a:cubicBezTo>
                    <a:pt x="251" y="455"/>
                    <a:pt x="251" y="458"/>
                    <a:pt x="255" y="454"/>
                  </a:cubicBezTo>
                  <a:cubicBezTo>
                    <a:pt x="258" y="449"/>
                    <a:pt x="272" y="447"/>
                    <a:pt x="272" y="447"/>
                  </a:cubicBezTo>
                  <a:cubicBezTo>
                    <a:pt x="272" y="447"/>
                    <a:pt x="272" y="450"/>
                    <a:pt x="272" y="461"/>
                  </a:cubicBezTo>
                  <a:cubicBezTo>
                    <a:pt x="272" y="473"/>
                    <a:pt x="265" y="476"/>
                    <a:pt x="266" y="483"/>
                  </a:cubicBezTo>
                  <a:cubicBezTo>
                    <a:pt x="267" y="490"/>
                    <a:pt x="273" y="489"/>
                    <a:pt x="270" y="497"/>
                  </a:cubicBezTo>
                  <a:cubicBezTo>
                    <a:pt x="266" y="505"/>
                    <a:pt x="259" y="501"/>
                    <a:pt x="264" y="514"/>
                  </a:cubicBezTo>
                  <a:cubicBezTo>
                    <a:pt x="268" y="526"/>
                    <a:pt x="265" y="530"/>
                    <a:pt x="274" y="534"/>
                  </a:cubicBezTo>
                  <a:cubicBezTo>
                    <a:pt x="283" y="539"/>
                    <a:pt x="291" y="541"/>
                    <a:pt x="296" y="536"/>
                  </a:cubicBezTo>
                  <a:cubicBezTo>
                    <a:pt x="300" y="531"/>
                    <a:pt x="314" y="520"/>
                    <a:pt x="322" y="523"/>
                  </a:cubicBezTo>
                  <a:cubicBezTo>
                    <a:pt x="330" y="526"/>
                    <a:pt x="338" y="541"/>
                    <a:pt x="347" y="541"/>
                  </a:cubicBezTo>
                  <a:cubicBezTo>
                    <a:pt x="355" y="541"/>
                    <a:pt x="356" y="543"/>
                    <a:pt x="365" y="543"/>
                  </a:cubicBezTo>
                  <a:cubicBezTo>
                    <a:pt x="374" y="543"/>
                    <a:pt x="386" y="540"/>
                    <a:pt x="394" y="540"/>
                  </a:cubicBezTo>
                  <a:cubicBezTo>
                    <a:pt x="414" y="540"/>
                    <a:pt x="414" y="540"/>
                    <a:pt x="414" y="540"/>
                  </a:cubicBezTo>
                  <a:cubicBezTo>
                    <a:pt x="424" y="540"/>
                    <a:pt x="427" y="542"/>
                    <a:pt x="424" y="538"/>
                  </a:cubicBezTo>
                  <a:cubicBezTo>
                    <a:pt x="420" y="533"/>
                    <a:pt x="417" y="531"/>
                    <a:pt x="412" y="527"/>
                  </a:cubicBezTo>
                  <a:cubicBezTo>
                    <a:pt x="408" y="524"/>
                    <a:pt x="408" y="516"/>
                    <a:pt x="408" y="516"/>
                  </a:cubicBezTo>
                  <a:cubicBezTo>
                    <a:pt x="408" y="516"/>
                    <a:pt x="422" y="516"/>
                    <a:pt x="427" y="514"/>
                  </a:cubicBezTo>
                  <a:cubicBezTo>
                    <a:pt x="432" y="512"/>
                    <a:pt x="429" y="508"/>
                    <a:pt x="439" y="506"/>
                  </a:cubicBezTo>
                  <a:cubicBezTo>
                    <a:pt x="448" y="504"/>
                    <a:pt x="442" y="499"/>
                    <a:pt x="453" y="504"/>
                  </a:cubicBezTo>
                  <a:cubicBezTo>
                    <a:pt x="465" y="508"/>
                    <a:pt x="482" y="515"/>
                    <a:pt x="498" y="521"/>
                  </a:cubicBezTo>
                  <a:cubicBezTo>
                    <a:pt x="513" y="526"/>
                    <a:pt x="519" y="529"/>
                    <a:pt x="525" y="529"/>
                  </a:cubicBezTo>
                  <a:cubicBezTo>
                    <a:pt x="538" y="529"/>
                    <a:pt x="538" y="529"/>
                    <a:pt x="538" y="529"/>
                  </a:cubicBezTo>
                  <a:cubicBezTo>
                    <a:pt x="549" y="545"/>
                    <a:pt x="549" y="545"/>
                    <a:pt x="549" y="545"/>
                  </a:cubicBezTo>
                  <a:cubicBezTo>
                    <a:pt x="549" y="545"/>
                    <a:pt x="564" y="546"/>
                    <a:pt x="577" y="546"/>
                  </a:cubicBezTo>
                  <a:cubicBezTo>
                    <a:pt x="589" y="546"/>
                    <a:pt x="600" y="548"/>
                    <a:pt x="609" y="548"/>
                  </a:cubicBezTo>
                  <a:cubicBezTo>
                    <a:pt x="618" y="548"/>
                    <a:pt x="621" y="555"/>
                    <a:pt x="629" y="558"/>
                  </a:cubicBezTo>
                  <a:cubicBezTo>
                    <a:pt x="637" y="562"/>
                    <a:pt x="636" y="564"/>
                    <a:pt x="652" y="566"/>
                  </a:cubicBezTo>
                  <a:cubicBezTo>
                    <a:pt x="658" y="567"/>
                    <a:pt x="666" y="569"/>
                    <a:pt x="674" y="571"/>
                  </a:cubicBezTo>
                  <a:cubicBezTo>
                    <a:pt x="676" y="568"/>
                    <a:pt x="676" y="565"/>
                    <a:pt x="674" y="562"/>
                  </a:cubicBezTo>
                  <a:cubicBezTo>
                    <a:pt x="668" y="555"/>
                    <a:pt x="660" y="553"/>
                    <a:pt x="667" y="543"/>
                  </a:cubicBezTo>
                  <a:cubicBezTo>
                    <a:pt x="667" y="543"/>
                    <a:pt x="667" y="543"/>
                    <a:pt x="667" y="543"/>
                  </a:cubicBezTo>
                  <a:cubicBezTo>
                    <a:pt x="666" y="543"/>
                    <a:pt x="665" y="542"/>
                    <a:pt x="664" y="542"/>
                  </a:cubicBezTo>
                  <a:cubicBezTo>
                    <a:pt x="660" y="541"/>
                    <a:pt x="660" y="542"/>
                    <a:pt x="617" y="539"/>
                  </a:cubicBezTo>
                  <a:cubicBezTo>
                    <a:pt x="573" y="535"/>
                    <a:pt x="585" y="527"/>
                    <a:pt x="575" y="524"/>
                  </a:cubicBezTo>
                  <a:cubicBezTo>
                    <a:pt x="565" y="521"/>
                    <a:pt x="560" y="520"/>
                    <a:pt x="541" y="508"/>
                  </a:cubicBezTo>
                  <a:cubicBezTo>
                    <a:pt x="523" y="497"/>
                    <a:pt x="531" y="508"/>
                    <a:pt x="521" y="508"/>
                  </a:cubicBezTo>
                  <a:cubicBezTo>
                    <a:pt x="511" y="508"/>
                    <a:pt x="506" y="507"/>
                    <a:pt x="501" y="500"/>
                  </a:cubicBezTo>
                  <a:cubicBezTo>
                    <a:pt x="500" y="499"/>
                    <a:pt x="500" y="498"/>
                    <a:pt x="500" y="497"/>
                  </a:cubicBezTo>
                  <a:cubicBezTo>
                    <a:pt x="500" y="495"/>
                    <a:pt x="504" y="494"/>
                    <a:pt x="506" y="491"/>
                  </a:cubicBezTo>
                  <a:cubicBezTo>
                    <a:pt x="507" y="489"/>
                    <a:pt x="507" y="487"/>
                    <a:pt x="506" y="483"/>
                  </a:cubicBezTo>
                  <a:cubicBezTo>
                    <a:pt x="501" y="470"/>
                    <a:pt x="481" y="478"/>
                    <a:pt x="470" y="472"/>
                  </a:cubicBezTo>
                  <a:cubicBezTo>
                    <a:pt x="467" y="470"/>
                    <a:pt x="466" y="468"/>
                    <a:pt x="466" y="467"/>
                  </a:cubicBezTo>
                  <a:cubicBezTo>
                    <a:pt x="466" y="464"/>
                    <a:pt x="472" y="463"/>
                    <a:pt x="472" y="463"/>
                  </a:cubicBezTo>
                  <a:cubicBezTo>
                    <a:pt x="472" y="463"/>
                    <a:pt x="494" y="450"/>
                    <a:pt x="517" y="440"/>
                  </a:cubicBezTo>
                  <a:cubicBezTo>
                    <a:pt x="540" y="430"/>
                    <a:pt x="533" y="412"/>
                    <a:pt x="538" y="410"/>
                  </a:cubicBezTo>
                  <a:cubicBezTo>
                    <a:pt x="544" y="409"/>
                    <a:pt x="555" y="406"/>
                    <a:pt x="560" y="401"/>
                  </a:cubicBezTo>
                  <a:cubicBezTo>
                    <a:pt x="560" y="400"/>
                    <a:pt x="560" y="400"/>
                    <a:pt x="560" y="399"/>
                  </a:cubicBezTo>
                  <a:cubicBezTo>
                    <a:pt x="561" y="394"/>
                    <a:pt x="543" y="392"/>
                    <a:pt x="543" y="392"/>
                  </a:cubicBezTo>
                  <a:cubicBezTo>
                    <a:pt x="543" y="392"/>
                    <a:pt x="522" y="383"/>
                    <a:pt x="521" y="376"/>
                  </a:cubicBezTo>
                  <a:cubicBezTo>
                    <a:pt x="520" y="369"/>
                    <a:pt x="521" y="364"/>
                    <a:pt x="517" y="352"/>
                  </a:cubicBezTo>
                  <a:cubicBezTo>
                    <a:pt x="517" y="351"/>
                    <a:pt x="516" y="350"/>
                    <a:pt x="516" y="348"/>
                  </a:cubicBezTo>
                  <a:cubicBezTo>
                    <a:pt x="516" y="339"/>
                    <a:pt x="525" y="332"/>
                    <a:pt x="525" y="332"/>
                  </a:cubicBezTo>
                  <a:cubicBezTo>
                    <a:pt x="525" y="332"/>
                    <a:pt x="541" y="340"/>
                    <a:pt x="549" y="348"/>
                  </a:cubicBezTo>
                  <a:cubicBezTo>
                    <a:pt x="556" y="357"/>
                    <a:pt x="568" y="332"/>
                    <a:pt x="572" y="331"/>
                  </a:cubicBezTo>
                  <a:cubicBezTo>
                    <a:pt x="577" y="330"/>
                    <a:pt x="585" y="324"/>
                    <a:pt x="592" y="315"/>
                  </a:cubicBezTo>
                  <a:cubicBezTo>
                    <a:pt x="592" y="314"/>
                    <a:pt x="593" y="313"/>
                    <a:pt x="593" y="312"/>
                  </a:cubicBezTo>
                  <a:cubicBezTo>
                    <a:pt x="594" y="305"/>
                    <a:pt x="579" y="299"/>
                    <a:pt x="564" y="291"/>
                  </a:cubicBezTo>
                  <a:cubicBezTo>
                    <a:pt x="559" y="288"/>
                    <a:pt x="556" y="285"/>
                    <a:pt x="556" y="284"/>
                  </a:cubicBezTo>
                  <a:cubicBezTo>
                    <a:pt x="556" y="280"/>
                    <a:pt x="564" y="279"/>
                    <a:pt x="569" y="279"/>
                  </a:cubicBezTo>
                  <a:cubicBezTo>
                    <a:pt x="570" y="279"/>
                    <a:pt x="571" y="278"/>
                    <a:pt x="571" y="278"/>
                  </a:cubicBezTo>
                  <a:cubicBezTo>
                    <a:pt x="572" y="278"/>
                    <a:pt x="572" y="278"/>
                    <a:pt x="572" y="278"/>
                  </a:cubicBezTo>
                  <a:cubicBezTo>
                    <a:pt x="572" y="278"/>
                    <a:pt x="573" y="277"/>
                    <a:pt x="573" y="277"/>
                  </a:cubicBezTo>
                  <a:cubicBezTo>
                    <a:pt x="574" y="277"/>
                    <a:pt x="574" y="277"/>
                    <a:pt x="574" y="276"/>
                  </a:cubicBezTo>
                  <a:cubicBezTo>
                    <a:pt x="575" y="276"/>
                    <a:pt x="575" y="276"/>
                    <a:pt x="575" y="275"/>
                  </a:cubicBezTo>
                  <a:cubicBezTo>
                    <a:pt x="576" y="275"/>
                    <a:pt x="576" y="275"/>
                    <a:pt x="576" y="274"/>
                  </a:cubicBezTo>
                  <a:cubicBezTo>
                    <a:pt x="576" y="274"/>
                    <a:pt x="577" y="273"/>
                    <a:pt x="577" y="273"/>
                  </a:cubicBezTo>
                  <a:cubicBezTo>
                    <a:pt x="577" y="272"/>
                    <a:pt x="578" y="272"/>
                    <a:pt x="578" y="272"/>
                  </a:cubicBezTo>
                  <a:cubicBezTo>
                    <a:pt x="578" y="271"/>
                    <a:pt x="578" y="271"/>
                    <a:pt x="579" y="270"/>
                  </a:cubicBezTo>
                  <a:cubicBezTo>
                    <a:pt x="579" y="270"/>
                    <a:pt x="579" y="269"/>
                    <a:pt x="579" y="269"/>
                  </a:cubicBezTo>
                  <a:cubicBezTo>
                    <a:pt x="580" y="268"/>
                    <a:pt x="580" y="268"/>
                    <a:pt x="580" y="267"/>
                  </a:cubicBezTo>
                  <a:cubicBezTo>
                    <a:pt x="581" y="266"/>
                    <a:pt x="581" y="266"/>
                    <a:pt x="581" y="266"/>
                  </a:cubicBezTo>
                  <a:cubicBezTo>
                    <a:pt x="582" y="264"/>
                    <a:pt x="583" y="262"/>
                    <a:pt x="583" y="261"/>
                  </a:cubicBezTo>
                  <a:cubicBezTo>
                    <a:pt x="583" y="261"/>
                    <a:pt x="583" y="261"/>
                    <a:pt x="583" y="261"/>
                  </a:cubicBezTo>
                  <a:cubicBezTo>
                    <a:pt x="584" y="261"/>
                    <a:pt x="584" y="260"/>
                    <a:pt x="584" y="260"/>
                  </a:cubicBezTo>
                  <a:cubicBezTo>
                    <a:pt x="588" y="251"/>
                    <a:pt x="561" y="247"/>
                    <a:pt x="564" y="236"/>
                  </a:cubicBezTo>
                  <a:cubicBezTo>
                    <a:pt x="567" y="225"/>
                    <a:pt x="584" y="230"/>
                    <a:pt x="601" y="230"/>
                  </a:cubicBezTo>
                  <a:cubicBezTo>
                    <a:pt x="612" y="230"/>
                    <a:pt x="614" y="226"/>
                    <a:pt x="618" y="223"/>
                  </a:cubicBezTo>
                  <a:cubicBezTo>
                    <a:pt x="635" y="227"/>
                    <a:pt x="635" y="227"/>
                    <a:pt x="635" y="227"/>
                  </a:cubicBezTo>
                  <a:cubicBezTo>
                    <a:pt x="635" y="227"/>
                    <a:pt x="640" y="230"/>
                    <a:pt x="639" y="238"/>
                  </a:cubicBezTo>
                  <a:cubicBezTo>
                    <a:pt x="637" y="246"/>
                    <a:pt x="659" y="246"/>
                    <a:pt x="667" y="246"/>
                  </a:cubicBezTo>
                  <a:cubicBezTo>
                    <a:pt x="674" y="246"/>
                    <a:pt x="716" y="240"/>
                    <a:pt x="724" y="236"/>
                  </a:cubicBezTo>
                  <a:cubicBezTo>
                    <a:pt x="731" y="232"/>
                    <a:pt x="730" y="218"/>
                    <a:pt x="744" y="202"/>
                  </a:cubicBezTo>
                  <a:cubicBezTo>
                    <a:pt x="759" y="186"/>
                    <a:pt x="737" y="195"/>
                    <a:pt x="722" y="188"/>
                  </a:cubicBezTo>
                  <a:cubicBezTo>
                    <a:pt x="707" y="182"/>
                    <a:pt x="728" y="188"/>
                    <a:pt x="735" y="162"/>
                  </a:cubicBezTo>
                  <a:cubicBezTo>
                    <a:pt x="741" y="136"/>
                    <a:pt x="739" y="123"/>
                    <a:pt x="750" y="120"/>
                  </a:cubicBezTo>
                  <a:cubicBezTo>
                    <a:pt x="761" y="118"/>
                    <a:pt x="775" y="100"/>
                    <a:pt x="762" y="91"/>
                  </a:cubicBezTo>
                  <a:cubicBezTo>
                    <a:pt x="749" y="81"/>
                    <a:pt x="728" y="80"/>
                    <a:pt x="728" y="66"/>
                  </a:cubicBezTo>
                  <a:cubicBezTo>
                    <a:pt x="728" y="52"/>
                    <a:pt x="712" y="60"/>
                    <a:pt x="703" y="55"/>
                  </a:cubicBezTo>
                  <a:cubicBezTo>
                    <a:pt x="693" y="49"/>
                    <a:pt x="687" y="57"/>
                    <a:pt x="693" y="66"/>
                  </a:cubicBezTo>
                  <a:cubicBezTo>
                    <a:pt x="700" y="75"/>
                    <a:pt x="678" y="75"/>
                    <a:pt x="667" y="75"/>
                  </a:cubicBezTo>
                  <a:cubicBezTo>
                    <a:pt x="656" y="75"/>
                    <a:pt x="627" y="72"/>
                    <a:pt x="631" y="64"/>
                  </a:cubicBezTo>
                  <a:cubicBezTo>
                    <a:pt x="635" y="57"/>
                    <a:pt x="635" y="57"/>
                    <a:pt x="621" y="57"/>
                  </a:cubicBezTo>
                  <a:cubicBezTo>
                    <a:pt x="608" y="57"/>
                    <a:pt x="597" y="43"/>
                    <a:pt x="580" y="32"/>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20135">
              <a:extLst>
                <a:ext uri="{FF2B5EF4-FFF2-40B4-BE49-F238E27FC236}">
                  <a16:creationId xmlns:a16="http://schemas.microsoft.com/office/drawing/2014/main" id="{77C8D90D-F27E-4D13-B42C-03FE78A577DA}"/>
                </a:ext>
              </a:extLst>
            </p:cNvPr>
            <p:cNvSpPr>
              <a:spLocks noEditPoints="1"/>
            </p:cNvSpPr>
            <p:nvPr/>
          </p:nvSpPr>
          <p:spPr bwMode="auto">
            <a:xfrm>
              <a:off x="1825" y="3074"/>
              <a:ext cx="1592" cy="827"/>
            </a:xfrm>
            <a:custGeom>
              <a:avLst/>
              <a:gdLst>
                <a:gd name="T0" fmla="*/ 706 w 1119"/>
                <a:gd name="T1" fmla="*/ 362 h 581"/>
                <a:gd name="T2" fmla="*/ 629 w 1119"/>
                <a:gd name="T3" fmla="*/ 345 h 581"/>
                <a:gd name="T4" fmla="*/ 553 w 1119"/>
                <a:gd name="T5" fmla="*/ 330 h 581"/>
                <a:gd name="T6" fmla="*/ 516 w 1119"/>
                <a:gd name="T7" fmla="*/ 310 h 581"/>
                <a:gd name="T8" fmla="*/ 460 w 1119"/>
                <a:gd name="T9" fmla="*/ 307 h 581"/>
                <a:gd name="T10" fmla="*/ 395 w 1119"/>
                <a:gd name="T11" fmla="*/ 281 h 581"/>
                <a:gd name="T12" fmla="*/ 329 w 1119"/>
                <a:gd name="T13" fmla="*/ 297 h 581"/>
                <a:gd name="T14" fmla="*/ 256 w 1119"/>
                <a:gd name="T15" fmla="*/ 230 h 581"/>
                <a:gd name="T16" fmla="*/ 180 w 1119"/>
                <a:gd name="T17" fmla="*/ 267 h 581"/>
                <a:gd name="T18" fmla="*/ 69 w 1119"/>
                <a:gd name="T19" fmla="*/ 312 h 581"/>
                <a:gd name="T20" fmla="*/ 43 w 1119"/>
                <a:gd name="T21" fmla="*/ 353 h 581"/>
                <a:gd name="T22" fmla="*/ 8 w 1119"/>
                <a:gd name="T23" fmla="*/ 401 h 581"/>
                <a:gd name="T24" fmla="*/ 17 w 1119"/>
                <a:gd name="T25" fmla="*/ 426 h 581"/>
                <a:gd name="T26" fmla="*/ 18 w 1119"/>
                <a:gd name="T27" fmla="*/ 429 h 581"/>
                <a:gd name="T28" fmla="*/ 43 w 1119"/>
                <a:gd name="T29" fmla="*/ 463 h 581"/>
                <a:gd name="T30" fmla="*/ 119 w 1119"/>
                <a:gd name="T31" fmla="*/ 470 h 581"/>
                <a:gd name="T32" fmla="*/ 134 w 1119"/>
                <a:gd name="T33" fmla="*/ 453 h 581"/>
                <a:gd name="T34" fmla="*/ 114 w 1119"/>
                <a:gd name="T35" fmla="*/ 416 h 581"/>
                <a:gd name="T36" fmla="*/ 151 w 1119"/>
                <a:gd name="T37" fmla="*/ 435 h 581"/>
                <a:gd name="T38" fmla="*/ 179 w 1119"/>
                <a:gd name="T39" fmla="*/ 451 h 581"/>
                <a:gd name="T40" fmla="*/ 177 w 1119"/>
                <a:gd name="T41" fmla="*/ 463 h 581"/>
                <a:gd name="T42" fmla="*/ 174 w 1119"/>
                <a:gd name="T43" fmla="*/ 479 h 581"/>
                <a:gd name="T44" fmla="*/ 196 w 1119"/>
                <a:gd name="T45" fmla="*/ 507 h 581"/>
                <a:gd name="T46" fmla="*/ 247 w 1119"/>
                <a:gd name="T47" fmla="*/ 511 h 581"/>
                <a:gd name="T48" fmla="*/ 266 w 1119"/>
                <a:gd name="T49" fmla="*/ 546 h 581"/>
                <a:gd name="T50" fmla="*/ 318 w 1119"/>
                <a:gd name="T51" fmla="*/ 550 h 581"/>
                <a:gd name="T52" fmla="*/ 417 w 1119"/>
                <a:gd name="T53" fmla="*/ 559 h 581"/>
                <a:gd name="T54" fmla="*/ 459 w 1119"/>
                <a:gd name="T55" fmla="*/ 568 h 581"/>
                <a:gd name="T56" fmla="*/ 468 w 1119"/>
                <a:gd name="T57" fmla="*/ 576 h 581"/>
                <a:gd name="T58" fmla="*/ 473 w 1119"/>
                <a:gd name="T59" fmla="*/ 537 h 581"/>
                <a:gd name="T60" fmla="*/ 502 w 1119"/>
                <a:gd name="T61" fmla="*/ 533 h 581"/>
                <a:gd name="T62" fmla="*/ 518 w 1119"/>
                <a:gd name="T63" fmla="*/ 531 h 581"/>
                <a:gd name="T64" fmla="*/ 536 w 1119"/>
                <a:gd name="T65" fmla="*/ 527 h 581"/>
                <a:gd name="T66" fmla="*/ 548 w 1119"/>
                <a:gd name="T67" fmla="*/ 510 h 581"/>
                <a:gd name="T68" fmla="*/ 591 w 1119"/>
                <a:gd name="T69" fmla="*/ 513 h 581"/>
                <a:gd name="T70" fmla="*/ 594 w 1119"/>
                <a:gd name="T71" fmla="*/ 487 h 581"/>
                <a:gd name="T72" fmla="*/ 621 w 1119"/>
                <a:gd name="T73" fmla="*/ 474 h 581"/>
                <a:gd name="T74" fmla="*/ 642 w 1119"/>
                <a:gd name="T75" fmla="*/ 444 h 581"/>
                <a:gd name="T76" fmla="*/ 664 w 1119"/>
                <a:gd name="T77" fmla="*/ 431 h 581"/>
                <a:gd name="T78" fmla="*/ 663 w 1119"/>
                <a:gd name="T79" fmla="*/ 416 h 581"/>
                <a:gd name="T80" fmla="*/ 695 w 1119"/>
                <a:gd name="T81" fmla="*/ 412 h 581"/>
                <a:gd name="T82" fmla="*/ 719 w 1119"/>
                <a:gd name="T83" fmla="*/ 397 h 581"/>
                <a:gd name="T84" fmla="*/ 733 w 1119"/>
                <a:gd name="T85" fmla="*/ 373 h 581"/>
                <a:gd name="T86" fmla="*/ 1119 w 1119"/>
                <a:gd name="T87" fmla="*/ 0 h 581"/>
                <a:gd name="T88" fmla="*/ 1119 w 1119"/>
                <a:gd name="T8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9" h="581">
                  <a:moveTo>
                    <a:pt x="731" y="373"/>
                  </a:moveTo>
                  <a:cubicBezTo>
                    <a:pt x="724" y="372"/>
                    <a:pt x="706" y="362"/>
                    <a:pt x="706" y="362"/>
                  </a:cubicBezTo>
                  <a:cubicBezTo>
                    <a:pt x="673" y="358"/>
                    <a:pt x="673" y="358"/>
                    <a:pt x="673" y="358"/>
                  </a:cubicBezTo>
                  <a:cubicBezTo>
                    <a:pt x="673" y="358"/>
                    <a:pt x="642" y="349"/>
                    <a:pt x="629" y="345"/>
                  </a:cubicBezTo>
                  <a:cubicBezTo>
                    <a:pt x="616" y="341"/>
                    <a:pt x="585" y="342"/>
                    <a:pt x="579" y="342"/>
                  </a:cubicBezTo>
                  <a:cubicBezTo>
                    <a:pt x="574" y="342"/>
                    <a:pt x="554" y="338"/>
                    <a:pt x="553" y="330"/>
                  </a:cubicBezTo>
                  <a:cubicBezTo>
                    <a:pt x="551" y="321"/>
                    <a:pt x="546" y="334"/>
                    <a:pt x="538" y="334"/>
                  </a:cubicBezTo>
                  <a:cubicBezTo>
                    <a:pt x="530" y="334"/>
                    <a:pt x="517" y="325"/>
                    <a:pt x="516" y="310"/>
                  </a:cubicBezTo>
                  <a:cubicBezTo>
                    <a:pt x="514" y="294"/>
                    <a:pt x="496" y="306"/>
                    <a:pt x="490" y="306"/>
                  </a:cubicBezTo>
                  <a:cubicBezTo>
                    <a:pt x="485" y="306"/>
                    <a:pt x="466" y="305"/>
                    <a:pt x="460" y="307"/>
                  </a:cubicBezTo>
                  <a:cubicBezTo>
                    <a:pt x="455" y="309"/>
                    <a:pt x="435" y="302"/>
                    <a:pt x="435" y="302"/>
                  </a:cubicBezTo>
                  <a:cubicBezTo>
                    <a:pt x="395" y="281"/>
                    <a:pt x="395" y="281"/>
                    <a:pt x="395" y="281"/>
                  </a:cubicBezTo>
                  <a:cubicBezTo>
                    <a:pt x="395" y="281"/>
                    <a:pt x="373" y="293"/>
                    <a:pt x="367" y="301"/>
                  </a:cubicBezTo>
                  <a:cubicBezTo>
                    <a:pt x="362" y="310"/>
                    <a:pt x="350" y="301"/>
                    <a:pt x="329" y="297"/>
                  </a:cubicBezTo>
                  <a:cubicBezTo>
                    <a:pt x="307" y="293"/>
                    <a:pt x="297" y="284"/>
                    <a:pt x="282" y="284"/>
                  </a:cubicBezTo>
                  <a:cubicBezTo>
                    <a:pt x="267" y="284"/>
                    <a:pt x="259" y="250"/>
                    <a:pt x="256" y="230"/>
                  </a:cubicBezTo>
                  <a:cubicBezTo>
                    <a:pt x="253" y="210"/>
                    <a:pt x="218" y="227"/>
                    <a:pt x="211" y="227"/>
                  </a:cubicBezTo>
                  <a:cubicBezTo>
                    <a:pt x="204" y="227"/>
                    <a:pt x="186" y="259"/>
                    <a:pt x="180" y="267"/>
                  </a:cubicBezTo>
                  <a:cubicBezTo>
                    <a:pt x="174" y="275"/>
                    <a:pt x="154" y="274"/>
                    <a:pt x="144" y="274"/>
                  </a:cubicBezTo>
                  <a:cubicBezTo>
                    <a:pt x="134" y="274"/>
                    <a:pt x="86" y="305"/>
                    <a:pt x="69" y="312"/>
                  </a:cubicBezTo>
                  <a:cubicBezTo>
                    <a:pt x="62" y="316"/>
                    <a:pt x="47" y="324"/>
                    <a:pt x="31" y="333"/>
                  </a:cubicBezTo>
                  <a:cubicBezTo>
                    <a:pt x="40" y="342"/>
                    <a:pt x="48" y="351"/>
                    <a:pt x="43" y="353"/>
                  </a:cubicBezTo>
                  <a:cubicBezTo>
                    <a:pt x="34" y="358"/>
                    <a:pt x="11" y="373"/>
                    <a:pt x="5" y="387"/>
                  </a:cubicBezTo>
                  <a:cubicBezTo>
                    <a:pt x="0" y="400"/>
                    <a:pt x="1" y="399"/>
                    <a:pt x="8" y="401"/>
                  </a:cubicBezTo>
                  <a:cubicBezTo>
                    <a:pt x="14" y="403"/>
                    <a:pt x="30" y="406"/>
                    <a:pt x="28" y="411"/>
                  </a:cubicBezTo>
                  <a:cubicBezTo>
                    <a:pt x="26" y="416"/>
                    <a:pt x="22" y="424"/>
                    <a:pt x="17" y="426"/>
                  </a:cubicBezTo>
                  <a:cubicBezTo>
                    <a:pt x="16" y="426"/>
                    <a:pt x="16" y="426"/>
                    <a:pt x="15" y="427"/>
                  </a:cubicBezTo>
                  <a:cubicBezTo>
                    <a:pt x="16" y="428"/>
                    <a:pt x="17" y="429"/>
                    <a:pt x="18" y="429"/>
                  </a:cubicBezTo>
                  <a:cubicBezTo>
                    <a:pt x="25" y="437"/>
                    <a:pt x="24" y="444"/>
                    <a:pt x="25" y="451"/>
                  </a:cubicBezTo>
                  <a:cubicBezTo>
                    <a:pt x="26" y="458"/>
                    <a:pt x="36" y="458"/>
                    <a:pt x="43" y="463"/>
                  </a:cubicBezTo>
                  <a:cubicBezTo>
                    <a:pt x="50" y="469"/>
                    <a:pt x="69" y="473"/>
                    <a:pt x="83" y="475"/>
                  </a:cubicBezTo>
                  <a:cubicBezTo>
                    <a:pt x="96" y="477"/>
                    <a:pt x="111" y="470"/>
                    <a:pt x="119" y="470"/>
                  </a:cubicBezTo>
                  <a:cubicBezTo>
                    <a:pt x="126" y="470"/>
                    <a:pt x="132" y="467"/>
                    <a:pt x="142" y="462"/>
                  </a:cubicBezTo>
                  <a:cubicBezTo>
                    <a:pt x="151" y="458"/>
                    <a:pt x="139" y="459"/>
                    <a:pt x="134" y="453"/>
                  </a:cubicBezTo>
                  <a:cubicBezTo>
                    <a:pt x="128" y="448"/>
                    <a:pt x="128" y="444"/>
                    <a:pt x="119" y="435"/>
                  </a:cubicBezTo>
                  <a:cubicBezTo>
                    <a:pt x="109" y="426"/>
                    <a:pt x="114" y="416"/>
                    <a:pt x="114" y="416"/>
                  </a:cubicBezTo>
                  <a:cubicBezTo>
                    <a:pt x="114" y="416"/>
                    <a:pt x="132" y="415"/>
                    <a:pt x="145" y="418"/>
                  </a:cubicBezTo>
                  <a:cubicBezTo>
                    <a:pt x="157" y="422"/>
                    <a:pt x="151" y="435"/>
                    <a:pt x="151" y="435"/>
                  </a:cubicBezTo>
                  <a:cubicBezTo>
                    <a:pt x="178" y="435"/>
                    <a:pt x="178" y="435"/>
                    <a:pt x="178" y="435"/>
                  </a:cubicBezTo>
                  <a:cubicBezTo>
                    <a:pt x="191" y="435"/>
                    <a:pt x="179" y="451"/>
                    <a:pt x="179" y="451"/>
                  </a:cubicBezTo>
                  <a:cubicBezTo>
                    <a:pt x="179" y="451"/>
                    <a:pt x="171" y="453"/>
                    <a:pt x="171" y="462"/>
                  </a:cubicBezTo>
                  <a:cubicBezTo>
                    <a:pt x="171" y="470"/>
                    <a:pt x="172" y="462"/>
                    <a:pt x="177" y="463"/>
                  </a:cubicBezTo>
                  <a:cubicBezTo>
                    <a:pt x="182" y="465"/>
                    <a:pt x="174" y="470"/>
                    <a:pt x="174" y="470"/>
                  </a:cubicBezTo>
                  <a:cubicBezTo>
                    <a:pt x="174" y="479"/>
                    <a:pt x="174" y="479"/>
                    <a:pt x="174" y="479"/>
                  </a:cubicBezTo>
                  <a:cubicBezTo>
                    <a:pt x="174" y="479"/>
                    <a:pt x="181" y="483"/>
                    <a:pt x="188" y="486"/>
                  </a:cubicBezTo>
                  <a:cubicBezTo>
                    <a:pt x="195" y="490"/>
                    <a:pt x="194" y="495"/>
                    <a:pt x="196" y="507"/>
                  </a:cubicBezTo>
                  <a:cubicBezTo>
                    <a:pt x="198" y="519"/>
                    <a:pt x="202" y="509"/>
                    <a:pt x="207" y="509"/>
                  </a:cubicBezTo>
                  <a:cubicBezTo>
                    <a:pt x="213" y="509"/>
                    <a:pt x="240" y="511"/>
                    <a:pt x="247" y="511"/>
                  </a:cubicBezTo>
                  <a:cubicBezTo>
                    <a:pt x="254" y="511"/>
                    <a:pt x="258" y="520"/>
                    <a:pt x="258" y="529"/>
                  </a:cubicBezTo>
                  <a:cubicBezTo>
                    <a:pt x="258" y="538"/>
                    <a:pt x="263" y="536"/>
                    <a:pt x="266" y="546"/>
                  </a:cubicBezTo>
                  <a:cubicBezTo>
                    <a:pt x="270" y="555"/>
                    <a:pt x="271" y="548"/>
                    <a:pt x="288" y="548"/>
                  </a:cubicBezTo>
                  <a:cubicBezTo>
                    <a:pt x="305" y="548"/>
                    <a:pt x="301" y="550"/>
                    <a:pt x="318" y="550"/>
                  </a:cubicBezTo>
                  <a:cubicBezTo>
                    <a:pt x="335" y="550"/>
                    <a:pt x="338" y="551"/>
                    <a:pt x="363" y="557"/>
                  </a:cubicBezTo>
                  <a:cubicBezTo>
                    <a:pt x="388" y="563"/>
                    <a:pt x="392" y="555"/>
                    <a:pt x="417" y="559"/>
                  </a:cubicBezTo>
                  <a:cubicBezTo>
                    <a:pt x="442" y="563"/>
                    <a:pt x="434" y="560"/>
                    <a:pt x="448" y="561"/>
                  </a:cubicBezTo>
                  <a:cubicBezTo>
                    <a:pt x="461" y="562"/>
                    <a:pt x="459" y="563"/>
                    <a:pt x="459" y="568"/>
                  </a:cubicBezTo>
                  <a:cubicBezTo>
                    <a:pt x="459" y="572"/>
                    <a:pt x="455" y="576"/>
                    <a:pt x="460" y="581"/>
                  </a:cubicBezTo>
                  <a:cubicBezTo>
                    <a:pt x="468" y="576"/>
                    <a:pt x="468" y="576"/>
                    <a:pt x="468" y="576"/>
                  </a:cubicBezTo>
                  <a:cubicBezTo>
                    <a:pt x="468" y="576"/>
                    <a:pt x="475" y="570"/>
                    <a:pt x="475" y="558"/>
                  </a:cubicBezTo>
                  <a:cubicBezTo>
                    <a:pt x="475" y="545"/>
                    <a:pt x="468" y="542"/>
                    <a:pt x="473" y="537"/>
                  </a:cubicBezTo>
                  <a:cubicBezTo>
                    <a:pt x="477" y="533"/>
                    <a:pt x="476" y="536"/>
                    <a:pt x="484" y="536"/>
                  </a:cubicBezTo>
                  <a:cubicBezTo>
                    <a:pt x="492" y="536"/>
                    <a:pt x="500" y="541"/>
                    <a:pt x="502" y="533"/>
                  </a:cubicBezTo>
                  <a:cubicBezTo>
                    <a:pt x="504" y="525"/>
                    <a:pt x="499" y="524"/>
                    <a:pt x="504" y="524"/>
                  </a:cubicBezTo>
                  <a:cubicBezTo>
                    <a:pt x="509" y="524"/>
                    <a:pt x="518" y="531"/>
                    <a:pt x="518" y="531"/>
                  </a:cubicBezTo>
                  <a:cubicBezTo>
                    <a:pt x="518" y="531"/>
                    <a:pt x="523" y="531"/>
                    <a:pt x="527" y="530"/>
                  </a:cubicBezTo>
                  <a:cubicBezTo>
                    <a:pt x="532" y="529"/>
                    <a:pt x="530" y="532"/>
                    <a:pt x="536" y="527"/>
                  </a:cubicBezTo>
                  <a:cubicBezTo>
                    <a:pt x="542" y="522"/>
                    <a:pt x="546" y="516"/>
                    <a:pt x="546" y="516"/>
                  </a:cubicBezTo>
                  <a:cubicBezTo>
                    <a:pt x="546" y="516"/>
                    <a:pt x="533" y="505"/>
                    <a:pt x="548" y="510"/>
                  </a:cubicBezTo>
                  <a:cubicBezTo>
                    <a:pt x="563" y="514"/>
                    <a:pt x="569" y="517"/>
                    <a:pt x="576" y="518"/>
                  </a:cubicBezTo>
                  <a:cubicBezTo>
                    <a:pt x="583" y="519"/>
                    <a:pt x="588" y="520"/>
                    <a:pt x="591" y="513"/>
                  </a:cubicBezTo>
                  <a:cubicBezTo>
                    <a:pt x="593" y="507"/>
                    <a:pt x="592" y="500"/>
                    <a:pt x="592" y="500"/>
                  </a:cubicBezTo>
                  <a:cubicBezTo>
                    <a:pt x="592" y="500"/>
                    <a:pt x="587" y="490"/>
                    <a:pt x="594" y="487"/>
                  </a:cubicBezTo>
                  <a:cubicBezTo>
                    <a:pt x="602" y="485"/>
                    <a:pt x="612" y="485"/>
                    <a:pt x="612" y="485"/>
                  </a:cubicBezTo>
                  <a:cubicBezTo>
                    <a:pt x="612" y="485"/>
                    <a:pt x="618" y="478"/>
                    <a:pt x="621" y="474"/>
                  </a:cubicBezTo>
                  <a:cubicBezTo>
                    <a:pt x="625" y="469"/>
                    <a:pt x="627" y="465"/>
                    <a:pt x="630" y="460"/>
                  </a:cubicBezTo>
                  <a:cubicBezTo>
                    <a:pt x="634" y="456"/>
                    <a:pt x="639" y="449"/>
                    <a:pt x="642" y="444"/>
                  </a:cubicBezTo>
                  <a:cubicBezTo>
                    <a:pt x="644" y="440"/>
                    <a:pt x="647" y="439"/>
                    <a:pt x="655" y="435"/>
                  </a:cubicBezTo>
                  <a:cubicBezTo>
                    <a:pt x="657" y="434"/>
                    <a:pt x="661" y="432"/>
                    <a:pt x="664" y="431"/>
                  </a:cubicBezTo>
                  <a:cubicBezTo>
                    <a:pt x="664" y="430"/>
                    <a:pt x="664" y="429"/>
                    <a:pt x="663" y="428"/>
                  </a:cubicBezTo>
                  <a:cubicBezTo>
                    <a:pt x="659" y="422"/>
                    <a:pt x="652" y="416"/>
                    <a:pt x="663" y="416"/>
                  </a:cubicBezTo>
                  <a:cubicBezTo>
                    <a:pt x="675" y="416"/>
                    <a:pt x="671" y="414"/>
                    <a:pt x="680" y="414"/>
                  </a:cubicBezTo>
                  <a:cubicBezTo>
                    <a:pt x="689" y="414"/>
                    <a:pt x="687" y="414"/>
                    <a:pt x="695" y="412"/>
                  </a:cubicBezTo>
                  <a:cubicBezTo>
                    <a:pt x="703" y="411"/>
                    <a:pt x="702" y="410"/>
                    <a:pt x="716" y="406"/>
                  </a:cubicBezTo>
                  <a:cubicBezTo>
                    <a:pt x="731" y="401"/>
                    <a:pt x="721" y="404"/>
                    <a:pt x="719" y="397"/>
                  </a:cubicBezTo>
                  <a:cubicBezTo>
                    <a:pt x="716" y="389"/>
                    <a:pt x="725" y="387"/>
                    <a:pt x="731" y="378"/>
                  </a:cubicBezTo>
                  <a:cubicBezTo>
                    <a:pt x="732" y="378"/>
                    <a:pt x="732" y="376"/>
                    <a:pt x="733" y="373"/>
                  </a:cubicBezTo>
                  <a:cubicBezTo>
                    <a:pt x="732" y="373"/>
                    <a:pt x="732" y="373"/>
                    <a:pt x="731" y="373"/>
                  </a:cubicBezTo>
                  <a:moveTo>
                    <a:pt x="1119" y="0"/>
                  </a:moveTo>
                  <a:cubicBezTo>
                    <a:pt x="1119" y="0"/>
                    <a:pt x="1119" y="0"/>
                    <a:pt x="1119" y="0"/>
                  </a:cubicBezTo>
                  <a:cubicBezTo>
                    <a:pt x="1119" y="0"/>
                    <a:pt x="1119" y="0"/>
                    <a:pt x="1119" y="0"/>
                  </a:cubicBezTo>
                  <a:cubicBezTo>
                    <a:pt x="1119" y="0"/>
                    <a:pt x="1119" y="0"/>
                    <a:pt x="1119"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20136">
              <a:extLst>
                <a:ext uri="{FF2B5EF4-FFF2-40B4-BE49-F238E27FC236}">
                  <a16:creationId xmlns:a16="http://schemas.microsoft.com/office/drawing/2014/main" id="{EC3C02C6-09DB-4F5F-91D6-EAB13773DDDE}"/>
                </a:ext>
              </a:extLst>
            </p:cNvPr>
            <p:cNvSpPr>
              <a:spLocks noEditPoints="1"/>
            </p:cNvSpPr>
            <p:nvPr/>
          </p:nvSpPr>
          <p:spPr bwMode="auto">
            <a:xfrm>
              <a:off x="1825" y="3074"/>
              <a:ext cx="1592" cy="827"/>
            </a:xfrm>
            <a:custGeom>
              <a:avLst/>
              <a:gdLst>
                <a:gd name="T0" fmla="*/ 706 w 1119"/>
                <a:gd name="T1" fmla="*/ 362 h 581"/>
                <a:gd name="T2" fmla="*/ 629 w 1119"/>
                <a:gd name="T3" fmla="*/ 345 h 581"/>
                <a:gd name="T4" fmla="*/ 553 w 1119"/>
                <a:gd name="T5" fmla="*/ 330 h 581"/>
                <a:gd name="T6" fmla="*/ 516 w 1119"/>
                <a:gd name="T7" fmla="*/ 310 h 581"/>
                <a:gd name="T8" fmla="*/ 460 w 1119"/>
                <a:gd name="T9" fmla="*/ 307 h 581"/>
                <a:gd name="T10" fmla="*/ 395 w 1119"/>
                <a:gd name="T11" fmla="*/ 281 h 581"/>
                <a:gd name="T12" fmla="*/ 329 w 1119"/>
                <a:gd name="T13" fmla="*/ 297 h 581"/>
                <a:gd name="T14" fmla="*/ 256 w 1119"/>
                <a:gd name="T15" fmla="*/ 230 h 581"/>
                <a:gd name="T16" fmla="*/ 180 w 1119"/>
                <a:gd name="T17" fmla="*/ 267 h 581"/>
                <a:gd name="T18" fmla="*/ 69 w 1119"/>
                <a:gd name="T19" fmla="*/ 312 h 581"/>
                <a:gd name="T20" fmla="*/ 43 w 1119"/>
                <a:gd name="T21" fmla="*/ 353 h 581"/>
                <a:gd name="T22" fmla="*/ 8 w 1119"/>
                <a:gd name="T23" fmla="*/ 401 h 581"/>
                <a:gd name="T24" fmla="*/ 17 w 1119"/>
                <a:gd name="T25" fmla="*/ 426 h 581"/>
                <a:gd name="T26" fmla="*/ 18 w 1119"/>
                <a:gd name="T27" fmla="*/ 429 h 581"/>
                <a:gd name="T28" fmla="*/ 43 w 1119"/>
                <a:gd name="T29" fmla="*/ 463 h 581"/>
                <a:gd name="T30" fmla="*/ 119 w 1119"/>
                <a:gd name="T31" fmla="*/ 470 h 581"/>
                <a:gd name="T32" fmla="*/ 134 w 1119"/>
                <a:gd name="T33" fmla="*/ 453 h 581"/>
                <a:gd name="T34" fmla="*/ 114 w 1119"/>
                <a:gd name="T35" fmla="*/ 416 h 581"/>
                <a:gd name="T36" fmla="*/ 151 w 1119"/>
                <a:gd name="T37" fmla="*/ 435 h 581"/>
                <a:gd name="T38" fmla="*/ 179 w 1119"/>
                <a:gd name="T39" fmla="*/ 451 h 581"/>
                <a:gd name="T40" fmla="*/ 177 w 1119"/>
                <a:gd name="T41" fmla="*/ 463 h 581"/>
                <a:gd name="T42" fmla="*/ 174 w 1119"/>
                <a:gd name="T43" fmla="*/ 479 h 581"/>
                <a:gd name="T44" fmla="*/ 196 w 1119"/>
                <a:gd name="T45" fmla="*/ 507 h 581"/>
                <a:gd name="T46" fmla="*/ 247 w 1119"/>
                <a:gd name="T47" fmla="*/ 511 h 581"/>
                <a:gd name="T48" fmla="*/ 266 w 1119"/>
                <a:gd name="T49" fmla="*/ 546 h 581"/>
                <a:gd name="T50" fmla="*/ 318 w 1119"/>
                <a:gd name="T51" fmla="*/ 550 h 581"/>
                <a:gd name="T52" fmla="*/ 417 w 1119"/>
                <a:gd name="T53" fmla="*/ 559 h 581"/>
                <a:gd name="T54" fmla="*/ 459 w 1119"/>
                <a:gd name="T55" fmla="*/ 568 h 581"/>
                <a:gd name="T56" fmla="*/ 468 w 1119"/>
                <a:gd name="T57" fmla="*/ 576 h 581"/>
                <a:gd name="T58" fmla="*/ 473 w 1119"/>
                <a:gd name="T59" fmla="*/ 537 h 581"/>
                <a:gd name="T60" fmla="*/ 502 w 1119"/>
                <a:gd name="T61" fmla="*/ 533 h 581"/>
                <a:gd name="T62" fmla="*/ 518 w 1119"/>
                <a:gd name="T63" fmla="*/ 531 h 581"/>
                <a:gd name="T64" fmla="*/ 536 w 1119"/>
                <a:gd name="T65" fmla="*/ 527 h 581"/>
                <a:gd name="T66" fmla="*/ 548 w 1119"/>
                <a:gd name="T67" fmla="*/ 510 h 581"/>
                <a:gd name="T68" fmla="*/ 591 w 1119"/>
                <a:gd name="T69" fmla="*/ 513 h 581"/>
                <a:gd name="T70" fmla="*/ 594 w 1119"/>
                <a:gd name="T71" fmla="*/ 487 h 581"/>
                <a:gd name="T72" fmla="*/ 621 w 1119"/>
                <a:gd name="T73" fmla="*/ 474 h 581"/>
                <a:gd name="T74" fmla="*/ 642 w 1119"/>
                <a:gd name="T75" fmla="*/ 444 h 581"/>
                <a:gd name="T76" fmla="*/ 664 w 1119"/>
                <a:gd name="T77" fmla="*/ 431 h 581"/>
                <a:gd name="T78" fmla="*/ 663 w 1119"/>
                <a:gd name="T79" fmla="*/ 416 h 581"/>
                <a:gd name="T80" fmla="*/ 695 w 1119"/>
                <a:gd name="T81" fmla="*/ 412 h 581"/>
                <a:gd name="T82" fmla="*/ 719 w 1119"/>
                <a:gd name="T83" fmla="*/ 397 h 581"/>
                <a:gd name="T84" fmla="*/ 733 w 1119"/>
                <a:gd name="T85" fmla="*/ 373 h 581"/>
                <a:gd name="T86" fmla="*/ 1119 w 1119"/>
                <a:gd name="T87" fmla="*/ 0 h 581"/>
                <a:gd name="T88" fmla="*/ 1119 w 1119"/>
                <a:gd name="T8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9" h="581">
                  <a:moveTo>
                    <a:pt x="731" y="373"/>
                  </a:moveTo>
                  <a:cubicBezTo>
                    <a:pt x="724" y="372"/>
                    <a:pt x="706" y="362"/>
                    <a:pt x="706" y="362"/>
                  </a:cubicBezTo>
                  <a:cubicBezTo>
                    <a:pt x="673" y="358"/>
                    <a:pt x="673" y="358"/>
                    <a:pt x="673" y="358"/>
                  </a:cubicBezTo>
                  <a:cubicBezTo>
                    <a:pt x="673" y="358"/>
                    <a:pt x="642" y="349"/>
                    <a:pt x="629" y="345"/>
                  </a:cubicBezTo>
                  <a:cubicBezTo>
                    <a:pt x="616" y="341"/>
                    <a:pt x="585" y="342"/>
                    <a:pt x="579" y="342"/>
                  </a:cubicBezTo>
                  <a:cubicBezTo>
                    <a:pt x="574" y="342"/>
                    <a:pt x="554" y="338"/>
                    <a:pt x="553" y="330"/>
                  </a:cubicBezTo>
                  <a:cubicBezTo>
                    <a:pt x="551" y="321"/>
                    <a:pt x="546" y="334"/>
                    <a:pt x="538" y="334"/>
                  </a:cubicBezTo>
                  <a:cubicBezTo>
                    <a:pt x="530" y="334"/>
                    <a:pt x="517" y="325"/>
                    <a:pt x="516" y="310"/>
                  </a:cubicBezTo>
                  <a:cubicBezTo>
                    <a:pt x="514" y="294"/>
                    <a:pt x="496" y="306"/>
                    <a:pt x="490" y="306"/>
                  </a:cubicBezTo>
                  <a:cubicBezTo>
                    <a:pt x="485" y="306"/>
                    <a:pt x="466" y="305"/>
                    <a:pt x="460" y="307"/>
                  </a:cubicBezTo>
                  <a:cubicBezTo>
                    <a:pt x="455" y="309"/>
                    <a:pt x="435" y="302"/>
                    <a:pt x="435" y="302"/>
                  </a:cubicBezTo>
                  <a:cubicBezTo>
                    <a:pt x="395" y="281"/>
                    <a:pt x="395" y="281"/>
                    <a:pt x="395" y="281"/>
                  </a:cubicBezTo>
                  <a:cubicBezTo>
                    <a:pt x="395" y="281"/>
                    <a:pt x="373" y="293"/>
                    <a:pt x="367" y="301"/>
                  </a:cubicBezTo>
                  <a:cubicBezTo>
                    <a:pt x="362" y="310"/>
                    <a:pt x="350" y="301"/>
                    <a:pt x="329" y="297"/>
                  </a:cubicBezTo>
                  <a:cubicBezTo>
                    <a:pt x="307" y="293"/>
                    <a:pt x="297" y="284"/>
                    <a:pt x="282" y="284"/>
                  </a:cubicBezTo>
                  <a:cubicBezTo>
                    <a:pt x="267" y="284"/>
                    <a:pt x="259" y="250"/>
                    <a:pt x="256" y="230"/>
                  </a:cubicBezTo>
                  <a:cubicBezTo>
                    <a:pt x="253" y="210"/>
                    <a:pt x="218" y="227"/>
                    <a:pt x="211" y="227"/>
                  </a:cubicBezTo>
                  <a:cubicBezTo>
                    <a:pt x="204" y="227"/>
                    <a:pt x="186" y="259"/>
                    <a:pt x="180" y="267"/>
                  </a:cubicBezTo>
                  <a:cubicBezTo>
                    <a:pt x="174" y="275"/>
                    <a:pt x="154" y="274"/>
                    <a:pt x="144" y="274"/>
                  </a:cubicBezTo>
                  <a:cubicBezTo>
                    <a:pt x="134" y="274"/>
                    <a:pt x="86" y="305"/>
                    <a:pt x="69" y="312"/>
                  </a:cubicBezTo>
                  <a:cubicBezTo>
                    <a:pt x="62" y="316"/>
                    <a:pt x="47" y="324"/>
                    <a:pt x="31" y="333"/>
                  </a:cubicBezTo>
                  <a:cubicBezTo>
                    <a:pt x="40" y="342"/>
                    <a:pt x="48" y="351"/>
                    <a:pt x="43" y="353"/>
                  </a:cubicBezTo>
                  <a:cubicBezTo>
                    <a:pt x="34" y="358"/>
                    <a:pt x="11" y="373"/>
                    <a:pt x="5" y="387"/>
                  </a:cubicBezTo>
                  <a:cubicBezTo>
                    <a:pt x="0" y="400"/>
                    <a:pt x="1" y="399"/>
                    <a:pt x="8" y="401"/>
                  </a:cubicBezTo>
                  <a:cubicBezTo>
                    <a:pt x="14" y="403"/>
                    <a:pt x="30" y="406"/>
                    <a:pt x="28" y="411"/>
                  </a:cubicBezTo>
                  <a:cubicBezTo>
                    <a:pt x="26" y="416"/>
                    <a:pt x="22" y="424"/>
                    <a:pt x="17" y="426"/>
                  </a:cubicBezTo>
                  <a:cubicBezTo>
                    <a:pt x="16" y="426"/>
                    <a:pt x="16" y="426"/>
                    <a:pt x="15" y="427"/>
                  </a:cubicBezTo>
                  <a:cubicBezTo>
                    <a:pt x="16" y="428"/>
                    <a:pt x="17" y="429"/>
                    <a:pt x="18" y="429"/>
                  </a:cubicBezTo>
                  <a:cubicBezTo>
                    <a:pt x="25" y="437"/>
                    <a:pt x="24" y="444"/>
                    <a:pt x="25" y="451"/>
                  </a:cubicBezTo>
                  <a:cubicBezTo>
                    <a:pt x="26" y="458"/>
                    <a:pt x="36" y="458"/>
                    <a:pt x="43" y="463"/>
                  </a:cubicBezTo>
                  <a:cubicBezTo>
                    <a:pt x="50" y="469"/>
                    <a:pt x="69" y="473"/>
                    <a:pt x="83" y="475"/>
                  </a:cubicBezTo>
                  <a:cubicBezTo>
                    <a:pt x="96" y="477"/>
                    <a:pt x="111" y="470"/>
                    <a:pt x="119" y="470"/>
                  </a:cubicBezTo>
                  <a:cubicBezTo>
                    <a:pt x="126" y="470"/>
                    <a:pt x="132" y="467"/>
                    <a:pt x="142" y="462"/>
                  </a:cubicBezTo>
                  <a:cubicBezTo>
                    <a:pt x="151" y="458"/>
                    <a:pt x="139" y="459"/>
                    <a:pt x="134" y="453"/>
                  </a:cubicBezTo>
                  <a:cubicBezTo>
                    <a:pt x="128" y="448"/>
                    <a:pt x="128" y="444"/>
                    <a:pt x="119" y="435"/>
                  </a:cubicBezTo>
                  <a:cubicBezTo>
                    <a:pt x="109" y="426"/>
                    <a:pt x="114" y="416"/>
                    <a:pt x="114" y="416"/>
                  </a:cubicBezTo>
                  <a:cubicBezTo>
                    <a:pt x="114" y="416"/>
                    <a:pt x="132" y="415"/>
                    <a:pt x="145" y="418"/>
                  </a:cubicBezTo>
                  <a:cubicBezTo>
                    <a:pt x="157" y="422"/>
                    <a:pt x="151" y="435"/>
                    <a:pt x="151" y="435"/>
                  </a:cubicBezTo>
                  <a:cubicBezTo>
                    <a:pt x="178" y="435"/>
                    <a:pt x="178" y="435"/>
                    <a:pt x="178" y="435"/>
                  </a:cubicBezTo>
                  <a:cubicBezTo>
                    <a:pt x="191" y="435"/>
                    <a:pt x="179" y="451"/>
                    <a:pt x="179" y="451"/>
                  </a:cubicBezTo>
                  <a:cubicBezTo>
                    <a:pt x="179" y="451"/>
                    <a:pt x="171" y="453"/>
                    <a:pt x="171" y="462"/>
                  </a:cubicBezTo>
                  <a:cubicBezTo>
                    <a:pt x="171" y="470"/>
                    <a:pt x="172" y="462"/>
                    <a:pt x="177" y="463"/>
                  </a:cubicBezTo>
                  <a:cubicBezTo>
                    <a:pt x="182" y="465"/>
                    <a:pt x="174" y="470"/>
                    <a:pt x="174" y="470"/>
                  </a:cubicBezTo>
                  <a:cubicBezTo>
                    <a:pt x="174" y="479"/>
                    <a:pt x="174" y="479"/>
                    <a:pt x="174" y="479"/>
                  </a:cubicBezTo>
                  <a:cubicBezTo>
                    <a:pt x="174" y="479"/>
                    <a:pt x="181" y="483"/>
                    <a:pt x="188" y="486"/>
                  </a:cubicBezTo>
                  <a:cubicBezTo>
                    <a:pt x="195" y="490"/>
                    <a:pt x="194" y="495"/>
                    <a:pt x="196" y="507"/>
                  </a:cubicBezTo>
                  <a:cubicBezTo>
                    <a:pt x="198" y="519"/>
                    <a:pt x="202" y="509"/>
                    <a:pt x="207" y="509"/>
                  </a:cubicBezTo>
                  <a:cubicBezTo>
                    <a:pt x="213" y="509"/>
                    <a:pt x="240" y="511"/>
                    <a:pt x="247" y="511"/>
                  </a:cubicBezTo>
                  <a:cubicBezTo>
                    <a:pt x="254" y="511"/>
                    <a:pt x="258" y="520"/>
                    <a:pt x="258" y="529"/>
                  </a:cubicBezTo>
                  <a:cubicBezTo>
                    <a:pt x="258" y="538"/>
                    <a:pt x="263" y="536"/>
                    <a:pt x="266" y="546"/>
                  </a:cubicBezTo>
                  <a:cubicBezTo>
                    <a:pt x="270" y="555"/>
                    <a:pt x="271" y="548"/>
                    <a:pt x="288" y="548"/>
                  </a:cubicBezTo>
                  <a:cubicBezTo>
                    <a:pt x="305" y="548"/>
                    <a:pt x="301" y="550"/>
                    <a:pt x="318" y="550"/>
                  </a:cubicBezTo>
                  <a:cubicBezTo>
                    <a:pt x="335" y="550"/>
                    <a:pt x="338" y="551"/>
                    <a:pt x="363" y="557"/>
                  </a:cubicBezTo>
                  <a:cubicBezTo>
                    <a:pt x="388" y="563"/>
                    <a:pt x="392" y="555"/>
                    <a:pt x="417" y="559"/>
                  </a:cubicBezTo>
                  <a:cubicBezTo>
                    <a:pt x="442" y="563"/>
                    <a:pt x="434" y="560"/>
                    <a:pt x="448" y="561"/>
                  </a:cubicBezTo>
                  <a:cubicBezTo>
                    <a:pt x="461" y="562"/>
                    <a:pt x="459" y="563"/>
                    <a:pt x="459" y="568"/>
                  </a:cubicBezTo>
                  <a:cubicBezTo>
                    <a:pt x="459" y="572"/>
                    <a:pt x="455" y="576"/>
                    <a:pt x="460" y="581"/>
                  </a:cubicBezTo>
                  <a:cubicBezTo>
                    <a:pt x="468" y="576"/>
                    <a:pt x="468" y="576"/>
                    <a:pt x="468" y="576"/>
                  </a:cubicBezTo>
                  <a:cubicBezTo>
                    <a:pt x="468" y="576"/>
                    <a:pt x="475" y="570"/>
                    <a:pt x="475" y="558"/>
                  </a:cubicBezTo>
                  <a:cubicBezTo>
                    <a:pt x="475" y="545"/>
                    <a:pt x="468" y="542"/>
                    <a:pt x="473" y="537"/>
                  </a:cubicBezTo>
                  <a:cubicBezTo>
                    <a:pt x="477" y="533"/>
                    <a:pt x="476" y="536"/>
                    <a:pt x="484" y="536"/>
                  </a:cubicBezTo>
                  <a:cubicBezTo>
                    <a:pt x="492" y="536"/>
                    <a:pt x="500" y="541"/>
                    <a:pt x="502" y="533"/>
                  </a:cubicBezTo>
                  <a:cubicBezTo>
                    <a:pt x="504" y="525"/>
                    <a:pt x="499" y="524"/>
                    <a:pt x="504" y="524"/>
                  </a:cubicBezTo>
                  <a:cubicBezTo>
                    <a:pt x="509" y="524"/>
                    <a:pt x="518" y="531"/>
                    <a:pt x="518" y="531"/>
                  </a:cubicBezTo>
                  <a:cubicBezTo>
                    <a:pt x="518" y="531"/>
                    <a:pt x="523" y="531"/>
                    <a:pt x="527" y="530"/>
                  </a:cubicBezTo>
                  <a:cubicBezTo>
                    <a:pt x="532" y="529"/>
                    <a:pt x="530" y="532"/>
                    <a:pt x="536" y="527"/>
                  </a:cubicBezTo>
                  <a:cubicBezTo>
                    <a:pt x="542" y="522"/>
                    <a:pt x="546" y="516"/>
                    <a:pt x="546" y="516"/>
                  </a:cubicBezTo>
                  <a:cubicBezTo>
                    <a:pt x="546" y="516"/>
                    <a:pt x="533" y="505"/>
                    <a:pt x="548" y="510"/>
                  </a:cubicBezTo>
                  <a:cubicBezTo>
                    <a:pt x="563" y="514"/>
                    <a:pt x="569" y="517"/>
                    <a:pt x="576" y="518"/>
                  </a:cubicBezTo>
                  <a:cubicBezTo>
                    <a:pt x="583" y="519"/>
                    <a:pt x="588" y="520"/>
                    <a:pt x="591" y="513"/>
                  </a:cubicBezTo>
                  <a:cubicBezTo>
                    <a:pt x="593" y="507"/>
                    <a:pt x="592" y="500"/>
                    <a:pt x="592" y="500"/>
                  </a:cubicBezTo>
                  <a:cubicBezTo>
                    <a:pt x="592" y="500"/>
                    <a:pt x="587" y="490"/>
                    <a:pt x="594" y="487"/>
                  </a:cubicBezTo>
                  <a:cubicBezTo>
                    <a:pt x="602" y="485"/>
                    <a:pt x="612" y="485"/>
                    <a:pt x="612" y="485"/>
                  </a:cubicBezTo>
                  <a:cubicBezTo>
                    <a:pt x="612" y="485"/>
                    <a:pt x="618" y="478"/>
                    <a:pt x="621" y="474"/>
                  </a:cubicBezTo>
                  <a:cubicBezTo>
                    <a:pt x="625" y="469"/>
                    <a:pt x="627" y="465"/>
                    <a:pt x="630" y="460"/>
                  </a:cubicBezTo>
                  <a:cubicBezTo>
                    <a:pt x="634" y="456"/>
                    <a:pt x="639" y="449"/>
                    <a:pt x="642" y="444"/>
                  </a:cubicBezTo>
                  <a:cubicBezTo>
                    <a:pt x="644" y="440"/>
                    <a:pt x="647" y="439"/>
                    <a:pt x="655" y="435"/>
                  </a:cubicBezTo>
                  <a:cubicBezTo>
                    <a:pt x="657" y="434"/>
                    <a:pt x="661" y="432"/>
                    <a:pt x="664" y="431"/>
                  </a:cubicBezTo>
                  <a:cubicBezTo>
                    <a:pt x="664" y="430"/>
                    <a:pt x="664" y="429"/>
                    <a:pt x="663" y="428"/>
                  </a:cubicBezTo>
                  <a:cubicBezTo>
                    <a:pt x="659" y="422"/>
                    <a:pt x="652" y="416"/>
                    <a:pt x="663" y="416"/>
                  </a:cubicBezTo>
                  <a:cubicBezTo>
                    <a:pt x="675" y="416"/>
                    <a:pt x="671" y="414"/>
                    <a:pt x="680" y="414"/>
                  </a:cubicBezTo>
                  <a:cubicBezTo>
                    <a:pt x="689" y="414"/>
                    <a:pt x="687" y="414"/>
                    <a:pt x="695" y="412"/>
                  </a:cubicBezTo>
                  <a:cubicBezTo>
                    <a:pt x="703" y="411"/>
                    <a:pt x="702" y="410"/>
                    <a:pt x="716" y="406"/>
                  </a:cubicBezTo>
                  <a:cubicBezTo>
                    <a:pt x="731" y="401"/>
                    <a:pt x="721" y="404"/>
                    <a:pt x="719" y="397"/>
                  </a:cubicBezTo>
                  <a:cubicBezTo>
                    <a:pt x="716" y="389"/>
                    <a:pt x="725" y="387"/>
                    <a:pt x="731" y="378"/>
                  </a:cubicBezTo>
                  <a:cubicBezTo>
                    <a:pt x="732" y="378"/>
                    <a:pt x="732" y="376"/>
                    <a:pt x="733" y="373"/>
                  </a:cubicBezTo>
                  <a:cubicBezTo>
                    <a:pt x="732" y="373"/>
                    <a:pt x="732" y="373"/>
                    <a:pt x="731" y="373"/>
                  </a:cubicBezTo>
                  <a:close/>
                  <a:moveTo>
                    <a:pt x="1119" y="0"/>
                  </a:moveTo>
                  <a:cubicBezTo>
                    <a:pt x="1119" y="0"/>
                    <a:pt x="1119" y="0"/>
                    <a:pt x="1119" y="0"/>
                  </a:cubicBezTo>
                  <a:cubicBezTo>
                    <a:pt x="1119" y="0"/>
                    <a:pt x="1119" y="0"/>
                    <a:pt x="1119" y="0"/>
                  </a:cubicBezTo>
                  <a:cubicBezTo>
                    <a:pt x="1119" y="0"/>
                    <a:pt x="1119" y="0"/>
                    <a:pt x="1119" y="0"/>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20139">
              <a:extLst>
                <a:ext uri="{FF2B5EF4-FFF2-40B4-BE49-F238E27FC236}">
                  <a16:creationId xmlns:a16="http://schemas.microsoft.com/office/drawing/2014/main" id="{9A285E6D-508A-4E62-90A1-8DD22B3B739B}"/>
                </a:ext>
              </a:extLst>
            </p:cNvPr>
            <p:cNvSpPr>
              <a:spLocks/>
            </p:cNvSpPr>
            <p:nvPr/>
          </p:nvSpPr>
          <p:spPr bwMode="auto">
            <a:xfrm>
              <a:off x="2479" y="3688"/>
              <a:ext cx="1233" cy="629"/>
            </a:xfrm>
            <a:custGeom>
              <a:avLst/>
              <a:gdLst>
                <a:gd name="T0" fmla="*/ 195 w 866"/>
                <a:gd name="T1" fmla="*/ 4 h 442"/>
                <a:gd name="T2" fmla="*/ 170 w 866"/>
                <a:gd name="T3" fmla="*/ 29 h 442"/>
                <a:gd name="T4" fmla="*/ 152 w 866"/>
                <a:gd name="T5" fmla="*/ 54 h 442"/>
                <a:gd name="T6" fmla="*/ 132 w 866"/>
                <a:gd name="T7" fmla="*/ 69 h 442"/>
                <a:gd name="T8" fmla="*/ 116 w 866"/>
                <a:gd name="T9" fmla="*/ 87 h 442"/>
                <a:gd name="T10" fmla="*/ 86 w 866"/>
                <a:gd name="T11" fmla="*/ 85 h 442"/>
                <a:gd name="T12" fmla="*/ 67 w 866"/>
                <a:gd name="T13" fmla="*/ 99 h 442"/>
                <a:gd name="T14" fmla="*/ 44 w 866"/>
                <a:gd name="T15" fmla="*/ 93 h 442"/>
                <a:gd name="T16" fmla="*/ 24 w 866"/>
                <a:gd name="T17" fmla="*/ 105 h 442"/>
                <a:gd name="T18" fmla="*/ 15 w 866"/>
                <a:gd name="T19" fmla="*/ 127 h 442"/>
                <a:gd name="T20" fmla="*/ 0 w 866"/>
                <a:gd name="T21" fmla="*/ 150 h 442"/>
                <a:gd name="T22" fmla="*/ 24 w 866"/>
                <a:gd name="T23" fmla="*/ 147 h 442"/>
                <a:gd name="T24" fmla="*/ 60 w 866"/>
                <a:gd name="T25" fmla="*/ 158 h 442"/>
                <a:gd name="T26" fmla="*/ 74 w 866"/>
                <a:gd name="T27" fmla="*/ 189 h 442"/>
                <a:gd name="T28" fmla="*/ 68 w 866"/>
                <a:gd name="T29" fmla="*/ 216 h 442"/>
                <a:gd name="T30" fmla="*/ 64 w 866"/>
                <a:gd name="T31" fmla="*/ 237 h 442"/>
                <a:gd name="T32" fmla="*/ 77 w 866"/>
                <a:gd name="T33" fmla="*/ 263 h 442"/>
                <a:gd name="T34" fmla="*/ 81 w 866"/>
                <a:gd name="T35" fmla="*/ 286 h 442"/>
                <a:gd name="T36" fmla="*/ 85 w 866"/>
                <a:gd name="T37" fmla="*/ 310 h 442"/>
                <a:gd name="T38" fmla="*/ 96 w 866"/>
                <a:gd name="T39" fmla="*/ 350 h 442"/>
                <a:gd name="T40" fmla="*/ 90 w 866"/>
                <a:gd name="T41" fmla="*/ 400 h 442"/>
                <a:gd name="T42" fmla="*/ 167 w 866"/>
                <a:gd name="T43" fmla="*/ 402 h 442"/>
                <a:gd name="T44" fmla="*/ 256 w 866"/>
                <a:gd name="T45" fmla="*/ 440 h 442"/>
                <a:gd name="T46" fmla="*/ 306 w 866"/>
                <a:gd name="T47" fmla="*/ 435 h 442"/>
                <a:gd name="T48" fmla="*/ 311 w 866"/>
                <a:gd name="T49" fmla="*/ 399 h 442"/>
                <a:gd name="T50" fmla="*/ 344 w 866"/>
                <a:gd name="T51" fmla="*/ 362 h 442"/>
                <a:gd name="T52" fmla="*/ 435 w 866"/>
                <a:gd name="T53" fmla="*/ 348 h 442"/>
                <a:gd name="T54" fmla="*/ 491 w 866"/>
                <a:gd name="T55" fmla="*/ 297 h 442"/>
                <a:gd name="T56" fmla="*/ 558 w 866"/>
                <a:gd name="T57" fmla="*/ 254 h 442"/>
                <a:gd name="T58" fmla="*/ 686 w 866"/>
                <a:gd name="T59" fmla="*/ 187 h 442"/>
                <a:gd name="T60" fmla="*/ 857 w 866"/>
                <a:gd name="T61" fmla="*/ 193 h 442"/>
                <a:gd name="T62" fmla="*/ 844 w 866"/>
                <a:gd name="T63" fmla="*/ 173 h 442"/>
                <a:gd name="T64" fmla="*/ 801 w 866"/>
                <a:gd name="T65" fmla="*/ 155 h 442"/>
                <a:gd name="T66" fmla="*/ 741 w 866"/>
                <a:gd name="T67" fmla="*/ 152 h 442"/>
                <a:gd name="T68" fmla="*/ 717 w 866"/>
                <a:gd name="T69" fmla="*/ 136 h 442"/>
                <a:gd name="T70" fmla="*/ 645 w 866"/>
                <a:gd name="T71" fmla="*/ 111 h 442"/>
                <a:gd name="T72" fmla="*/ 619 w 866"/>
                <a:gd name="T73" fmla="*/ 121 h 442"/>
                <a:gd name="T74" fmla="*/ 604 w 866"/>
                <a:gd name="T75" fmla="*/ 135 h 442"/>
                <a:gd name="T76" fmla="*/ 606 w 866"/>
                <a:gd name="T77" fmla="*/ 147 h 442"/>
                <a:gd name="T78" fmla="*/ 557 w 866"/>
                <a:gd name="T79" fmla="*/ 150 h 442"/>
                <a:gd name="T80" fmla="*/ 514 w 866"/>
                <a:gd name="T81" fmla="*/ 130 h 442"/>
                <a:gd name="T82" fmla="*/ 466 w 866"/>
                <a:gd name="T83" fmla="*/ 141 h 442"/>
                <a:gd name="T84" fmla="*/ 462 w 866"/>
                <a:gd name="T85" fmla="*/ 104 h 442"/>
                <a:gd name="T86" fmla="*/ 464 w 866"/>
                <a:gd name="T87" fmla="*/ 68 h 442"/>
                <a:gd name="T88" fmla="*/ 447 w 866"/>
                <a:gd name="T89" fmla="*/ 61 h 442"/>
                <a:gd name="T90" fmla="*/ 405 w 866"/>
                <a:gd name="T91" fmla="*/ 55 h 442"/>
                <a:gd name="T92" fmla="*/ 369 w 866"/>
                <a:gd name="T93" fmla="*/ 34 h 442"/>
                <a:gd name="T94" fmla="*/ 328 w 866"/>
                <a:gd name="T95" fmla="*/ 30 h 442"/>
                <a:gd name="T96" fmla="*/ 299 w 866"/>
                <a:gd name="T97" fmla="*/ 4 h 442"/>
                <a:gd name="T98" fmla="*/ 277 w 866"/>
                <a:gd name="T99" fmla="*/ 13 h 442"/>
                <a:gd name="T100" fmla="*/ 247 w 866"/>
                <a:gd name="T101" fmla="*/ 21 h 442"/>
                <a:gd name="T102" fmla="*/ 203 w 866"/>
                <a:gd name="T103" fmla="*/ 1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6" h="442">
                  <a:moveTo>
                    <a:pt x="204" y="0"/>
                  </a:moveTo>
                  <a:cubicBezTo>
                    <a:pt x="201" y="1"/>
                    <a:pt x="197" y="3"/>
                    <a:pt x="195" y="4"/>
                  </a:cubicBezTo>
                  <a:cubicBezTo>
                    <a:pt x="187" y="8"/>
                    <a:pt x="184" y="9"/>
                    <a:pt x="182" y="13"/>
                  </a:cubicBezTo>
                  <a:cubicBezTo>
                    <a:pt x="179" y="18"/>
                    <a:pt x="174" y="25"/>
                    <a:pt x="170" y="29"/>
                  </a:cubicBezTo>
                  <a:cubicBezTo>
                    <a:pt x="167" y="34"/>
                    <a:pt x="165" y="38"/>
                    <a:pt x="161" y="43"/>
                  </a:cubicBezTo>
                  <a:cubicBezTo>
                    <a:pt x="158" y="47"/>
                    <a:pt x="152" y="54"/>
                    <a:pt x="152" y="54"/>
                  </a:cubicBezTo>
                  <a:cubicBezTo>
                    <a:pt x="152" y="54"/>
                    <a:pt x="142" y="54"/>
                    <a:pt x="134" y="56"/>
                  </a:cubicBezTo>
                  <a:cubicBezTo>
                    <a:pt x="127" y="59"/>
                    <a:pt x="132" y="69"/>
                    <a:pt x="132" y="69"/>
                  </a:cubicBezTo>
                  <a:cubicBezTo>
                    <a:pt x="132" y="69"/>
                    <a:pt x="133" y="76"/>
                    <a:pt x="131" y="82"/>
                  </a:cubicBezTo>
                  <a:cubicBezTo>
                    <a:pt x="128" y="89"/>
                    <a:pt x="123" y="88"/>
                    <a:pt x="116" y="87"/>
                  </a:cubicBezTo>
                  <a:cubicBezTo>
                    <a:pt x="109" y="86"/>
                    <a:pt x="103" y="83"/>
                    <a:pt x="88" y="79"/>
                  </a:cubicBezTo>
                  <a:cubicBezTo>
                    <a:pt x="73" y="74"/>
                    <a:pt x="86" y="85"/>
                    <a:pt x="86" y="85"/>
                  </a:cubicBezTo>
                  <a:cubicBezTo>
                    <a:pt x="86" y="85"/>
                    <a:pt x="82" y="91"/>
                    <a:pt x="76" y="96"/>
                  </a:cubicBezTo>
                  <a:cubicBezTo>
                    <a:pt x="70" y="101"/>
                    <a:pt x="72" y="98"/>
                    <a:pt x="67" y="99"/>
                  </a:cubicBezTo>
                  <a:cubicBezTo>
                    <a:pt x="63" y="100"/>
                    <a:pt x="58" y="100"/>
                    <a:pt x="58" y="100"/>
                  </a:cubicBezTo>
                  <a:cubicBezTo>
                    <a:pt x="58" y="100"/>
                    <a:pt x="49" y="93"/>
                    <a:pt x="44" y="93"/>
                  </a:cubicBezTo>
                  <a:cubicBezTo>
                    <a:pt x="39" y="93"/>
                    <a:pt x="44" y="94"/>
                    <a:pt x="42" y="102"/>
                  </a:cubicBezTo>
                  <a:cubicBezTo>
                    <a:pt x="40" y="110"/>
                    <a:pt x="32" y="105"/>
                    <a:pt x="24" y="105"/>
                  </a:cubicBezTo>
                  <a:cubicBezTo>
                    <a:pt x="16" y="105"/>
                    <a:pt x="17" y="102"/>
                    <a:pt x="13" y="106"/>
                  </a:cubicBezTo>
                  <a:cubicBezTo>
                    <a:pt x="8" y="111"/>
                    <a:pt x="15" y="114"/>
                    <a:pt x="15" y="127"/>
                  </a:cubicBezTo>
                  <a:cubicBezTo>
                    <a:pt x="15" y="139"/>
                    <a:pt x="8" y="145"/>
                    <a:pt x="8" y="145"/>
                  </a:cubicBezTo>
                  <a:cubicBezTo>
                    <a:pt x="0" y="150"/>
                    <a:pt x="0" y="150"/>
                    <a:pt x="0" y="150"/>
                  </a:cubicBezTo>
                  <a:cubicBezTo>
                    <a:pt x="0" y="150"/>
                    <a:pt x="0" y="150"/>
                    <a:pt x="0" y="150"/>
                  </a:cubicBezTo>
                  <a:cubicBezTo>
                    <a:pt x="6" y="156"/>
                    <a:pt x="15" y="147"/>
                    <a:pt x="24" y="147"/>
                  </a:cubicBezTo>
                  <a:cubicBezTo>
                    <a:pt x="33" y="147"/>
                    <a:pt x="39" y="146"/>
                    <a:pt x="45" y="149"/>
                  </a:cubicBezTo>
                  <a:cubicBezTo>
                    <a:pt x="52" y="153"/>
                    <a:pt x="55" y="154"/>
                    <a:pt x="60" y="158"/>
                  </a:cubicBezTo>
                  <a:cubicBezTo>
                    <a:pt x="66" y="163"/>
                    <a:pt x="70" y="162"/>
                    <a:pt x="73" y="172"/>
                  </a:cubicBezTo>
                  <a:cubicBezTo>
                    <a:pt x="75" y="182"/>
                    <a:pt x="74" y="189"/>
                    <a:pt x="74" y="189"/>
                  </a:cubicBezTo>
                  <a:cubicBezTo>
                    <a:pt x="67" y="201"/>
                    <a:pt x="67" y="201"/>
                    <a:pt x="67" y="201"/>
                  </a:cubicBezTo>
                  <a:cubicBezTo>
                    <a:pt x="67" y="201"/>
                    <a:pt x="67" y="206"/>
                    <a:pt x="68" y="216"/>
                  </a:cubicBezTo>
                  <a:cubicBezTo>
                    <a:pt x="69" y="226"/>
                    <a:pt x="70" y="220"/>
                    <a:pt x="69" y="230"/>
                  </a:cubicBezTo>
                  <a:cubicBezTo>
                    <a:pt x="68" y="240"/>
                    <a:pt x="68" y="232"/>
                    <a:pt x="64" y="237"/>
                  </a:cubicBezTo>
                  <a:cubicBezTo>
                    <a:pt x="60" y="241"/>
                    <a:pt x="65" y="242"/>
                    <a:pt x="66" y="248"/>
                  </a:cubicBezTo>
                  <a:cubicBezTo>
                    <a:pt x="67" y="254"/>
                    <a:pt x="68" y="252"/>
                    <a:pt x="77" y="263"/>
                  </a:cubicBezTo>
                  <a:cubicBezTo>
                    <a:pt x="85" y="273"/>
                    <a:pt x="79" y="268"/>
                    <a:pt x="79" y="275"/>
                  </a:cubicBezTo>
                  <a:cubicBezTo>
                    <a:pt x="79" y="282"/>
                    <a:pt x="81" y="286"/>
                    <a:pt x="81" y="286"/>
                  </a:cubicBezTo>
                  <a:cubicBezTo>
                    <a:pt x="83" y="297"/>
                    <a:pt x="83" y="297"/>
                    <a:pt x="83" y="297"/>
                  </a:cubicBezTo>
                  <a:cubicBezTo>
                    <a:pt x="83" y="297"/>
                    <a:pt x="85" y="305"/>
                    <a:pt x="85" y="310"/>
                  </a:cubicBezTo>
                  <a:cubicBezTo>
                    <a:pt x="85" y="316"/>
                    <a:pt x="87" y="325"/>
                    <a:pt x="87" y="332"/>
                  </a:cubicBezTo>
                  <a:cubicBezTo>
                    <a:pt x="87" y="339"/>
                    <a:pt x="92" y="340"/>
                    <a:pt x="96" y="350"/>
                  </a:cubicBezTo>
                  <a:cubicBezTo>
                    <a:pt x="99" y="360"/>
                    <a:pt x="96" y="361"/>
                    <a:pt x="96" y="369"/>
                  </a:cubicBezTo>
                  <a:cubicBezTo>
                    <a:pt x="96" y="375"/>
                    <a:pt x="92" y="390"/>
                    <a:pt x="90" y="400"/>
                  </a:cubicBezTo>
                  <a:cubicBezTo>
                    <a:pt x="99" y="400"/>
                    <a:pt x="106" y="400"/>
                    <a:pt x="115" y="400"/>
                  </a:cubicBezTo>
                  <a:cubicBezTo>
                    <a:pt x="129" y="400"/>
                    <a:pt x="158" y="402"/>
                    <a:pt x="167" y="402"/>
                  </a:cubicBezTo>
                  <a:cubicBezTo>
                    <a:pt x="175" y="402"/>
                    <a:pt x="192" y="394"/>
                    <a:pt x="203" y="406"/>
                  </a:cubicBezTo>
                  <a:cubicBezTo>
                    <a:pt x="214" y="418"/>
                    <a:pt x="246" y="440"/>
                    <a:pt x="256" y="440"/>
                  </a:cubicBezTo>
                  <a:cubicBezTo>
                    <a:pt x="265" y="441"/>
                    <a:pt x="277" y="436"/>
                    <a:pt x="287" y="436"/>
                  </a:cubicBezTo>
                  <a:cubicBezTo>
                    <a:pt x="297" y="436"/>
                    <a:pt x="296" y="442"/>
                    <a:pt x="306" y="435"/>
                  </a:cubicBezTo>
                  <a:cubicBezTo>
                    <a:pt x="316" y="427"/>
                    <a:pt x="328" y="428"/>
                    <a:pt x="320" y="419"/>
                  </a:cubicBezTo>
                  <a:cubicBezTo>
                    <a:pt x="313" y="411"/>
                    <a:pt x="304" y="408"/>
                    <a:pt x="311" y="399"/>
                  </a:cubicBezTo>
                  <a:cubicBezTo>
                    <a:pt x="318" y="389"/>
                    <a:pt x="318" y="391"/>
                    <a:pt x="326" y="380"/>
                  </a:cubicBezTo>
                  <a:cubicBezTo>
                    <a:pt x="333" y="370"/>
                    <a:pt x="330" y="369"/>
                    <a:pt x="344" y="362"/>
                  </a:cubicBezTo>
                  <a:cubicBezTo>
                    <a:pt x="358" y="355"/>
                    <a:pt x="375" y="348"/>
                    <a:pt x="394" y="348"/>
                  </a:cubicBezTo>
                  <a:cubicBezTo>
                    <a:pt x="414" y="349"/>
                    <a:pt x="434" y="360"/>
                    <a:pt x="435" y="348"/>
                  </a:cubicBezTo>
                  <a:cubicBezTo>
                    <a:pt x="436" y="337"/>
                    <a:pt x="439" y="320"/>
                    <a:pt x="446" y="315"/>
                  </a:cubicBezTo>
                  <a:cubicBezTo>
                    <a:pt x="453" y="310"/>
                    <a:pt x="476" y="301"/>
                    <a:pt x="491" y="297"/>
                  </a:cubicBezTo>
                  <a:cubicBezTo>
                    <a:pt x="506" y="292"/>
                    <a:pt x="508" y="278"/>
                    <a:pt x="522" y="272"/>
                  </a:cubicBezTo>
                  <a:cubicBezTo>
                    <a:pt x="536" y="266"/>
                    <a:pt x="551" y="276"/>
                    <a:pt x="558" y="254"/>
                  </a:cubicBezTo>
                  <a:cubicBezTo>
                    <a:pt x="565" y="232"/>
                    <a:pt x="576" y="222"/>
                    <a:pt x="592" y="213"/>
                  </a:cubicBezTo>
                  <a:cubicBezTo>
                    <a:pt x="609" y="204"/>
                    <a:pt x="639" y="189"/>
                    <a:pt x="686" y="187"/>
                  </a:cubicBezTo>
                  <a:cubicBezTo>
                    <a:pt x="732" y="185"/>
                    <a:pt x="798" y="186"/>
                    <a:pt x="810" y="190"/>
                  </a:cubicBezTo>
                  <a:cubicBezTo>
                    <a:pt x="823" y="194"/>
                    <a:pt x="853" y="201"/>
                    <a:pt x="857" y="193"/>
                  </a:cubicBezTo>
                  <a:cubicBezTo>
                    <a:pt x="860" y="188"/>
                    <a:pt x="864" y="183"/>
                    <a:pt x="866" y="178"/>
                  </a:cubicBezTo>
                  <a:cubicBezTo>
                    <a:pt x="858" y="176"/>
                    <a:pt x="850" y="174"/>
                    <a:pt x="844" y="173"/>
                  </a:cubicBezTo>
                  <a:cubicBezTo>
                    <a:pt x="828" y="171"/>
                    <a:pt x="829" y="169"/>
                    <a:pt x="821" y="165"/>
                  </a:cubicBezTo>
                  <a:cubicBezTo>
                    <a:pt x="813" y="162"/>
                    <a:pt x="810" y="155"/>
                    <a:pt x="801" y="155"/>
                  </a:cubicBezTo>
                  <a:cubicBezTo>
                    <a:pt x="792" y="155"/>
                    <a:pt x="781" y="153"/>
                    <a:pt x="769" y="153"/>
                  </a:cubicBezTo>
                  <a:cubicBezTo>
                    <a:pt x="756" y="153"/>
                    <a:pt x="741" y="152"/>
                    <a:pt x="741" y="152"/>
                  </a:cubicBezTo>
                  <a:cubicBezTo>
                    <a:pt x="730" y="136"/>
                    <a:pt x="730" y="136"/>
                    <a:pt x="730" y="136"/>
                  </a:cubicBezTo>
                  <a:cubicBezTo>
                    <a:pt x="717" y="136"/>
                    <a:pt x="717" y="136"/>
                    <a:pt x="717" y="136"/>
                  </a:cubicBezTo>
                  <a:cubicBezTo>
                    <a:pt x="711" y="136"/>
                    <a:pt x="705" y="133"/>
                    <a:pt x="690" y="128"/>
                  </a:cubicBezTo>
                  <a:cubicBezTo>
                    <a:pt x="674" y="122"/>
                    <a:pt x="657" y="115"/>
                    <a:pt x="645" y="111"/>
                  </a:cubicBezTo>
                  <a:cubicBezTo>
                    <a:pt x="634" y="106"/>
                    <a:pt x="640" y="111"/>
                    <a:pt x="631" y="113"/>
                  </a:cubicBezTo>
                  <a:cubicBezTo>
                    <a:pt x="621" y="115"/>
                    <a:pt x="624" y="119"/>
                    <a:pt x="619" y="121"/>
                  </a:cubicBezTo>
                  <a:cubicBezTo>
                    <a:pt x="614" y="123"/>
                    <a:pt x="600" y="123"/>
                    <a:pt x="600" y="123"/>
                  </a:cubicBezTo>
                  <a:cubicBezTo>
                    <a:pt x="600" y="123"/>
                    <a:pt x="600" y="131"/>
                    <a:pt x="604" y="135"/>
                  </a:cubicBezTo>
                  <a:cubicBezTo>
                    <a:pt x="609" y="138"/>
                    <a:pt x="612" y="140"/>
                    <a:pt x="616" y="145"/>
                  </a:cubicBezTo>
                  <a:cubicBezTo>
                    <a:pt x="619" y="149"/>
                    <a:pt x="616" y="147"/>
                    <a:pt x="606" y="147"/>
                  </a:cubicBezTo>
                  <a:cubicBezTo>
                    <a:pt x="586" y="147"/>
                    <a:pt x="586" y="147"/>
                    <a:pt x="586" y="147"/>
                  </a:cubicBezTo>
                  <a:cubicBezTo>
                    <a:pt x="578" y="147"/>
                    <a:pt x="566" y="150"/>
                    <a:pt x="557" y="150"/>
                  </a:cubicBezTo>
                  <a:cubicBezTo>
                    <a:pt x="548" y="150"/>
                    <a:pt x="547" y="148"/>
                    <a:pt x="539" y="148"/>
                  </a:cubicBezTo>
                  <a:cubicBezTo>
                    <a:pt x="530" y="148"/>
                    <a:pt x="522" y="133"/>
                    <a:pt x="514" y="130"/>
                  </a:cubicBezTo>
                  <a:cubicBezTo>
                    <a:pt x="506" y="127"/>
                    <a:pt x="492" y="138"/>
                    <a:pt x="488" y="143"/>
                  </a:cubicBezTo>
                  <a:cubicBezTo>
                    <a:pt x="483" y="148"/>
                    <a:pt x="475" y="146"/>
                    <a:pt x="466" y="141"/>
                  </a:cubicBezTo>
                  <a:cubicBezTo>
                    <a:pt x="457" y="137"/>
                    <a:pt x="460" y="133"/>
                    <a:pt x="456" y="121"/>
                  </a:cubicBezTo>
                  <a:cubicBezTo>
                    <a:pt x="451" y="108"/>
                    <a:pt x="458" y="112"/>
                    <a:pt x="462" y="104"/>
                  </a:cubicBezTo>
                  <a:cubicBezTo>
                    <a:pt x="465" y="96"/>
                    <a:pt x="459" y="97"/>
                    <a:pt x="458" y="90"/>
                  </a:cubicBezTo>
                  <a:cubicBezTo>
                    <a:pt x="457" y="83"/>
                    <a:pt x="464" y="80"/>
                    <a:pt x="464" y="68"/>
                  </a:cubicBezTo>
                  <a:cubicBezTo>
                    <a:pt x="464" y="57"/>
                    <a:pt x="464" y="54"/>
                    <a:pt x="464" y="54"/>
                  </a:cubicBezTo>
                  <a:cubicBezTo>
                    <a:pt x="464" y="54"/>
                    <a:pt x="450" y="56"/>
                    <a:pt x="447" y="61"/>
                  </a:cubicBezTo>
                  <a:cubicBezTo>
                    <a:pt x="443" y="65"/>
                    <a:pt x="443" y="62"/>
                    <a:pt x="430" y="65"/>
                  </a:cubicBezTo>
                  <a:cubicBezTo>
                    <a:pt x="416" y="69"/>
                    <a:pt x="421" y="63"/>
                    <a:pt x="405" y="55"/>
                  </a:cubicBezTo>
                  <a:cubicBezTo>
                    <a:pt x="389" y="47"/>
                    <a:pt x="391" y="53"/>
                    <a:pt x="380" y="48"/>
                  </a:cubicBezTo>
                  <a:cubicBezTo>
                    <a:pt x="369" y="44"/>
                    <a:pt x="371" y="43"/>
                    <a:pt x="369" y="34"/>
                  </a:cubicBezTo>
                  <a:cubicBezTo>
                    <a:pt x="366" y="26"/>
                    <a:pt x="366" y="32"/>
                    <a:pt x="349" y="32"/>
                  </a:cubicBezTo>
                  <a:cubicBezTo>
                    <a:pt x="332" y="32"/>
                    <a:pt x="341" y="30"/>
                    <a:pt x="328" y="30"/>
                  </a:cubicBezTo>
                  <a:cubicBezTo>
                    <a:pt x="314" y="30"/>
                    <a:pt x="322" y="22"/>
                    <a:pt x="316" y="13"/>
                  </a:cubicBezTo>
                  <a:cubicBezTo>
                    <a:pt x="311" y="4"/>
                    <a:pt x="305" y="4"/>
                    <a:pt x="299" y="4"/>
                  </a:cubicBezTo>
                  <a:cubicBezTo>
                    <a:pt x="294" y="4"/>
                    <a:pt x="293" y="4"/>
                    <a:pt x="289" y="9"/>
                  </a:cubicBezTo>
                  <a:cubicBezTo>
                    <a:pt x="286" y="13"/>
                    <a:pt x="286" y="13"/>
                    <a:pt x="277" y="13"/>
                  </a:cubicBezTo>
                  <a:cubicBezTo>
                    <a:pt x="268" y="13"/>
                    <a:pt x="269" y="11"/>
                    <a:pt x="261" y="11"/>
                  </a:cubicBezTo>
                  <a:cubicBezTo>
                    <a:pt x="253" y="11"/>
                    <a:pt x="253" y="15"/>
                    <a:pt x="247" y="21"/>
                  </a:cubicBezTo>
                  <a:cubicBezTo>
                    <a:pt x="242" y="27"/>
                    <a:pt x="236" y="29"/>
                    <a:pt x="226" y="28"/>
                  </a:cubicBezTo>
                  <a:cubicBezTo>
                    <a:pt x="215" y="27"/>
                    <a:pt x="208" y="25"/>
                    <a:pt x="203" y="14"/>
                  </a:cubicBezTo>
                  <a:cubicBezTo>
                    <a:pt x="200" y="6"/>
                    <a:pt x="205" y="4"/>
                    <a:pt x="20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20140">
              <a:extLst>
                <a:ext uri="{FF2B5EF4-FFF2-40B4-BE49-F238E27FC236}">
                  <a16:creationId xmlns:a16="http://schemas.microsoft.com/office/drawing/2014/main" id="{2BED3C64-519C-48E4-AF60-88E4B79F8AAC}"/>
                </a:ext>
              </a:extLst>
            </p:cNvPr>
            <p:cNvSpPr>
              <a:spLocks/>
            </p:cNvSpPr>
            <p:nvPr/>
          </p:nvSpPr>
          <p:spPr bwMode="auto">
            <a:xfrm>
              <a:off x="2479" y="3688"/>
              <a:ext cx="1233" cy="629"/>
            </a:xfrm>
            <a:custGeom>
              <a:avLst/>
              <a:gdLst>
                <a:gd name="T0" fmla="*/ 195 w 866"/>
                <a:gd name="T1" fmla="*/ 4 h 442"/>
                <a:gd name="T2" fmla="*/ 170 w 866"/>
                <a:gd name="T3" fmla="*/ 29 h 442"/>
                <a:gd name="T4" fmla="*/ 152 w 866"/>
                <a:gd name="T5" fmla="*/ 54 h 442"/>
                <a:gd name="T6" fmla="*/ 132 w 866"/>
                <a:gd name="T7" fmla="*/ 69 h 442"/>
                <a:gd name="T8" fmla="*/ 116 w 866"/>
                <a:gd name="T9" fmla="*/ 87 h 442"/>
                <a:gd name="T10" fmla="*/ 86 w 866"/>
                <a:gd name="T11" fmla="*/ 85 h 442"/>
                <a:gd name="T12" fmla="*/ 67 w 866"/>
                <a:gd name="T13" fmla="*/ 99 h 442"/>
                <a:gd name="T14" fmla="*/ 44 w 866"/>
                <a:gd name="T15" fmla="*/ 93 h 442"/>
                <a:gd name="T16" fmla="*/ 24 w 866"/>
                <a:gd name="T17" fmla="*/ 105 h 442"/>
                <a:gd name="T18" fmla="*/ 15 w 866"/>
                <a:gd name="T19" fmla="*/ 127 h 442"/>
                <a:gd name="T20" fmla="*/ 0 w 866"/>
                <a:gd name="T21" fmla="*/ 150 h 442"/>
                <a:gd name="T22" fmla="*/ 24 w 866"/>
                <a:gd name="T23" fmla="*/ 147 h 442"/>
                <a:gd name="T24" fmla="*/ 60 w 866"/>
                <a:gd name="T25" fmla="*/ 158 h 442"/>
                <a:gd name="T26" fmla="*/ 74 w 866"/>
                <a:gd name="T27" fmla="*/ 189 h 442"/>
                <a:gd name="T28" fmla="*/ 68 w 866"/>
                <a:gd name="T29" fmla="*/ 216 h 442"/>
                <a:gd name="T30" fmla="*/ 64 w 866"/>
                <a:gd name="T31" fmla="*/ 237 h 442"/>
                <a:gd name="T32" fmla="*/ 77 w 866"/>
                <a:gd name="T33" fmla="*/ 263 h 442"/>
                <a:gd name="T34" fmla="*/ 81 w 866"/>
                <a:gd name="T35" fmla="*/ 286 h 442"/>
                <a:gd name="T36" fmla="*/ 85 w 866"/>
                <a:gd name="T37" fmla="*/ 310 h 442"/>
                <a:gd name="T38" fmla="*/ 96 w 866"/>
                <a:gd name="T39" fmla="*/ 350 h 442"/>
                <a:gd name="T40" fmla="*/ 90 w 866"/>
                <a:gd name="T41" fmla="*/ 400 h 442"/>
                <a:gd name="T42" fmla="*/ 167 w 866"/>
                <a:gd name="T43" fmla="*/ 402 h 442"/>
                <a:gd name="T44" fmla="*/ 256 w 866"/>
                <a:gd name="T45" fmla="*/ 440 h 442"/>
                <a:gd name="T46" fmla="*/ 306 w 866"/>
                <a:gd name="T47" fmla="*/ 435 h 442"/>
                <a:gd name="T48" fmla="*/ 311 w 866"/>
                <a:gd name="T49" fmla="*/ 399 h 442"/>
                <a:gd name="T50" fmla="*/ 344 w 866"/>
                <a:gd name="T51" fmla="*/ 362 h 442"/>
                <a:gd name="T52" fmla="*/ 435 w 866"/>
                <a:gd name="T53" fmla="*/ 348 h 442"/>
                <a:gd name="T54" fmla="*/ 491 w 866"/>
                <a:gd name="T55" fmla="*/ 297 h 442"/>
                <a:gd name="T56" fmla="*/ 558 w 866"/>
                <a:gd name="T57" fmla="*/ 254 h 442"/>
                <a:gd name="T58" fmla="*/ 686 w 866"/>
                <a:gd name="T59" fmla="*/ 187 h 442"/>
                <a:gd name="T60" fmla="*/ 857 w 866"/>
                <a:gd name="T61" fmla="*/ 193 h 442"/>
                <a:gd name="T62" fmla="*/ 844 w 866"/>
                <a:gd name="T63" fmla="*/ 173 h 442"/>
                <a:gd name="T64" fmla="*/ 801 w 866"/>
                <a:gd name="T65" fmla="*/ 155 h 442"/>
                <a:gd name="T66" fmla="*/ 741 w 866"/>
                <a:gd name="T67" fmla="*/ 152 h 442"/>
                <a:gd name="T68" fmla="*/ 717 w 866"/>
                <a:gd name="T69" fmla="*/ 136 h 442"/>
                <a:gd name="T70" fmla="*/ 645 w 866"/>
                <a:gd name="T71" fmla="*/ 111 h 442"/>
                <a:gd name="T72" fmla="*/ 619 w 866"/>
                <a:gd name="T73" fmla="*/ 121 h 442"/>
                <a:gd name="T74" fmla="*/ 604 w 866"/>
                <a:gd name="T75" fmla="*/ 135 h 442"/>
                <a:gd name="T76" fmla="*/ 606 w 866"/>
                <a:gd name="T77" fmla="*/ 147 h 442"/>
                <a:gd name="T78" fmla="*/ 557 w 866"/>
                <a:gd name="T79" fmla="*/ 150 h 442"/>
                <a:gd name="T80" fmla="*/ 514 w 866"/>
                <a:gd name="T81" fmla="*/ 130 h 442"/>
                <a:gd name="T82" fmla="*/ 466 w 866"/>
                <a:gd name="T83" fmla="*/ 141 h 442"/>
                <a:gd name="T84" fmla="*/ 462 w 866"/>
                <a:gd name="T85" fmla="*/ 104 h 442"/>
                <a:gd name="T86" fmla="*/ 464 w 866"/>
                <a:gd name="T87" fmla="*/ 68 h 442"/>
                <a:gd name="T88" fmla="*/ 447 w 866"/>
                <a:gd name="T89" fmla="*/ 61 h 442"/>
                <a:gd name="T90" fmla="*/ 405 w 866"/>
                <a:gd name="T91" fmla="*/ 55 h 442"/>
                <a:gd name="T92" fmla="*/ 369 w 866"/>
                <a:gd name="T93" fmla="*/ 34 h 442"/>
                <a:gd name="T94" fmla="*/ 328 w 866"/>
                <a:gd name="T95" fmla="*/ 30 h 442"/>
                <a:gd name="T96" fmla="*/ 299 w 866"/>
                <a:gd name="T97" fmla="*/ 4 h 442"/>
                <a:gd name="T98" fmla="*/ 277 w 866"/>
                <a:gd name="T99" fmla="*/ 13 h 442"/>
                <a:gd name="T100" fmla="*/ 247 w 866"/>
                <a:gd name="T101" fmla="*/ 21 h 442"/>
                <a:gd name="T102" fmla="*/ 203 w 866"/>
                <a:gd name="T103" fmla="*/ 1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6" h="442">
                  <a:moveTo>
                    <a:pt x="204" y="0"/>
                  </a:moveTo>
                  <a:cubicBezTo>
                    <a:pt x="201" y="1"/>
                    <a:pt x="197" y="3"/>
                    <a:pt x="195" y="4"/>
                  </a:cubicBezTo>
                  <a:cubicBezTo>
                    <a:pt x="187" y="8"/>
                    <a:pt x="184" y="9"/>
                    <a:pt x="182" y="13"/>
                  </a:cubicBezTo>
                  <a:cubicBezTo>
                    <a:pt x="179" y="18"/>
                    <a:pt x="174" y="25"/>
                    <a:pt x="170" y="29"/>
                  </a:cubicBezTo>
                  <a:cubicBezTo>
                    <a:pt x="167" y="34"/>
                    <a:pt x="165" y="38"/>
                    <a:pt x="161" y="43"/>
                  </a:cubicBezTo>
                  <a:cubicBezTo>
                    <a:pt x="158" y="47"/>
                    <a:pt x="152" y="54"/>
                    <a:pt x="152" y="54"/>
                  </a:cubicBezTo>
                  <a:cubicBezTo>
                    <a:pt x="152" y="54"/>
                    <a:pt x="142" y="54"/>
                    <a:pt x="134" y="56"/>
                  </a:cubicBezTo>
                  <a:cubicBezTo>
                    <a:pt x="127" y="59"/>
                    <a:pt x="132" y="69"/>
                    <a:pt x="132" y="69"/>
                  </a:cubicBezTo>
                  <a:cubicBezTo>
                    <a:pt x="132" y="69"/>
                    <a:pt x="133" y="76"/>
                    <a:pt x="131" y="82"/>
                  </a:cubicBezTo>
                  <a:cubicBezTo>
                    <a:pt x="128" y="89"/>
                    <a:pt x="123" y="88"/>
                    <a:pt x="116" y="87"/>
                  </a:cubicBezTo>
                  <a:cubicBezTo>
                    <a:pt x="109" y="86"/>
                    <a:pt x="103" y="83"/>
                    <a:pt x="88" y="79"/>
                  </a:cubicBezTo>
                  <a:cubicBezTo>
                    <a:pt x="73" y="74"/>
                    <a:pt x="86" y="85"/>
                    <a:pt x="86" y="85"/>
                  </a:cubicBezTo>
                  <a:cubicBezTo>
                    <a:pt x="86" y="85"/>
                    <a:pt x="82" y="91"/>
                    <a:pt x="76" y="96"/>
                  </a:cubicBezTo>
                  <a:cubicBezTo>
                    <a:pt x="70" y="101"/>
                    <a:pt x="72" y="98"/>
                    <a:pt x="67" y="99"/>
                  </a:cubicBezTo>
                  <a:cubicBezTo>
                    <a:pt x="63" y="100"/>
                    <a:pt x="58" y="100"/>
                    <a:pt x="58" y="100"/>
                  </a:cubicBezTo>
                  <a:cubicBezTo>
                    <a:pt x="58" y="100"/>
                    <a:pt x="49" y="93"/>
                    <a:pt x="44" y="93"/>
                  </a:cubicBezTo>
                  <a:cubicBezTo>
                    <a:pt x="39" y="93"/>
                    <a:pt x="44" y="94"/>
                    <a:pt x="42" y="102"/>
                  </a:cubicBezTo>
                  <a:cubicBezTo>
                    <a:pt x="40" y="110"/>
                    <a:pt x="32" y="105"/>
                    <a:pt x="24" y="105"/>
                  </a:cubicBezTo>
                  <a:cubicBezTo>
                    <a:pt x="16" y="105"/>
                    <a:pt x="17" y="102"/>
                    <a:pt x="13" y="106"/>
                  </a:cubicBezTo>
                  <a:cubicBezTo>
                    <a:pt x="8" y="111"/>
                    <a:pt x="15" y="114"/>
                    <a:pt x="15" y="127"/>
                  </a:cubicBezTo>
                  <a:cubicBezTo>
                    <a:pt x="15" y="139"/>
                    <a:pt x="8" y="145"/>
                    <a:pt x="8" y="145"/>
                  </a:cubicBezTo>
                  <a:cubicBezTo>
                    <a:pt x="0" y="150"/>
                    <a:pt x="0" y="150"/>
                    <a:pt x="0" y="150"/>
                  </a:cubicBezTo>
                  <a:cubicBezTo>
                    <a:pt x="0" y="150"/>
                    <a:pt x="0" y="150"/>
                    <a:pt x="0" y="150"/>
                  </a:cubicBezTo>
                  <a:cubicBezTo>
                    <a:pt x="6" y="156"/>
                    <a:pt x="15" y="147"/>
                    <a:pt x="24" y="147"/>
                  </a:cubicBezTo>
                  <a:cubicBezTo>
                    <a:pt x="33" y="147"/>
                    <a:pt x="39" y="146"/>
                    <a:pt x="45" y="149"/>
                  </a:cubicBezTo>
                  <a:cubicBezTo>
                    <a:pt x="52" y="153"/>
                    <a:pt x="55" y="154"/>
                    <a:pt x="60" y="158"/>
                  </a:cubicBezTo>
                  <a:cubicBezTo>
                    <a:pt x="66" y="163"/>
                    <a:pt x="70" y="162"/>
                    <a:pt x="73" y="172"/>
                  </a:cubicBezTo>
                  <a:cubicBezTo>
                    <a:pt x="75" y="182"/>
                    <a:pt x="74" y="189"/>
                    <a:pt x="74" y="189"/>
                  </a:cubicBezTo>
                  <a:cubicBezTo>
                    <a:pt x="67" y="201"/>
                    <a:pt x="67" y="201"/>
                    <a:pt x="67" y="201"/>
                  </a:cubicBezTo>
                  <a:cubicBezTo>
                    <a:pt x="67" y="201"/>
                    <a:pt x="67" y="206"/>
                    <a:pt x="68" y="216"/>
                  </a:cubicBezTo>
                  <a:cubicBezTo>
                    <a:pt x="69" y="226"/>
                    <a:pt x="70" y="220"/>
                    <a:pt x="69" y="230"/>
                  </a:cubicBezTo>
                  <a:cubicBezTo>
                    <a:pt x="68" y="240"/>
                    <a:pt x="68" y="232"/>
                    <a:pt x="64" y="237"/>
                  </a:cubicBezTo>
                  <a:cubicBezTo>
                    <a:pt x="60" y="241"/>
                    <a:pt x="65" y="242"/>
                    <a:pt x="66" y="248"/>
                  </a:cubicBezTo>
                  <a:cubicBezTo>
                    <a:pt x="67" y="254"/>
                    <a:pt x="68" y="252"/>
                    <a:pt x="77" y="263"/>
                  </a:cubicBezTo>
                  <a:cubicBezTo>
                    <a:pt x="85" y="273"/>
                    <a:pt x="79" y="268"/>
                    <a:pt x="79" y="275"/>
                  </a:cubicBezTo>
                  <a:cubicBezTo>
                    <a:pt x="79" y="282"/>
                    <a:pt x="81" y="286"/>
                    <a:pt x="81" y="286"/>
                  </a:cubicBezTo>
                  <a:cubicBezTo>
                    <a:pt x="83" y="297"/>
                    <a:pt x="83" y="297"/>
                    <a:pt x="83" y="297"/>
                  </a:cubicBezTo>
                  <a:cubicBezTo>
                    <a:pt x="83" y="297"/>
                    <a:pt x="85" y="305"/>
                    <a:pt x="85" y="310"/>
                  </a:cubicBezTo>
                  <a:cubicBezTo>
                    <a:pt x="85" y="316"/>
                    <a:pt x="87" y="325"/>
                    <a:pt x="87" y="332"/>
                  </a:cubicBezTo>
                  <a:cubicBezTo>
                    <a:pt x="87" y="339"/>
                    <a:pt x="92" y="340"/>
                    <a:pt x="96" y="350"/>
                  </a:cubicBezTo>
                  <a:cubicBezTo>
                    <a:pt x="99" y="360"/>
                    <a:pt x="96" y="361"/>
                    <a:pt x="96" y="369"/>
                  </a:cubicBezTo>
                  <a:cubicBezTo>
                    <a:pt x="96" y="375"/>
                    <a:pt x="92" y="390"/>
                    <a:pt x="90" y="400"/>
                  </a:cubicBezTo>
                  <a:cubicBezTo>
                    <a:pt x="99" y="400"/>
                    <a:pt x="106" y="400"/>
                    <a:pt x="115" y="400"/>
                  </a:cubicBezTo>
                  <a:cubicBezTo>
                    <a:pt x="129" y="400"/>
                    <a:pt x="158" y="402"/>
                    <a:pt x="167" y="402"/>
                  </a:cubicBezTo>
                  <a:cubicBezTo>
                    <a:pt x="175" y="402"/>
                    <a:pt x="192" y="394"/>
                    <a:pt x="203" y="406"/>
                  </a:cubicBezTo>
                  <a:cubicBezTo>
                    <a:pt x="214" y="418"/>
                    <a:pt x="246" y="440"/>
                    <a:pt x="256" y="440"/>
                  </a:cubicBezTo>
                  <a:cubicBezTo>
                    <a:pt x="265" y="441"/>
                    <a:pt x="277" y="436"/>
                    <a:pt x="287" y="436"/>
                  </a:cubicBezTo>
                  <a:cubicBezTo>
                    <a:pt x="297" y="436"/>
                    <a:pt x="296" y="442"/>
                    <a:pt x="306" y="435"/>
                  </a:cubicBezTo>
                  <a:cubicBezTo>
                    <a:pt x="316" y="427"/>
                    <a:pt x="328" y="428"/>
                    <a:pt x="320" y="419"/>
                  </a:cubicBezTo>
                  <a:cubicBezTo>
                    <a:pt x="313" y="411"/>
                    <a:pt x="304" y="408"/>
                    <a:pt x="311" y="399"/>
                  </a:cubicBezTo>
                  <a:cubicBezTo>
                    <a:pt x="318" y="389"/>
                    <a:pt x="318" y="391"/>
                    <a:pt x="326" y="380"/>
                  </a:cubicBezTo>
                  <a:cubicBezTo>
                    <a:pt x="333" y="370"/>
                    <a:pt x="330" y="369"/>
                    <a:pt x="344" y="362"/>
                  </a:cubicBezTo>
                  <a:cubicBezTo>
                    <a:pt x="358" y="355"/>
                    <a:pt x="375" y="348"/>
                    <a:pt x="394" y="348"/>
                  </a:cubicBezTo>
                  <a:cubicBezTo>
                    <a:pt x="414" y="349"/>
                    <a:pt x="434" y="360"/>
                    <a:pt x="435" y="348"/>
                  </a:cubicBezTo>
                  <a:cubicBezTo>
                    <a:pt x="436" y="337"/>
                    <a:pt x="439" y="320"/>
                    <a:pt x="446" y="315"/>
                  </a:cubicBezTo>
                  <a:cubicBezTo>
                    <a:pt x="453" y="310"/>
                    <a:pt x="476" y="301"/>
                    <a:pt x="491" y="297"/>
                  </a:cubicBezTo>
                  <a:cubicBezTo>
                    <a:pt x="506" y="292"/>
                    <a:pt x="508" y="278"/>
                    <a:pt x="522" y="272"/>
                  </a:cubicBezTo>
                  <a:cubicBezTo>
                    <a:pt x="536" y="266"/>
                    <a:pt x="551" y="276"/>
                    <a:pt x="558" y="254"/>
                  </a:cubicBezTo>
                  <a:cubicBezTo>
                    <a:pt x="565" y="232"/>
                    <a:pt x="576" y="222"/>
                    <a:pt x="592" y="213"/>
                  </a:cubicBezTo>
                  <a:cubicBezTo>
                    <a:pt x="609" y="204"/>
                    <a:pt x="639" y="189"/>
                    <a:pt x="686" y="187"/>
                  </a:cubicBezTo>
                  <a:cubicBezTo>
                    <a:pt x="732" y="185"/>
                    <a:pt x="798" y="186"/>
                    <a:pt x="810" y="190"/>
                  </a:cubicBezTo>
                  <a:cubicBezTo>
                    <a:pt x="823" y="194"/>
                    <a:pt x="853" y="201"/>
                    <a:pt x="857" y="193"/>
                  </a:cubicBezTo>
                  <a:cubicBezTo>
                    <a:pt x="860" y="188"/>
                    <a:pt x="864" y="183"/>
                    <a:pt x="866" y="178"/>
                  </a:cubicBezTo>
                  <a:cubicBezTo>
                    <a:pt x="858" y="176"/>
                    <a:pt x="850" y="174"/>
                    <a:pt x="844" y="173"/>
                  </a:cubicBezTo>
                  <a:cubicBezTo>
                    <a:pt x="828" y="171"/>
                    <a:pt x="829" y="169"/>
                    <a:pt x="821" y="165"/>
                  </a:cubicBezTo>
                  <a:cubicBezTo>
                    <a:pt x="813" y="162"/>
                    <a:pt x="810" y="155"/>
                    <a:pt x="801" y="155"/>
                  </a:cubicBezTo>
                  <a:cubicBezTo>
                    <a:pt x="792" y="155"/>
                    <a:pt x="781" y="153"/>
                    <a:pt x="769" y="153"/>
                  </a:cubicBezTo>
                  <a:cubicBezTo>
                    <a:pt x="756" y="153"/>
                    <a:pt x="741" y="152"/>
                    <a:pt x="741" y="152"/>
                  </a:cubicBezTo>
                  <a:cubicBezTo>
                    <a:pt x="730" y="136"/>
                    <a:pt x="730" y="136"/>
                    <a:pt x="730" y="136"/>
                  </a:cubicBezTo>
                  <a:cubicBezTo>
                    <a:pt x="717" y="136"/>
                    <a:pt x="717" y="136"/>
                    <a:pt x="717" y="136"/>
                  </a:cubicBezTo>
                  <a:cubicBezTo>
                    <a:pt x="711" y="136"/>
                    <a:pt x="705" y="133"/>
                    <a:pt x="690" y="128"/>
                  </a:cubicBezTo>
                  <a:cubicBezTo>
                    <a:pt x="674" y="122"/>
                    <a:pt x="657" y="115"/>
                    <a:pt x="645" y="111"/>
                  </a:cubicBezTo>
                  <a:cubicBezTo>
                    <a:pt x="634" y="106"/>
                    <a:pt x="640" y="111"/>
                    <a:pt x="631" y="113"/>
                  </a:cubicBezTo>
                  <a:cubicBezTo>
                    <a:pt x="621" y="115"/>
                    <a:pt x="624" y="119"/>
                    <a:pt x="619" y="121"/>
                  </a:cubicBezTo>
                  <a:cubicBezTo>
                    <a:pt x="614" y="123"/>
                    <a:pt x="600" y="123"/>
                    <a:pt x="600" y="123"/>
                  </a:cubicBezTo>
                  <a:cubicBezTo>
                    <a:pt x="600" y="123"/>
                    <a:pt x="600" y="131"/>
                    <a:pt x="604" y="135"/>
                  </a:cubicBezTo>
                  <a:cubicBezTo>
                    <a:pt x="609" y="138"/>
                    <a:pt x="612" y="140"/>
                    <a:pt x="616" y="145"/>
                  </a:cubicBezTo>
                  <a:cubicBezTo>
                    <a:pt x="619" y="149"/>
                    <a:pt x="616" y="147"/>
                    <a:pt x="606" y="147"/>
                  </a:cubicBezTo>
                  <a:cubicBezTo>
                    <a:pt x="586" y="147"/>
                    <a:pt x="586" y="147"/>
                    <a:pt x="586" y="147"/>
                  </a:cubicBezTo>
                  <a:cubicBezTo>
                    <a:pt x="578" y="147"/>
                    <a:pt x="566" y="150"/>
                    <a:pt x="557" y="150"/>
                  </a:cubicBezTo>
                  <a:cubicBezTo>
                    <a:pt x="548" y="150"/>
                    <a:pt x="547" y="148"/>
                    <a:pt x="539" y="148"/>
                  </a:cubicBezTo>
                  <a:cubicBezTo>
                    <a:pt x="530" y="148"/>
                    <a:pt x="522" y="133"/>
                    <a:pt x="514" y="130"/>
                  </a:cubicBezTo>
                  <a:cubicBezTo>
                    <a:pt x="506" y="127"/>
                    <a:pt x="492" y="138"/>
                    <a:pt x="488" y="143"/>
                  </a:cubicBezTo>
                  <a:cubicBezTo>
                    <a:pt x="483" y="148"/>
                    <a:pt x="475" y="146"/>
                    <a:pt x="466" y="141"/>
                  </a:cubicBezTo>
                  <a:cubicBezTo>
                    <a:pt x="457" y="137"/>
                    <a:pt x="460" y="133"/>
                    <a:pt x="456" y="121"/>
                  </a:cubicBezTo>
                  <a:cubicBezTo>
                    <a:pt x="451" y="108"/>
                    <a:pt x="458" y="112"/>
                    <a:pt x="462" y="104"/>
                  </a:cubicBezTo>
                  <a:cubicBezTo>
                    <a:pt x="465" y="96"/>
                    <a:pt x="459" y="97"/>
                    <a:pt x="458" y="90"/>
                  </a:cubicBezTo>
                  <a:cubicBezTo>
                    <a:pt x="457" y="83"/>
                    <a:pt x="464" y="80"/>
                    <a:pt x="464" y="68"/>
                  </a:cubicBezTo>
                  <a:cubicBezTo>
                    <a:pt x="464" y="57"/>
                    <a:pt x="464" y="54"/>
                    <a:pt x="464" y="54"/>
                  </a:cubicBezTo>
                  <a:cubicBezTo>
                    <a:pt x="464" y="54"/>
                    <a:pt x="450" y="56"/>
                    <a:pt x="447" y="61"/>
                  </a:cubicBezTo>
                  <a:cubicBezTo>
                    <a:pt x="443" y="65"/>
                    <a:pt x="443" y="62"/>
                    <a:pt x="430" y="65"/>
                  </a:cubicBezTo>
                  <a:cubicBezTo>
                    <a:pt x="416" y="69"/>
                    <a:pt x="421" y="63"/>
                    <a:pt x="405" y="55"/>
                  </a:cubicBezTo>
                  <a:cubicBezTo>
                    <a:pt x="389" y="47"/>
                    <a:pt x="391" y="53"/>
                    <a:pt x="380" y="48"/>
                  </a:cubicBezTo>
                  <a:cubicBezTo>
                    <a:pt x="369" y="44"/>
                    <a:pt x="371" y="43"/>
                    <a:pt x="369" y="34"/>
                  </a:cubicBezTo>
                  <a:cubicBezTo>
                    <a:pt x="366" y="26"/>
                    <a:pt x="366" y="32"/>
                    <a:pt x="349" y="32"/>
                  </a:cubicBezTo>
                  <a:cubicBezTo>
                    <a:pt x="332" y="32"/>
                    <a:pt x="341" y="30"/>
                    <a:pt x="328" y="30"/>
                  </a:cubicBezTo>
                  <a:cubicBezTo>
                    <a:pt x="314" y="30"/>
                    <a:pt x="322" y="22"/>
                    <a:pt x="316" y="13"/>
                  </a:cubicBezTo>
                  <a:cubicBezTo>
                    <a:pt x="311" y="4"/>
                    <a:pt x="305" y="4"/>
                    <a:pt x="299" y="4"/>
                  </a:cubicBezTo>
                  <a:cubicBezTo>
                    <a:pt x="294" y="4"/>
                    <a:pt x="293" y="4"/>
                    <a:pt x="289" y="9"/>
                  </a:cubicBezTo>
                  <a:cubicBezTo>
                    <a:pt x="286" y="13"/>
                    <a:pt x="286" y="13"/>
                    <a:pt x="277" y="13"/>
                  </a:cubicBezTo>
                  <a:cubicBezTo>
                    <a:pt x="268" y="13"/>
                    <a:pt x="269" y="11"/>
                    <a:pt x="261" y="11"/>
                  </a:cubicBezTo>
                  <a:cubicBezTo>
                    <a:pt x="253" y="11"/>
                    <a:pt x="253" y="15"/>
                    <a:pt x="247" y="21"/>
                  </a:cubicBezTo>
                  <a:cubicBezTo>
                    <a:pt x="242" y="27"/>
                    <a:pt x="236" y="29"/>
                    <a:pt x="226" y="28"/>
                  </a:cubicBezTo>
                  <a:cubicBezTo>
                    <a:pt x="215" y="27"/>
                    <a:pt x="208" y="25"/>
                    <a:pt x="203" y="14"/>
                  </a:cubicBezTo>
                  <a:cubicBezTo>
                    <a:pt x="200" y="6"/>
                    <a:pt x="205" y="4"/>
                    <a:pt x="204" y="0"/>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20141">
              <a:extLst>
                <a:ext uri="{FF2B5EF4-FFF2-40B4-BE49-F238E27FC236}">
                  <a16:creationId xmlns:a16="http://schemas.microsoft.com/office/drawing/2014/main" id="{20C5043B-C3D2-41BB-A37D-6FAA4B770BD7}"/>
                </a:ext>
              </a:extLst>
            </p:cNvPr>
            <p:cNvSpPr>
              <a:spLocks/>
            </p:cNvSpPr>
            <p:nvPr/>
          </p:nvSpPr>
          <p:spPr bwMode="auto">
            <a:xfrm>
              <a:off x="3067" y="2045"/>
              <a:ext cx="1422" cy="1004"/>
            </a:xfrm>
            <a:custGeom>
              <a:avLst/>
              <a:gdLst>
                <a:gd name="T0" fmla="*/ 964 w 999"/>
                <a:gd name="T1" fmla="*/ 569 h 705"/>
                <a:gd name="T2" fmla="*/ 944 w 999"/>
                <a:gd name="T3" fmla="*/ 552 h 705"/>
                <a:gd name="T4" fmla="*/ 958 w 999"/>
                <a:gd name="T5" fmla="*/ 511 h 705"/>
                <a:gd name="T6" fmla="*/ 954 w 999"/>
                <a:gd name="T7" fmla="*/ 454 h 705"/>
                <a:gd name="T8" fmla="*/ 933 w 999"/>
                <a:gd name="T9" fmla="*/ 427 h 705"/>
                <a:gd name="T10" fmla="*/ 924 w 999"/>
                <a:gd name="T11" fmla="*/ 378 h 705"/>
                <a:gd name="T12" fmla="*/ 874 w 999"/>
                <a:gd name="T13" fmla="*/ 361 h 705"/>
                <a:gd name="T14" fmla="*/ 806 w 999"/>
                <a:gd name="T15" fmla="*/ 307 h 705"/>
                <a:gd name="T16" fmla="*/ 842 w 999"/>
                <a:gd name="T17" fmla="*/ 284 h 705"/>
                <a:gd name="T18" fmla="*/ 837 w 999"/>
                <a:gd name="T19" fmla="*/ 248 h 705"/>
                <a:gd name="T20" fmla="*/ 835 w 999"/>
                <a:gd name="T21" fmla="*/ 189 h 705"/>
                <a:gd name="T22" fmla="*/ 817 w 999"/>
                <a:gd name="T23" fmla="*/ 105 h 705"/>
                <a:gd name="T24" fmla="*/ 745 w 999"/>
                <a:gd name="T25" fmla="*/ 71 h 705"/>
                <a:gd name="T26" fmla="*/ 715 w 999"/>
                <a:gd name="T27" fmla="*/ 34 h 705"/>
                <a:gd name="T28" fmla="*/ 666 w 999"/>
                <a:gd name="T29" fmla="*/ 0 h 705"/>
                <a:gd name="T30" fmla="*/ 653 w 999"/>
                <a:gd name="T31" fmla="*/ 26 h 705"/>
                <a:gd name="T32" fmla="*/ 652 w 999"/>
                <a:gd name="T33" fmla="*/ 79 h 705"/>
                <a:gd name="T34" fmla="*/ 595 w 999"/>
                <a:gd name="T35" fmla="*/ 100 h 705"/>
                <a:gd name="T36" fmla="*/ 534 w 999"/>
                <a:gd name="T37" fmla="*/ 89 h 705"/>
                <a:gd name="T38" fmla="*/ 434 w 999"/>
                <a:gd name="T39" fmla="*/ 105 h 705"/>
                <a:gd name="T40" fmla="*/ 410 w 999"/>
                <a:gd name="T41" fmla="*/ 130 h 705"/>
                <a:gd name="T42" fmla="*/ 413 w 999"/>
                <a:gd name="T43" fmla="*/ 169 h 705"/>
                <a:gd name="T44" fmla="*/ 423 w 999"/>
                <a:gd name="T45" fmla="*/ 226 h 705"/>
                <a:gd name="T46" fmla="*/ 398 w 999"/>
                <a:gd name="T47" fmla="*/ 267 h 705"/>
                <a:gd name="T48" fmla="*/ 365 w 999"/>
                <a:gd name="T49" fmla="*/ 280 h 705"/>
                <a:gd name="T50" fmla="*/ 336 w 999"/>
                <a:gd name="T51" fmla="*/ 296 h 705"/>
                <a:gd name="T52" fmla="*/ 283 w 999"/>
                <a:gd name="T53" fmla="*/ 301 h 705"/>
                <a:gd name="T54" fmla="*/ 261 w 999"/>
                <a:gd name="T55" fmla="*/ 282 h 705"/>
                <a:gd name="T56" fmla="*/ 234 w 999"/>
                <a:gd name="T57" fmla="*/ 262 h 705"/>
                <a:gd name="T58" fmla="*/ 165 w 999"/>
                <a:gd name="T59" fmla="*/ 299 h 705"/>
                <a:gd name="T60" fmla="*/ 151 w 999"/>
                <a:gd name="T61" fmla="*/ 325 h 705"/>
                <a:gd name="T62" fmla="*/ 119 w 999"/>
                <a:gd name="T63" fmla="*/ 363 h 705"/>
                <a:gd name="T64" fmla="*/ 47 w 999"/>
                <a:gd name="T65" fmla="*/ 380 h 705"/>
                <a:gd name="T66" fmla="*/ 45 w 999"/>
                <a:gd name="T67" fmla="*/ 450 h 705"/>
                <a:gd name="T68" fmla="*/ 34 w 999"/>
                <a:gd name="T69" fmla="*/ 476 h 705"/>
                <a:gd name="T70" fmla="*/ 15 w 999"/>
                <a:gd name="T71" fmla="*/ 537 h 705"/>
                <a:gd name="T72" fmla="*/ 38 w 999"/>
                <a:gd name="T73" fmla="*/ 546 h 705"/>
                <a:gd name="T74" fmla="*/ 36 w 999"/>
                <a:gd name="T75" fmla="*/ 588 h 705"/>
                <a:gd name="T76" fmla="*/ 92 w 999"/>
                <a:gd name="T77" fmla="*/ 616 h 705"/>
                <a:gd name="T78" fmla="*/ 106 w 999"/>
                <a:gd name="T79" fmla="*/ 671 h 705"/>
                <a:gd name="T80" fmla="*/ 194 w 999"/>
                <a:gd name="T81" fmla="*/ 667 h 705"/>
                <a:gd name="T82" fmla="*/ 253 w 999"/>
                <a:gd name="T83" fmla="*/ 705 h 705"/>
                <a:gd name="T84" fmla="*/ 288 w 999"/>
                <a:gd name="T85" fmla="*/ 681 h 705"/>
                <a:gd name="T86" fmla="*/ 451 w 999"/>
                <a:gd name="T87" fmla="*/ 641 h 705"/>
                <a:gd name="T88" fmla="*/ 600 w 999"/>
                <a:gd name="T89" fmla="*/ 630 h 705"/>
                <a:gd name="T90" fmla="*/ 698 w 999"/>
                <a:gd name="T91" fmla="*/ 619 h 705"/>
                <a:gd name="T92" fmla="*/ 857 w 999"/>
                <a:gd name="T93" fmla="*/ 621 h 705"/>
                <a:gd name="T94" fmla="*/ 940 w 999"/>
                <a:gd name="T95" fmla="*/ 615 h 705"/>
                <a:gd name="T96" fmla="*/ 999 w 999"/>
                <a:gd name="T97" fmla="*/ 579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9" h="705">
                  <a:moveTo>
                    <a:pt x="999" y="579"/>
                  </a:moveTo>
                  <a:cubicBezTo>
                    <a:pt x="999" y="570"/>
                    <a:pt x="976" y="579"/>
                    <a:pt x="964" y="569"/>
                  </a:cubicBezTo>
                  <a:cubicBezTo>
                    <a:pt x="951" y="560"/>
                    <a:pt x="940" y="572"/>
                    <a:pt x="917" y="567"/>
                  </a:cubicBezTo>
                  <a:cubicBezTo>
                    <a:pt x="894" y="563"/>
                    <a:pt x="919" y="565"/>
                    <a:pt x="944" y="552"/>
                  </a:cubicBezTo>
                  <a:cubicBezTo>
                    <a:pt x="969" y="538"/>
                    <a:pt x="960" y="545"/>
                    <a:pt x="960" y="531"/>
                  </a:cubicBezTo>
                  <a:cubicBezTo>
                    <a:pt x="960" y="518"/>
                    <a:pt x="958" y="524"/>
                    <a:pt x="958" y="511"/>
                  </a:cubicBezTo>
                  <a:cubicBezTo>
                    <a:pt x="958" y="497"/>
                    <a:pt x="956" y="493"/>
                    <a:pt x="956" y="479"/>
                  </a:cubicBezTo>
                  <a:cubicBezTo>
                    <a:pt x="956" y="465"/>
                    <a:pt x="954" y="468"/>
                    <a:pt x="954" y="454"/>
                  </a:cubicBezTo>
                  <a:cubicBezTo>
                    <a:pt x="954" y="441"/>
                    <a:pt x="953" y="436"/>
                    <a:pt x="953" y="436"/>
                  </a:cubicBezTo>
                  <a:cubicBezTo>
                    <a:pt x="953" y="436"/>
                    <a:pt x="941" y="434"/>
                    <a:pt x="933" y="427"/>
                  </a:cubicBezTo>
                  <a:cubicBezTo>
                    <a:pt x="925" y="420"/>
                    <a:pt x="925" y="425"/>
                    <a:pt x="935" y="393"/>
                  </a:cubicBezTo>
                  <a:cubicBezTo>
                    <a:pt x="945" y="361"/>
                    <a:pt x="933" y="386"/>
                    <a:pt x="924" y="378"/>
                  </a:cubicBezTo>
                  <a:cubicBezTo>
                    <a:pt x="915" y="370"/>
                    <a:pt x="894" y="384"/>
                    <a:pt x="890" y="377"/>
                  </a:cubicBezTo>
                  <a:cubicBezTo>
                    <a:pt x="885" y="370"/>
                    <a:pt x="883" y="366"/>
                    <a:pt x="874" y="361"/>
                  </a:cubicBezTo>
                  <a:cubicBezTo>
                    <a:pt x="865" y="357"/>
                    <a:pt x="845" y="345"/>
                    <a:pt x="836" y="336"/>
                  </a:cubicBezTo>
                  <a:cubicBezTo>
                    <a:pt x="826" y="327"/>
                    <a:pt x="813" y="320"/>
                    <a:pt x="806" y="307"/>
                  </a:cubicBezTo>
                  <a:cubicBezTo>
                    <a:pt x="799" y="293"/>
                    <a:pt x="822" y="293"/>
                    <a:pt x="822" y="293"/>
                  </a:cubicBezTo>
                  <a:cubicBezTo>
                    <a:pt x="822" y="293"/>
                    <a:pt x="833" y="291"/>
                    <a:pt x="842" y="284"/>
                  </a:cubicBezTo>
                  <a:cubicBezTo>
                    <a:pt x="851" y="277"/>
                    <a:pt x="856" y="273"/>
                    <a:pt x="858" y="264"/>
                  </a:cubicBezTo>
                  <a:cubicBezTo>
                    <a:pt x="860" y="255"/>
                    <a:pt x="847" y="257"/>
                    <a:pt x="837" y="248"/>
                  </a:cubicBezTo>
                  <a:cubicBezTo>
                    <a:pt x="828" y="239"/>
                    <a:pt x="837" y="236"/>
                    <a:pt x="829" y="218"/>
                  </a:cubicBezTo>
                  <a:cubicBezTo>
                    <a:pt x="820" y="200"/>
                    <a:pt x="835" y="198"/>
                    <a:pt x="835" y="189"/>
                  </a:cubicBezTo>
                  <a:cubicBezTo>
                    <a:pt x="835" y="180"/>
                    <a:pt x="833" y="168"/>
                    <a:pt x="833" y="150"/>
                  </a:cubicBezTo>
                  <a:cubicBezTo>
                    <a:pt x="833" y="133"/>
                    <a:pt x="836" y="118"/>
                    <a:pt x="817" y="105"/>
                  </a:cubicBezTo>
                  <a:cubicBezTo>
                    <a:pt x="799" y="91"/>
                    <a:pt x="783" y="96"/>
                    <a:pt x="775" y="83"/>
                  </a:cubicBezTo>
                  <a:cubicBezTo>
                    <a:pt x="767" y="71"/>
                    <a:pt x="763" y="83"/>
                    <a:pt x="745" y="71"/>
                  </a:cubicBezTo>
                  <a:cubicBezTo>
                    <a:pt x="726" y="58"/>
                    <a:pt x="745" y="62"/>
                    <a:pt x="743" y="46"/>
                  </a:cubicBezTo>
                  <a:cubicBezTo>
                    <a:pt x="740" y="30"/>
                    <a:pt x="733" y="34"/>
                    <a:pt x="715" y="34"/>
                  </a:cubicBezTo>
                  <a:cubicBezTo>
                    <a:pt x="697" y="34"/>
                    <a:pt x="699" y="16"/>
                    <a:pt x="675" y="5"/>
                  </a:cubicBezTo>
                  <a:cubicBezTo>
                    <a:pt x="672" y="4"/>
                    <a:pt x="669" y="2"/>
                    <a:pt x="666" y="0"/>
                  </a:cubicBezTo>
                  <a:cubicBezTo>
                    <a:pt x="662" y="3"/>
                    <a:pt x="659" y="6"/>
                    <a:pt x="657" y="9"/>
                  </a:cubicBezTo>
                  <a:cubicBezTo>
                    <a:pt x="653" y="15"/>
                    <a:pt x="658" y="10"/>
                    <a:pt x="653" y="26"/>
                  </a:cubicBezTo>
                  <a:cubicBezTo>
                    <a:pt x="648" y="41"/>
                    <a:pt x="636" y="52"/>
                    <a:pt x="640" y="57"/>
                  </a:cubicBezTo>
                  <a:cubicBezTo>
                    <a:pt x="644" y="62"/>
                    <a:pt x="650" y="73"/>
                    <a:pt x="652" y="79"/>
                  </a:cubicBezTo>
                  <a:cubicBezTo>
                    <a:pt x="653" y="85"/>
                    <a:pt x="646" y="84"/>
                    <a:pt x="640" y="86"/>
                  </a:cubicBezTo>
                  <a:cubicBezTo>
                    <a:pt x="635" y="88"/>
                    <a:pt x="601" y="98"/>
                    <a:pt x="595" y="100"/>
                  </a:cubicBezTo>
                  <a:cubicBezTo>
                    <a:pt x="589" y="101"/>
                    <a:pt x="588" y="98"/>
                    <a:pt x="568" y="96"/>
                  </a:cubicBezTo>
                  <a:cubicBezTo>
                    <a:pt x="548" y="94"/>
                    <a:pt x="556" y="85"/>
                    <a:pt x="534" y="89"/>
                  </a:cubicBezTo>
                  <a:cubicBezTo>
                    <a:pt x="513" y="93"/>
                    <a:pt x="484" y="94"/>
                    <a:pt x="473" y="95"/>
                  </a:cubicBezTo>
                  <a:cubicBezTo>
                    <a:pt x="461" y="96"/>
                    <a:pt x="437" y="100"/>
                    <a:pt x="434" y="105"/>
                  </a:cubicBezTo>
                  <a:cubicBezTo>
                    <a:pt x="431" y="110"/>
                    <a:pt x="428" y="118"/>
                    <a:pt x="427" y="121"/>
                  </a:cubicBezTo>
                  <a:cubicBezTo>
                    <a:pt x="425" y="124"/>
                    <a:pt x="412" y="130"/>
                    <a:pt x="410" y="130"/>
                  </a:cubicBezTo>
                  <a:cubicBezTo>
                    <a:pt x="407" y="130"/>
                    <a:pt x="396" y="141"/>
                    <a:pt x="398" y="147"/>
                  </a:cubicBezTo>
                  <a:cubicBezTo>
                    <a:pt x="400" y="152"/>
                    <a:pt x="410" y="166"/>
                    <a:pt x="413" y="169"/>
                  </a:cubicBezTo>
                  <a:cubicBezTo>
                    <a:pt x="417" y="173"/>
                    <a:pt x="433" y="189"/>
                    <a:pt x="431" y="195"/>
                  </a:cubicBezTo>
                  <a:cubicBezTo>
                    <a:pt x="430" y="200"/>
                    <a:pt x="428" y="221"/>
                    <a:pt x="423" y="226"/>
                  </a:cubicBezTo>
                  <a:cubicBezTo>
                    <a:pt x="417" y="230"/>
                    <a:pt x="407" y="256"/>
                    <a:pt x="407" y="256"/>
                  </a:cubicBezTo>
                  <a:cubicBezTo>
                    <a:pt x="407" y="256"/>
                    <a:pt x="406" y="263"/>
                    <a:pt x="398" y="267"/>
                  </a:cubicBezTo>
                  <a:cubicBezTo>
                    <a:pt x="390" y="270"/>
                    <a:pt x="381" y="275"/>
                    <a:pt x="381" y="275"/>
                  </a:cubicBezTo>
                  <a:cubicBezTo>
                    <a:pt x="381" y="275"/>
                    <a:pt x="365" y="276"/>
                    <a:pt x="365" y="280"/>
                  </a:cubicBezTo>
                  <a:cubicBezTo>
                    <a:pt x="364" y="285"/>
                    <a:pt x="363" y="298"/>
                    <a:pt x="356" y="301"/>
                  </a:cubicBezTo>
                  <a:cubicBezTo>
                    <a:pt x="349" y="304"/>
                    <a:pt x="346" y="295"/>
                    <a:pt x="336" y="296"/>
                  </a:cubicBezTo>
                  <a:cubicBezTo>
                    <a:pt x="326" y="297"/>
                    <a:pt x="312" y="294"/>
                    <a:pt x="306" y="294"/>
                  </a:cubicBezTo>
                  <a:cubicBezTo>
                    <a:pt x="300" y="294"/>
                    <a:pt x="291" y="301"/>
                    <a:pt x="283" y="301"/>
                  </a:cubicBezTo>
                  <a:cubicBezTo>
                    <a:pt x="276" y="301"/>
                    <a:pt x="264" y="304"/>
                    <a:pt x="263" y="297"/>
                  </a:cubicBezTo>
                  <a:cubicBezTo>
                    <a:pt x="262" y="289"/>
                    <a:pt x="265" y="286"/>
                    <a:pt x="261" y="282"/>
                  </a:cubicBezTo>
                  <a:cubicBezTo>
                    <a:pt x="258" y="278"/>
                    <a:pt x="250" y="266"/>
                    <a:pt x="247" y="261"/>
                  </a:cubicBezTo>
                  <a:cubicBezTo>
                    <a:pt x="245" y="256"/>
                    <a:pt x="238" y="259"/>
                    <a:pt x="234" y="262"/>
                  </a:cubicBezTo>
                  <a:cubicBezTo>
                    <a:pt x="229" y="265"/>
                    <a:pt x="210" y="292"/>
                    <a:pt x="202" y="294"/>
                  </a:cubicBezTo>
                  <a:cubicBezTo>
                    <a:pt x="194" y="297"/>
                    <a:pt x="172" y="299"/>
                    <a:pt x="165" y="299"/>
                  </a:cubicBezTo>
                  <a:cubicBezTo>
                    <a:pt x="163" y="299"/>
                    <a:pt x="161" y="298"/>
                    <a:pt x="159" y="297"/>
                  </a:cubicBezTo>
                  <a:cubicBezTo>
                    <a:pt x="159" y="312"/>
                    <a:pt x="157" y="323"/>
                    <a:pt x="151" y="325"/>
                  </a:cubicBezTo>
                  <a:cubicBezTo>
                    <a:pt x="134" y="329"/>
                    <a:pt x="123" y="320"/>
                    <a:pt x="123" y="335"/>
                  </a:cubicBezTo>
                  <a:cubicBezTo>
                    <a:pt x="123" y="350"/>
                    <a:pt x="136" y="365"/>
                    <a:pt x="119" y="363"/>
                  </a:cubicBezTo>
                  <a:cubicBezTo>
                    <a:pt x="102" y="361"/>
                    <a:pt x="77" y="359"/>
                    <a:pt x="77" y="359"/>
                  </a:cubicBezTo>
                  <a:cubicBezTo>
                    <a:pt x="47" y="380"/>
                    <a:pt x="47" y="380"/>
                    <a:pt x="47" y="380"/>
                  </a:cubicBezTo>
                  <a:cubicBezTo>
                    <a:pt x="47" y="380"/>
                    <a:pt x="72" y="386"/>
                    <a:pt x="75" y="401"/>
                  </a:cubicBezTo>
                  <a:cubicBezTo>
                    <a:pt x="79" y="416"/>
                    <a:pt x="51" y="454"/>
                    <a:pt x="45" y="450"/>
                  </a:cubicBezTo>
                  <a:cubicBezTo>
                    <a:pt x="40" y="446"/>
                    <a:pt x="9" y="448"/>
                    <a:pt x="9" y="448"/>
                  </a:cubicBezTo>
                  <a:cubicBezTo>
                    <a:pt x="9" y="448"/>
                    <a:pt x="30" y="469"/>
                    <a:pt x="34" y="476"/>
                  </a:cubicBezTo>
                  <a:cubicBezTo>
                    <a:pt x="38" y="484"/>
                    <a:pt x="40" y="505"/>
                    <a:pt x="32" y="510"/>
                  </a:cubicBezTo>
                  <a:cubicBezTo>
                    <a:pt x="24" y="516"/>
                    <a:pt x="15" y="537"/>
                    <a:pt x="15" y="537"/>
                  </a:cubicBezTo>
                  <a:cubicBezTo>
                    <a:pt x="0" y="552"/>
                    <a:pt x="0" y="552"/>
                    <a:pt x="0" y="552"/>
                  </a:cubicBezTo>
                  <a:cubicBezTo>
                    <a:pt x="38" y="546"/>
                    <a:pt x="38" y="546"/>
                    <a:pt x="38" y="546"/>
                  </a:cubicBezTo>
                  <a:cubicBezTo>
                    <a:pt x="7" y="590"/>
                    <a:pt x="7" y="590"/>
                    <a:pt x="7" y="590"/>
                  </a:cubicBezTo>
                  <a:cubicBezTo>
                    <a:pt x="7" y="590"/>
                    <a:pt x="12" y="588"/>
                    <a:pt x="36" y="588"/>
                  </a:cubicBezTo>
                  <a:cubicBezTo>
                    <a:pt x="60" y="588"/>
                    <a:pt x="102" y="586"/>
                    <a:pt x="100" y="595"/>
                  </a:cubicBezTo>
                  <a:cubicBezTo>
                    <a:pt x="98" y="603"/>
                    <a:pt x="82" y="612"/>
                    <a:pt x="92" y="616"/>
                  </a:cubicBezTo>
                  <a:cubicBezTo>
                    <a:pt x="102" y="620"/>
                    <a:pt x="132" y="622"/>
                    <a:pt x="132" y="633"/>
                  </a:cubicBezTo>
                  <a:cubicBezTo>
                    <a:pt x="132" y="645"/>
                    <a:pt x="106" y="671"/>
                    <a:pt x="106" y="671"/>
                  </a:cubicBezTo>
                  <a:cubicBezTo>
                    <a:pt x="106" y="671"/>
                    <a:pt x="127" y="679"/>
                    <a:pt x="143" y="673"/>
                  </a:cubicBezTo>
                  <a:cubicBezTo>
                    <a:pt x="160" y="667"/>
                    <a:pt x="196" y="658"/>
                    <a:pt x="194" y="667"/>
                  </a:cubicBezTo>
                  <a:cubicBezTo>
                    <a:pt x="191" y="677"/>
                    <a:pt x="185" y="703"/>
                    <a:pt x="204" y="703"/>
                  </a:cubicBezTo>
                  <a:cubicBezTo>
                    <a:pt x="215" y="703"/>
                    <a:pt x="236" y="704"/>
                    <a:pt x="253" y="705"/>
                  </a:cubicBezTo>
                  <a:cubicBezTo>
                    <a:pt x="258" y="692"/>
                    <a:pt x="260" y="690"/>
                    <a:pt x="260" y="690"/>
                  </a:cubicBezTo>
                  <a:cubicBezTo>
                    <a:pt x="260" y="690"/>
                    <a:pt x="262" y="682"/>
                    <a:pt x="288" y="681"/>
                  </a:cubicBezTo>
                  <a:cubicBezTo>
                    <a:pt x="314" y="680"/>
                    <a:pt x="358" y="669"/>
                    <a:pt x="382" y="667"/>
                  </a:cubicBezTo>
                  <a:cubicBezTo>
                    <a:pt x="406" y="665"/>
                    <a:pt x="440" y="643"/>
                    <a:pt x="451" y="641"/>
                  </a:cubicBezTo>
                  <a:cubicBezTo>
                    <a:pt x="462" y="639"/>
                    <a:pt x="510" y="626"/>
                    <a:pt x="521" y="630"/>
                  </a:cubicBezTo>
                  <a:cubicBezTo>
                    <a:pt x="533" y="634"/>
                    <a:pt x="577" y="628"/>
                    <a:pt x="600" y="630"/>
                  </a:cubicBezTo>
                  <a:cubicBezTo>
                    <a:pt x="623" y="632"/>
                    <a:pt x="637" y="618"/>
                    <a:pt x="640" y="618"/>
                  </a:cubicBezTo>
                  <a:cubicBezTo>
                    <a:pt x="644" y="618"/>
                    <a:pt x="685" y="619"/>
                    <a:pt x="698" y="619"/>
                  </a:cubicBezTo>
                  <a:cubicBezTo>
                    <a:pt x="711" y="619"/>
                    <a:pt x="760" y="618"/>
                    <a:pt x="791" y="609"/>
                  </a:cubicBezTo>
                  <a:cubicBezTo>
                    <a:pt x="822" y="599"/>
                    <a:pt x="842" y="612"/>
                    <a:pt x="857" y="621"/>
                  </a:cubicBezTo>
                  <a:cubicBezTo>
                    <a:pt x="872" y="630"/>
                    <a:pt x="893" y="626"/>
                    <a:pt x="904" y="625"/>
                  </a:cubicBezTo>
                  <a:cubicBezTo>
                    <a:pt x="913" y="624"/>
                    <a:pt x="923" y="618"/>
                    <a:pt x="940" y="615"/>
                  </a:cubicBezTo>
                  <a:cubicBezTo>
                    <a:pt x="942" y="612"/>
                    <a:pt x="945" y="609"/>
                    <a:pt x="947" y="606"/>
                  </a:cubicBezTo>
                  <a:cubicBezTo>
                    <a:pt x="960" y="586"/>
                    <a:pt x="999" y="588"/>
                    <a:pt x="999" y="579"/>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20142">
              <a:extLst>
                <a:ext uri="{FF2B5EF4-FFF2-40B4-BE49-F238E27FC236}">
                  <a16:creationId xmlns:a16="http://schemas.microsoft.com/office/drawing/2014/main" id="{C22B90F7-5852-4B72-B61F-51324A185ABE}"/>
                </a:ext>
              </a:extLst>
            </p:cNvPr>
            <p:cNvSpPr>
              <a:spLocks/>
            </p:cNvSpPr>
            <p:nvPr/>
          </p:nvSpPr>
          <p:spPr bwMode="auto">
            <a:xfrm>
              <a:off x="3067" y="2045"/>
              <a:ext cx="1422" cy="1004"/>
            </a:xfrm>
            <a:custGeom>
              <a:avLst/>
              <a:gdLst>
                <a:gd name="T0" fmla="*/ 964 w 999"/>
                <a:gd name="T1" fmla="*/ 569 h 705"/>
                <a:gd name="T2" fmla="*/ 944 w 999"/>
                <a:gd name="T3" fmla="*/ 552 h 705"/>
                <a:gd name="T4" fmla="*/ 958 w 999"/>
                <a:gd name="T5" fmla="*/ 511 h 705"/>
                <a:gd name="T6" fmla="*/ 954 w 999"/>
                <a:gd name="T7" fmla="*/ 454 h 705"/>
                <a:gd name="T8" fmla="*/ 933 w 999"/>
                <a:gd name="T9" fmla="*/ 427 h 705"/>
                <a:gd name="T10" fmla="*/ 924 w 999"/>
                <a:gd name="T11" fmla="*/ 378 h 705"/>
                <a:gd name="T12" fmla="*/ 874 w 999"/>
                <a:gd name="T13" fmla="*/ 361 h 705"/>
                <a:gd name="T14" fmla="*/ 806 w 999"/>
                <a:gd name="T15" fmla="*/ 307 h 705"/>
                <a:gd name="T16" fmla="*/ 842 w 999"/>
                <a:gd name="T17" fmla="*/ 284 h 705"/>
                <a:gd name="T18" fmla="*/ 837 w 999"/>
                <a:gd name="T19" fmla="*/ 248 h 705"/>
                <a:gd name="T20" fmla="*/ 835 w 999"/>
                <a:gd name="T21" fmla="*/ 189 h 705"/>
                <a:gd name="T22" fmla="*/ 817 w 999"/>
                <a:gd name="T23" fmla="*/ 105 h 705"/>
                <a:gd name="T24" fmla="*/ 745 w 999"/>
                <a:gd name="T25" fmla="*/ 71 h 705"/>
                <a:gd name="T26" fmla="*/ 715 w 999"/>
                <a:gd name="T27" fmla="*/ 34 h 705"/>
                <a:gd name="T28" fmla="*/ 666 w 999"/>
                <a:gd name="T29" fmla="*/ 0 h 705"/>
                <a:gd name="T30" fmla="*/ 653 w 999"/>
                <a:gd name="T31" fmla="*/ 26 h 705"/>
                <a:gd name="T32" fmla="*/ 652 w 999"/>
                <a:gd name="T33" fmla="*/ 79 h 705"/>
                <a:gd name="T34" fmla="*/ 595 w 999"/>
                <a:gd name="T35" fmla="*/ 100 h 705"/>
                <a:gd name="T36" fmla="*/ 534 w 999"/>
                <a:gd name="T37" fmla="*/ 89 h 705"/>
                <a:gd name="T38" fmla="*/ 434 w 999"/>
                <a:gd name="T39" fmla="*/ 105 h 705"/>
                <a:gd name="T40" fmla="*/ 410 w 999"/>
                <a:gd name="T41" fmla="*/ 130 h 705"/>
                <a:gd name="T42" fmla="*/ 413 w 999"/>
                <a:gd name="T43" fmla="*/ 169 h 705"/>
                <a:gd name="T44" fmla="*/ 423 w 999"/>
                <a:gd name="T45" fmla="*/ 226 h 705"/>
                <a:gd name="T46" fmla="*/ 398 w 999"/>
                <a:gd name="T47" fmla="*/ 267 h 705"/>
                <a:gd name="T48" fmla="*/ 365 w 999"/>
                <a:gd name="T49" fmla="*/ 280 h 705"/>
                <a:gd name="T50" fmla="*/ 336 w 999"/>
                <a:gd name="T51" fmla="*/ 296 h 705"/>
                <a:gd name="T52" fmla="*/ 283 w 999"/>
                <a:gd name="T53" fmla="*/ 301 h 705"/>
                <a:gd name="T54" fmla="*/ 261 w 999"/>
                <a:gd name="T55" fmla="*/ 282 h 705"/>
                <a:gd name="T56" fmla="*/ 234 w 999"/>
                <a:gd name="T57" fmla="*/ 262 h 705"/>
                <a:gd name="T58" fmla="*/ 165 w 999"/>
                <a:gd name="T59" fmla="*/ 299 h 705"/>
                <a:gd name="T60" fmla="*/ 151 w 999"/>
                <a:gd name="T61" fmla="*/ 325 h 705"/>
                <a:gd name="T62" fmla="*/ 119 w 999"/>
                <a:gd name="T63" fmla="*/ 363 h 705"/>
                <a:gd name="T64" fmla="*/ 47 w 999"/>
                <a:gd name="T65" fmla="*/ 380 h 705"/>
                <a:gd name="T66" fmla="*/ 45 w 999"/>
                <a:gd name="T67" fmla="*/ 450 h 705"/>
                <a:gd name="T68" fmla="*/ 34 w 999"/>
                <a:gd name="T69" fmla="*/ 476 h 705"/>
                <a:gd name="T70" fmla="*/ 15 w 999"/>
                <a:gd name="T71" fmla="*/ 537 h 705"/>
                <a:gd name="T72" fmla="*/ 38 w 999"/>
                <a:gd name="T73" fmla="*/ 546 h 705"/>
                <a:gd name="T74" fmla="*/ 36 w 999"/>
                <a:gd name="T75" fmla="*/ 588 h 705"/>
                <a:gd name="T76" fmla="*/ 92 w 999"/>
                <a:gd name="T77" fmla="*/ 616 h 705"/>
                <a:gd name="T78" fmla="*/ 106 w 999"/>
                <a:gd name="T79" fmla="*/ 671 h 705"/>
                <a:gd name="T80" fmla="*/ 194 w 999"/>
                <a:gd name="T81" fmla="*/ 667 h 705"/>
                <a:gd name="T82" fmla="*/ 253 w 999"/>
                <a:gd name="T83" fmla="*/ 705 h 705"/>
                <a:gd name="T84" fmla="*/ 288 w 999"/>
                <a:gd name="T85" fmla="*/ 681 h 705"/>
                <a:gd name="T86" fmla="*/ 451 w 999"/>
                <a:gd name="T87" fmla="*/ 641 h 705"/>
                <a:gd name="T88" fmla="*/ 600 w 999"/>
                <a:gd name="T89" fmla="*/ 630 h 705"/>
                <a:gd name="T90" fmla="*/ 698 w 999"/>
                <a:gd name="T91" fmla="*/ 619 h 705"/>
                <a:gd name="T92" fmla="*/ 857 w 999"/>
                <a:gd name="T93" fmla="*/ 621 h 705"/>
                <a:gd name="T94" fmla="*/ 940 w 999"/>
                <a:gd name="T95" fmla="*/ 615 h 705"/>
                <a:gd name="T96" fmla="*/ 999 w 999"/>
                <a:gd name="T97" fmla="*/ 579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9" h="705">
                  <a:moveTo>
                    <a:pt x="999" y="579"/>
                  </a:moveTo>
                  <a:cubicBezTo>
                    <a:pt x="999" y="570"/>
                    <a:pt x="976" y="579"/>
                    <a:pt x="964" y="569"/>
                  </a:cubicBezTo>
                  <a:cubicBezTo>
                    <a:pt x="951" y="560"/>
                    <a:pt x="940" y="572"/>
                    <a:pt x="917" y="567"/>
                  </a:cubicBezTo>
                  <a:cubicBezTo>
                    <a:pt x="894" y="563"/>
                    <a:pt x="919" y="565"/>
                    <a:pt x="944" y="552"/>
                  </a:cubicBezTo>
                  <a:cubicBezTo>
                    <a:pt x="969" y="538"/>
                    <a:pt x="960" y="545"/>
                    <a:pt x="960" y="531"/>
                  </a:cubicBezTo>
                  <a:cubicBezTo>
                    <a:pt x="960" y="518"/>
                    <a:pt x="958" y="524"/>
                    <a:pt x="958" y="511"/>
                  </a:cubicBezTo>
                  <a:cubicBezTo>
                    <a:pt x="958" y="497"/>
                    <a:pt x="956" y="493"/>
                    <a:pt x="956" y="479"/>
                  </a:cubicBezTo>
                  <a:cubicBezTo>
                    <a:pt x="956" y="465"/>
                    <a:pt x="954" y="468"/>
                    <a:pt x="954" y="454"/>
                  </a:cubicBezTo>
                  <a:cubicBezTo>
                    <a:pt x="954" y="441"/>
                    <a:pt x="953" y="436"/>
                    <a:pt x="953" y="436"/>
                  </a:cubicBezTo>
                  <a:cubicBezTo>
                    <a:pt x="953" y="436"/>
                    <a:pt x="941" y="434"/>
                    <a:pt x="933" y="427"/>
                  </a:cubicBezTo>
                  <a:cubicBezTo>
                    <a:pt x="925" y="420"/>
                    <a:pt x="925" y="425"/>
                    <a:pt x="935" y="393"/>
                  </a:cubicBezTo>
                  <a:cubicBezTo>
                    <a:pt x="945" y="361"/>
                    <a:pt x="933" y="386"/>
                    <a:pt x="924" y="378"/>
                  </a:cubicBezTo>
                  <a:cubicBezTo>
                    <a:pt x="915" y="370"/>
                    <a:pt x="894" y="384"/>
                    <a:pt x="890" y="377"/>
                  </a:cubicBezTo>
                  <a:cubicBezTo>
                    <a:pt x="885" y="370"/>
                    <a:pt x="883" y="366"/>
                    <a:pt x="874" y="361"/>
                  </a:cubicBezTo>
                  <a:cubicBezTo>
                    <a:pt x="865" y="357"/>
                    <a:pt x="845" y="345"/>
                    <a:pt x="836" y="336"/>
                  </a:cubicBezTo>
                  <a:cubicBezTo>
                    <a:pt x="826" y="327"/>
                    <a:pt x="813" y="320"/>
                    <a:pt x="806" y="307"/>
                  </a:cubicBezTo>
                  <a:cubicBezTo>
                    <a:pt x="799" y="293"/>
                    <a:pt x="822" y="293"/>
                    <a:pt x="822" y="293"/>
                  </a:cubicBezTo>
                  <a:cubicBezTo>
                    <a:pt x="822" y="293"/>
                    <a:pt x="833" y="291"/>
                    <a:pt x="842" y="284"/>
                  </a:cubicBezTo>
                  <a:cubicBezTo>
                    <a:pt x="851" y="277"/>
                    <a:pt x="856" y="273"/>
                    <a:pt x="858" y="264"/>
                  </a:cubicBezTo>
                  <a:cubicBezTo>
                    <a:pt x="860" y="255"/>
                    <a:pt x="847" y="257"/>
                    <a:pt x="837" y="248"/>
                  </a:cubicBezTo>
                  <a:cubicBezTo>
                    <a:pt x="828" y="239"/>
                    <a:pt x="837" y="236"/>
                    <a:pt x="829" y="218"/>
                  </a:cubicBezTo>
                  <a:cubicBezTo>
                    <a:pt x="820" y="200"/>
                    <a:pt x="835" y="198"/>
                    <a:pt x="835" y="189"/>
                  </a:cubicBezTo>
                  <a:cubicBezTo>
                    <a:pt x="835" y="180"/>
                    <a:pt x="833" y="168"/>
                    <a:pt x="833" y="150"/>
                  </a:cubicBezTo>
                  <a:cubicBezTo>
                    <a:pt x="833" y="133"/>
                    <a:pt x="836" y="118"/>
                    <a:pt x="817" y="105"/>
                  </a:cubicBezTo>
                  <a:cubicBezTo>
                    <a:pt x="799" y="91"/>
                    <a:pt x="783" y="96"/>
                    <a:pt x="775" y="83"/>
                  </a:cubicBezTo>
                  <a:cubicBezTo>
                    <a:pt x="767" y="71"/>
                    <a:pt x="763" y="83"/>
                    <a:pt x="745" y="71"/>
                  </a:cubicBezTo>
                  <a:cubicBezTo>
                    <a:pt x="726" y="58"/>
                    <a:pt x="745" y="62"/>
                    <a:pt x="743" y="46"/>
                  </a:cubicBezTo>
                  <a:cubicBezTo>
                    <a:pt x="740" y="30"/>
                    <a:pt x="733" y="34"/>
                    <a:pt x="715" y="34"/>
                  </a:cubicBezTo>
                  <a:cubicBezTo>
                    <a:pt x="697" y="34"/>
                    <a:pt x="699" y="16"/>
                    <a:pt x="675" y="5"/>
                  </a:cubicBezTo>
                  <a:cubicBezTo>
                    <a:pt x="672" y="4"/>
                    <a:pt x="669" y="2"/>
                    <a:pt x="666" y="0"/>
                  </a:cubicBezTo>
                  <a:cubicBezTo>
                    <a:pt x="662" y="3"/>
                    <a:pt x="659" y="6"/>
                    <a:pt x="657" y="9"/>
                  </a:cubicBezTo>
                  <a:cubicBezTo>
                    <a:pt x="653" y="15"/>
                    <a:pt x="658" y="10"/>
                    <a:pt x="653" y="26"/>
                  </a:cubicBezTo>
                  <a:cubicBezTo>
                    <a:pt x="648" y="41"/>
                    <a:pt x="636" y="52"/>
                    <a:pt x="640" y="57"/>
                  </a:cubicBezTo>
                  <a:cubicBezTo>
                    <a:pt x="644" y="62"/>
                    <a:pt x="650" y="73"/>
                    <a:pt x="652" y="79"/>
                  </a:cubicBezTo>
                  <a:cubicBezTo>
                    <a:pt x="653" y="85"/>
                    <a:pt x="646" y="84"/>
                    <a:pt x="640" y="86"/>
                  </a:cubicBezTo>
                  <a:cubicBezTo>
                    <a:pt x="635" y="88"/>
                    <a:pt x="601" y="98"/>
                    <a:pt x="595" y="100"/>
                  </a:cubicBezTo>
                  <a:cubicBezTo>
                    <a:pt x="589" y="101"/>
                    <a:pt x="588" y="98"/>
                    <a:pt x="568" y="96"/>
                  </a:cubicBezTo>
                  <a:cubicBezTo>
                    <a:pt x="548" y="94"/>
                    <a:pt x="556" y="85"/>
                    <a:pt x="534" y="89"/>
                  </a:cubicBezTo>
                  <a:cubicBezTo>
                    <a:pt x="513" y="93"/>
                    <a:pt x="484" y="94"/>
                    <a:pt x="473" y="95"/>
                  </a:cubicBezTo>
                  <a:cubicBezTo>
                    <a:pt x="461" y="96"/>
                    <a:pt x="437" y="100"/>
                    <a:pt x="434" y="105"/>
                  </a:cubicBezTo>
                  <a:cubicBezTo>
                    <a:pt x="431" y="110"/>
                    <a:pt x="428" y="118"/>
                    <a:pt x="427" y="121"/>
                  </a:cubicBezTo>
                  <a:cubicBezTo>
                    <a:pt x="425" y="124"/>
                    <a:pt x="412" y="130"/>
                    <a:pt x="410" y="130"/>
                  </a:cubicBezTo>
                  <a:cubicBezTo>
                    <a:pt x="407" y="130"/>
                    <a:pt x="396" y="141"/>
                    <a:pt x="398" y="147"/>
                  </a:cubicBezTo>
                  <a:cubicBezTo>
                    <a:pt x="400" y="152"/>
                    <a:pt x="410" y="166"/>
                    <a:pt x="413" y="169"/>
                  </a:cubicBezTo>
                  <a:cubicBezTo>
                    <a:pt x="417" y="173"/>
                    <a:pt x="433" y="189"/>
                    <a:pt x="431" y="195"/>
                  </a:cubicBezTo>
                  <a:cubicBezTo>
                    <a:pt x="430" y="200"/>
                    <a:pt x="428" y="221"/>
                    <a:pt x="423" y="226"/>
                  </a:cubicBezTo>
                  <a:cubicBezTo>
                    <a:pt x="417" y="230"/>
                    <a:pt x="407" y="256"/>
                    <a:pt x="407" y="256"/>
                  </a:cubicBezTo>
                  <a:cubicBezTo>
                    <a:pt x="407" y="256"/>
                    <a:pt x="406" y="263"/>
                    <a:pt x="398" y="267"/>
                  </a:cubicBezTo>
                  <a:cubicBezTo>
                    <a:pt x="390" y="270"/>
                    <a:pt x="381" y="275"/>
                    <a:pt x="381" y="275"/>
                  </a:cubicBezTo>
                  <a:cubicBezTo>
                    <a:pt x="381" y="275"/>
                    <a:pt x="365" y="276"/>
                    <a:pt x="365" y="280"/>
                  </a:cubicBezTo>
                  <a:cubicBezTo>
                    <a:pt x="364" y="285"/>
                    <a:pt x="363" y="298"/>
                    <a:pt x="356" y="301"/>
                  </a:cubicBezTo>
                  <a:cubicBezTo>
                    <a:pt x="349" y="304"/>
                    <a:pt x="346" y="295"/>
                    <a:pt x="336" y="296"/>
                  </a:cubicBezTo>
                  <a:cubicBezTo>
                    <a:pt x="326" y="297"/>
                    <a:pt x="312" y="294"/>
                    <a:pt x="306" y="294"/>
                  </a:cubicBezTo>
                  <a:cubicBezTo>
                    <a:pt x="300" y="294"/>
                    <a:pt x="291" y="301"/>
                    <a:pt x="283" y="301"/>
                  </a:cubicBezTo>
                  <a:cubicBezTo>
                    <a:pt x="276" y="301"/>
                    <a:pt x="264" y="304"/>
                    <a:pt x="263" y="297"/>
                  </a:cubicBezTo>
                  <a:cubicBezTo>
                    <a:pt x="262" y="289"/>
                    <a:pt x="265" y="286"/>
                    <a:pt x="261" y="282"/>
                  </a:cubicBezTo>
                  <a:cubicBezTo>
                    <a:pt x="258" y="278"/>
                    <a:pt x="250" y="266"/>
                    <a:pt x="247" y="261"/>
                  </a:cubicBezTo>
                  <a:cubicBezTo>
                    <a:pt x="245" y="256"/>
                    <a:pt x="238" y="259"/>
                    <a:pt x="234" y="262"/>
                  </a:cubicBezTo>
                  <a:cubicBezTo>
                    <a:pt x="229" y="265"/>
                    <a:pt x="210" y="292"/>
                    <a:pt x="202" y="294"/>
                  </a:cubicBezTo>
                  <a:cubicBezTo>
                    <a:pt x="194" y="297"/>
                    <a:pt x="172" y="299"/>
                    <a:pt x="165" y="299"/>
                  </a:cubicBezTo>
                  <a:cubicBezTo>
                    <a:pt x="163" y="299"/>
                    <a:pt x="161" y="298"/>
                    <a:pt x="159" y="297"/>
                  </a:cubicBezTo>
                  <a:cubicBezTo>
                    <a:pt x="159" y="312"/>
                    <a:pt x="157" y="323"/>
                    <a:pt x="151" y="325"/>
                  </a:cubicBezTo>
                  <a:cubicBezTo>
                    <a:pt x="134" y="329"/>
                    <a:pt x="123" y="320"/>
                    <a:pt x="123" y="335"/>
                  </a:cubicBezTo>
                  <a:cubicBezTo>
                    <a:pt x="123" y="350"/>
                    <a:pt x="136" y="365"/>
                    <a:pt x="119" y="363"/>
                  </a:cubicBezTo>
                  <a:cubicBezTo>
                    <a:pt x="102" y="361"/>
                    <a:pt x="77" y="359"/>
                    <a:pt x="77" y="359"/>
                  </a:cubicBezTo>
                  <a:cubicBezTo>
                    <a:pt x="47" y="380"/>
                    <a:pt x="47" y="380"/>
                    <a:pt x="47" y="380"/>
                  </a:cubicBezTo>
                  <a:cubicBezTo>
                    <a:pt x="47" y="380"/>
                    <a:pt x="72" y="386"/>
                    <a:pt x="75" y="401"/>
                  </a:cubicBezTo>
                  <a:cubicBezTo>
                    <a:pt x="79" y="416"/>
                    <a:pt x="51" y="454"/>
                    <a:pt x="45" y="450"/>
                  </a:cubicBezTo>
                  <a:cubicBezTo>
                    <a:pt x="40" y="446"/>
                    <a:pt x="9" y="448"/>
                    <a:pt x="9" y="448"/>
                  </a:cubicBezTo>
                  <a:cubicBezTo>
                    <a:pt x="9" y="448"/>
                    <a:pt x="30" y="469"/>
                    <a:pt x="34" y="476"/>
                  </a:cubicBezTo>
                  <a:cubicBezTo>
                    <a:pt x="38" y="484"/>
                    <a:pt x="40" y="505"/>
                    <a:pt x="32" y="510"/>
                  </a:cubicBezTo>
                  <a:cubicBezTo>
                    <a:pt x="24" y="516"/>
                    <a:pt x="15" y="537"/>
                    <a:pt x="15" y="537"/>
                  </a:cubicBezTo>
                  <a:cubicBezTo>
                    <a:pt x="0" y="552"/>
                    <a:pt x="0" y="552"/>
                    <a:pt x="0" y="552"/>
                  </a:cubicBezTo>
                  <a:cubicBezTo>
                    <a:pt x="38" y="546"/>
                    <a:pt x="38" y="546"/>
                    <a:pt x="38" y="546"/>
                  </a:cubicBezTo>
                  <a:cubicBezTo>
                    <a:pt x="7" y="590"/>
                    <a:pt x="7" y="590"/>
                    <a:pt x="7" y="590"/>
                  </a:cubicBezTo>
                  <a:cubicBezTo>
                    <a:pt x="7" y="590"/>
                    <a:pt x="12" y="588"/>
                    <a:pt x="36" y="588"/>
                  </a:cubicBezTo>
                  <a:cubicBezTo>
                    <a:pt x="60" y="588"/>
                    <a:pt x="102" y="586"/>
                    <a:pt x="100" y="595"/>
                  </a:cubicBezTo>
                  <a:cubicBezTo>
                    <a:pt x="98" y="603"/>
                    <a:pt x="82" y="612"/>
                    <a:pt x="92" y="616"/>
                  </a:cubicBezTo>
                  <a:cubicBezTo>
                    <a:pt x="102" y="620"/>
                    <a:pt x="132" y="622"/>
                    <a:pt x="132" y="633"/>
                  </a:cubicBezTo>
                  <a:cubicBezTo>
                    <a:pt x="132" y="645"/>
                    <a:pt x="106" y="671"/>
                    <a:pt x="106" y="671"/>
                  </a:cubicBezTo>
                  <a:cubicBezTo>
                    <a:pt x="106" y="671"/>
                    <a:pt x="127" y="679"/>
                    <a:pt x="143" y="673"/>
                  </a:cubicBezTo>
                  <a:cubicBezTo>
                    <a:pt x="160" y="667"/>
                    <a:pt x="196" y="658"/>
                    <a:pt x="194" y="667"/>
                  </a:cubicBezTo>
                  <a:cubicBezTo>
                    <a:pt x="191" y="677"/>
                    <a:pt x="185" y="703"/>
                    <a:pt x="204" y="703"/>
                  </a:cubicBezTo>
                  <a:cubicBezTo>
                    <a:pt x="215" y="703"/>
                    <a:pt x="236" y="704"/>
                    <a:pt x="253" y="705"/>
                  </a:cubicBezTo>
                  <a:cubicBezTo>
                    <a:pt x="258" y="692"/>
                    <a:pt x="260" y="690"/>
                    <a:pt x="260" y="690"/>
                  </a:cubicBezTo>
                  <a:cubicBezTo>
                    <a:pt x="260" y="690"/>
                    <a:pt x="262" y="682"/>
                    <a:pt x="288" y="681"/>
                  </a:cubicBezTo>
                  <a:cubicBezTo>
                    <a:pt x="314" y="680"/>
                    <a:pt x="358" y="669"/>
                    <a:pt x="382" y="667"/>
                  </a:cubicBezTo>
                  <a:cubicBezTo>
                    <a:pt x="406" y="665"/>
                    <a:pt x="440" y="643"/>
                    <a:pt x="451" y="641"/>
                  </a:cubicBezTo>
                  <a:cubicBezTo>
                    <a:pt x="462" y="639"/>
                    <a:pt x="510" y="626"/>
                    <a:pt x="521" y="630"/>
                  </a:cubicBezTo>
                  <a:cubicBezTo>
                    <a:pt x="533" y="634"/>
                    <a:pt x="577" y="628"/>
                    <a:pt x="600" y="630"/>
                  </a:cubicBezTo>
                  <a:cubicBezTo>
                    <a:pt x="623" y="632"/>
                    <a:pt x="637" y="618"/>
                    <a:pt x="640" y="618"/>
                  </a:cubicBezTo>
                  <a:cubicBezTo>
                    <a:pt x="644" y="618"/>
                    <a:pt x="685" y="619"/>
                    <a:pt x="698" y="619"/>
                  </a:cubicBezTo>
                  <a:cubicBezTo>
                    <a:pt x="711" y="619"/>
                    <a:pt x="760" y="618"/>
                    <a:pt x="791" y="609"/>
                  </a:cubicBezTo>
                  <a:cubicBezTo>
                    <a:pt x="822" y="599"/>
                    <a:pt x="842" y="612"/>
                    <a:pt x="857" y="621"/>
                  </a:cubicBezTo>
                  <a:cubicBezTo>
                    <a:pt x="872" y="630"/>
                    <a:pt x="893" y="626"/>
                    <a:pt x="904" y="625"/>
                  </a:cubicBezTo>
                  <a:cubicBezTo>
                    <a:pt x="913" y="624"/>
                    <a:pt x="923" y="618"/>
                    <a:pt x="940" y="615"/>
                  </a:cubicBezTo>
                  <a:cubicBezTo>
                    <a:pt x="942" y="612"/>
                    <a:pt x="945" y="609"/>
                    <a:pt x="947" y="606"/>
                  </a:cubicBezTo>
                  <a:cubicBezTo>
                    <a:pt x="960" y="586"/>
                    <a:pt x="999" y="588"/>
                    <a:pt x="999" y="579"/>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20144">
              <a:extLst>
                <a:ext uri="{FF2B5EF4-FFF2-40B4-BE49-F238E27FC236}">
                  <a16:creationId xmlns:a16="http://schemas.microsoft.com/office/drawing/2014/main" id="{55A00619-36EF-41BB-9167-EF6892474FB5}"/>
                </a:ext>
              </a:extLst>
            </p:cNvPr>
            <p:cNvSpPr>
              <a:spLocks/>
            </p:cNvSpPr>
            <p:nvPr/>
          </p:nvSpPr>
          <p:spPr bwMode="auto">
            <a:xfrm>
              <a:off x="4015" y="1137"/>
              <a:ext cx="2994" cy="1455"/>
            </a:xfrm>
            <a:custGeom>
              <a:avLst/>
              <a:gdLst>
                <a:gd name="T0" fmla="*/ 2051 w 2104"/>
                <a:gd name="T1" fmla="*/ 216 h 1022"/>
                <a:gd name="T2" fmla="*/ 2049 w 2104"/>
                <a:gd name="T3" fmla="*/ 182 h 1022"/>
                <a:gd name="T4" fmla="*/ 2026 w 2104"/>
                <a:gd name="T5" fmla="*/ 140 h 1022"/>
                <a:gd name="T6" fmla="*/ 1966 w 2104"/>
                <a:gd name="T7" fmla="*/ 97 h 1022"/>
                <a:gd name="T8" fmla="*/ 1904 w 2104"/>
                <a:gd name="T9" fmla="*/ 135 h 1022"/>
                <a:gd name="T10" fmla="*/ 1833 w 2104"/>
                <a:gd name="T11" fmla="*/ 136 h 1022"/>
                <a:gd name="T12" fmla="*/ 1818 w 2104"/>
                <a:gd name="T13" fmla="*/ 88 h 1022"/>
                <a:gd name="T14" fmla="*/ 1707 w 2104"/>
                <a:gd name="T15" fmla="*/ 51 h 1022"/>
                <a:gd name="T16" fmla="*/ 1626 w 2104"/>
                <a:gd name="T17" fmla="*/ 73 h 1022"/>
                <a:gd name="T18" fmla="*/ 1534 w 2104"/>
                <a:gd name="T19" fmla="*/ 71 h 1022"/>
                <a:gd name="T20" fmla="*/ 1454 w 2104"/>
                <a:gd name="T21" fmla="*/ 111 h 1022"/>
                <a:gd name="T22" fmla="*/ 1410 w 2104"/>
                <a:gd name="T23" fmla="*/ 202 h 1022"/>
                <a:gd name="T24" fmla="*/ 1319 w 2104"/>
                <a:gd name="T25" fmla="*/ 272 h 1022"/>
                <a:gd name="T26" fmla="*/ 1301 w 2104"/>
                <a:gd name="T27" fmla="*/ 214 h 1022"/>
                <a:gd name="T28" fmla="*/ 1162 w 2104"/>
                <a:gd name="T29" fmla="*/ 177 h 1022"/>
                <a:gd name="T30" fmla="*/ 1070 w 2104"/>
                <a:gd name="T31" fmla="*/ 147 h 1022"/>
                <a:gd name="T32" fmla="*/ 984 w 2104"/>
                <a:gd name="T33" fmla="*/ 112 h 1022"/>
                <a:gd name="T34" fmla="*/ 911 w 2104"/>
                <a:gd name="T35" fmla="*/ 59 h 1022"/>
                <a:gd name="T36" fmla="*/ 751 w 2104"/>
                <a:gd name="T37" fmla="*/ 17 h 1022"/>
                <a:gd name="T38" fmla="*/ 705 w 2104"/>
                <a:gd name="T39" fmla="*/ 141 h 1022"/>
                <a:gd name="T40" fmla="*/ 655 w 2104"/>
                <a:gd name="T41" fmla="*/ 208 h 1022"/>
                <a:gd name="T42" fmla="*/ 622 w 2104"/>
                <a:gd name="T43" fmla="*/ 242 h 1022"/>
                <a:gd name="T44" fmla="*/ 623 w 2104"/>
                <a:gd name="T45" fmla="*/ 311 h 1022"/>
                <a:gd name="T46" fmla="*/ 628 w 2104"/>
                <a:gd name="T47" fmla="*/ 387 h 1022"/>
                <a:gd name="T48" fmla="*/ 569 w 2104"/>
                <a:gd name="T49" fmla="*/ 419 h 1022"/>
                <a:gd name="T50" fmla="*/ 499 w 2104"/>
                <a:gd name="T51" fmla="*/ 460 h 1022"/>
                <a:gd name="T52" fmla="*/ 408 w 2104"/>
                <a:gd name="T53" fmla="*/ 442 h 1022"/>
                <a:gd name="T54" fmla="*/ 337 w 2104"/>
                <a:gd name="T55" fmla="*/ 447 h 1022"/>
                <a:gd name="T56" fmla="*/ 252 w 2104"/>
                <a:gd name="T57" fmla="*/ 473 h 1022"/>
                <a:gd name="T58" fmla="*/ 174 w 2104"/>
                <a:gd name="T59" fmla="*/ 540 h 1022"/>
                <a:gd name="T60" fmla="*/ 83 w 2104"/>
                <a:gd name="T61" fmla="*/ 572 h 1022"/>
                <a:gd name="T62" fmla="*/ 0 w 2104"/>
                <a:gd name="T63" fmla="*/ 638 h 1022"/>
                <a:gd name="T64" fmla="*/ 109 w 2104"/>
                <a:gd name="T65" fmla="*/ 721 h 1022"/>
                <a:gd name="T66" fmla="*/ 210 w 2104"/>
                <a:gd name="T67" fmla="*/ 818 h 1022"/>
                <a:gd name="T68" fmla="*/ 335 w 2104"/>
                <a:gd name="T69" fmla="*/ 738 h 1022"/>
                <a:gd name="T70" fmla="*/ 512 w 2104"/>
                <a:gd name="T71" fmla="*/ 709 h 1022"/>
                <a:gd name="T72" fmla="*/ 589 w 2104"/>
                <a:gd name="T73" fmla="*/ 752 h 1022"/>
                <a:gd name="T74" fmla="*/ 662 w 2104"/>
                <a:gd name="T75" fmla="*/ 834 h 1022"/>
                <a:gd name="T76" fmla="*/ 759 w 2104"/>
                <a:gd name="T77" fmla="*/ 845 h 1022"/>
                <a:gd name="T78" fmla="*/ 904 w 2104"/>
                <a:gd name="T79" fmla="*/ 911 h 1022"/>
                <a:gd name="T80" fmla="*/ 1099 w 2104"/>
                <a:gd name="T81" fmla="*/ 1002 h 1022"/>
                <a:gd name="T82" fmla="*/ 1232 w 2104"/>
                <a:gd name="T83" fmla="*/ 968 h 1022"/>
                <a:gd name="T84" fmla="*/ 1321 w 2104"/>
                <a:gd name="T85" fmla="*/ 888 h 1022"/>
                <a:gd name="T86" fmla="*/ 1375 w 2104"/>
                <a:gd name="T87" fmla="*/ 815 h 1022"/>
                <a:gd name="T88" fmla="*/ 1515 w 2104"/>
                <a:gd name="T89" fmla="*/ 858 h 1022"/>
                <a:gd name="T90" fmla="*/ 1489 w 2104"/>
                <a:gd name="T91" fmla="*/ 776 h 1022"/>
                <a:gd name="T92" fmla="*/ 1466 w 2104"/>
                <a:gd name="T93" fmla="*/ 717 h 1022"/>
                <a:gd name="T94" fmla="*/ 1425 w 2104"/>
                <a:gd name="T95" fmla="*/ 607 h 1022"/>
                <a:gd name="T96" fmla="*/ 1485 w 2104"/>
                <a:gd name="T97" fmla="*/ 529 h 1022"/>
                <a:gd name="T98" fmla="*/ 1607 w 2104"/>
                <a:gd name="T99" fmla="*/ 511 h 1022"/>
                <a:gd name="T100" fmla="*/ 1711 w 2104"/>
                <a:gd name="T101" fmla="*/ 500 h 1022"/>
                <a:gd name="T102" fmla="*/ 1765 w 2104"/>
                <a:gd name="T103" fmla="*/ 424 h 1022"/>
                <a:gd name="T104" fmla="*/ 1872 w 2104"/>
                <a:gd name="T105" fmla="*/ 459 h 1022"/>
                <a:gd name="T106" fmla="*/ 1968 w 2104"/>
                <a:gd name="T107" fmla="*/ 421 h 1022"/>
                <a:gd name="T108" fmla="*/ 2017 w 2104"/>
                <a:gd name="T109" fmla="*/ 385 h 1022"/>
                <a:gd name="T110" fmla="*/ 2031 w 2104"/>
                <a:gd name="T111" fmla="*/ 324 h 1022"/>
                <a:gd name="T112" fmla="*/ 2076 w 2104"/>
                <a:gd name="T113" fmla="*/ 278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4" h="1022">
                  <a:moveTo>
                    <a:pt x="2097" y="253"/>
                  </a:moveTo>
                  <a:cubicBezTo>
                    <a:pt x="2089" y="250"/>
                    <a:pt x="2076" y="245"/>
                    <a:pt x="2076" y="245"/>
                  </a:cubicBezTo>
                  <a:cubicBezTo>
                    <a:pt x="2076" y="245"/>
                    <a:pt x="2070" y="248"/>
                    <a:pt x="2073" y="239"/>
                  </a:cubicBezTo>
                  <a:cubicBezTo>
                    <a:pt x="2076" y="231"/>
                    <a:pt x="2073" y="229"/>
                    <a:pt x="2069" y="226"/>
                  </a:cubicBezTo>
                  <a:cubicBezTo>
                    <a:pt x="2065" y="222"/>
                    <a:pt x="2056" y="216"/>
                    <a:pt x="2051" y="216"/>
                  </a:cubicBezTo>
                  <a:cubicBezTo>
                    <a:pt x="2045" y="216"/>
                    <a:pt x="2039" y="220"/>
                    <a:pt x="2033" y="220"/>
                  </a:cubicBezTo>
                  <a:cubicBezTo>
                    <a:pt x="2027" y="221"/>
                    <a:pt x="2006" y="223"/>
                    <a:pt x="2010" y="217"/>
                  </a:cubicBezTo>
                  <a:cubicBezTo>
                    <a:pt x="2015" y="210"/>
                    <a:pt x="2014" y="199"/>
                    <a:pt x="2019" y="195"/>
                  </a:cubicBezTo>
                  <a:cubicBezTo>
                    <a:pt x="2025" y="191"/>
                    <a:pt x="2025" y="186"/>
                    <a:pt x="2033" y="186"/>
                  </a:cubicBezTo>
                  <a:cubicBezTo>
                    <a:pt x="2041" y="186"/>
                    <a:pt x="2049" y="190"/>
                    <a:pt x="2049" y="182"/>
                  </a:cubicBezTo>
                  <a:cubicBezTo>
                    <a:pt x="2049" y="174"/>
                    <a:pt x="2053" y="166"/>
                    <a:pt x="2053" y="166"/>
                  </a:cubicBezTo>
                  <a:cubicBezTo>
                    <a:pt x="2053" y="166"/>
                    <a:pt x="2074" y="163"/>
                    <a:pt x="2071" y="160"/>
                  </a:cubicBezTo>
                  <a:cubicBezTo>
                    <a:pt x="2069" y="158"/>
                    <a:pt x="2058" y="153"/>
                    <a:pt x="2057" y="147"/>
                  </a:cubicBezTo>
                  <a:cubicBezTo>
                    <a:pt x="2055" y="142"/>
                    <a:pt x="2054" y="143"/>
                    <a:pt x="2049" y="140"/>
                  </a:cubicBezTo>
                  <a:cubicBezTo>
                    <a:pt x="2044" y="138"/>
                    <a:pt x="2029" y="139"/>
                    <a:pt x="2026" y="140"/>
                  </a:cubicBezTo>
                  <a:cubicBezTo>
                    <a:pt x="2024" y="141"/>
                    <a:pt x="2019" y="140"/>
                    <a:pt x="2009" y="146"/>
                  </a:cubicBezTo>
                  <a:cubicBezTo>
                    <a:pt x="1999" y="152"/>
                    <a:pt x="1991" y="157"/>
                    <a:pt x="1991" y="153"/>
                  </a:cubicBezTo>
                  <a:cubicBezTo>
                    <a:pt x="1991" y="149"/>
                    <a:pt x="1990" y="144"/>
                    <a:pt x="1986" y="137"/>
                  </a:cubicBezTo>
                  <a:cubicBezTo>
                    <a:pt x="1982" y="131"/>
                    <a:pt x="1977" y="128"/>
                    <a:pt x="1974" y="120"/>
                  </a:cubicBezTo>
                  <a:cubicBezTo>
                    <a:pt x="1971" y="112"/>
                    <a:pt x="1961" y="102"/>
                    <a:pt x="1966" y="97"/>
                  </a:cubicBezTo>
                  <a:cubicBezTo>
                    <a:pt x="1971" y="92"/>
                    <a:pt x="1974" y="89"/>
                    <a:pt x="1972" y="87"/>
                  </a:cubicBezTo>
                  <a:cubicBezTo>
                    <a:pt x="1969" y="84"/>
                    <a:pt x="1920" y="85"/>
                    <a:pt x="1920" y="85"/>
                  </a:cubicBezTo>
                  <a:cubicBezTo>
                    <a:pt x="1920" y="85"/>
                    <a:pt x="1917" y="88"/>
                    <a:pt x="1915" y="94"/>
                  </a:cubicBezTo>
                  <a:cubicBezTo>
                    <a:pt x="1912" y="100"/>
                    <a:pt x="1906" y="111"/>
                    <a:pt x="1906" y="119"/>
                  </a:cubicBezTo>
                  <a:cubicBezTo>
                    <a:pt x="1906" y="126"/>
                    <a:pt x="1912" y="131"/>
                    <a:pt x="1904" y="135"/>
                  </a:cubicBezTo>
                  <a:cubicBezTo>
                    <a:pt x="1897" y="139"/>
                    <a:pt x="1889" y="142"/>
                    <a:pt x="1888" y="146"/>
                  </a:cubicBezTo>
                  <a:cubicBezTo>
                    <a:pt x="1886" y="150"/>
                    <a:pt x="1886" y="158"/>
                    <a:pt x="1883" y="163"/>
                  </a:cubicBezTo>
                  <a:cubicBezTo>
                    <a:pt x="1880" y="169"/>
                    <a:pt x="1866" y="175"/>
                    <a:pt x="1866" y="175"/>
                  </a:cubicBezTo>
                  <a:cubicBezTo>
                    <a:pt x="1866" y="175"/>
                    <a:pt x="1855" y="169"/>
                    <a:pt x="1851" y="163"/>
                  </a:cubicBezTo>
                  <a:cubicBezTo>
                    <a:pt x="1848" y="156"/>
                    <a:pt x="1833" y="139"/>
                    <a:pt x="1833" y="136"/>
                  </a:cubicBezTo>
                  <a:cubicBezTo>
                    <a:pt x="1832" y="132"/>
                    <a:pt x="1834" y="126"/>
                    <a:pt x="1828" y="125"/>
                  </a:cubicBezTo>
                  <a:cubicBezTo>
                    <a:pt x="1822" y="124"/>
                    <a:pt x="1806" y="125"/>
                    <a:pt x="1810" y="121"/>
                  </a:cubicBezTo>
                  <a:cubicBezTo>
                    <a:pt x="1814" y="118"/>
                    <a:pt x="1834" y="111"/>
                    <a:pt x="1835" y="106"/>
                  </a:cubicBezTo>
                  <a:cubicBezTo>
                    <a:pt x="1836" y="101"/>
                    <a:pt x="1843" y="95"/>
                    <a:pt x="1836" y="92"/>
                  </a:cubicBezTo>
                  <a:cubicBezTo>
                    <a:pt x="1830" y="89"/>
                    <a:pt x="1820" y="89"/>
                    <a:pt x="1818" y="88"/>
                  </a:cubicBezTo>
                  <a:cubicBezTo>
                    <a:pt x="1816" y="87"/>
                    <a:pt x="1806" y="81"/>
                    <a:pt x="1800" y="79"/>
                  </a:cubicBezTo>
                  <a:cubicBezTo>
                    <a:pt x="1794" y="77"/>
                    <a:pt x="1775" y="77"/>
                    <a:pt x="1774" y="75"/>
                  </a:cubicBezTo>
                  <a:cubicBezTo>
                    <a:pt x="1773" y="74"/>
                    <a:pt x="1756" y="44"/>
                    <a:pt x="1750" y="43"/>
                  </a:cubicBezTo>
                  <a:cubicBezTo>
                    <a:pt x="1744" y="42"/>
                    <a:pt x="1749" y="40"/>
                    <a:pt x="1731" y="45"/>
                  </a:cubicBezTo>
                  <a:cubicBezTo>
                    <a:pt x="1714" y="49"/>
                    <a:pt x="1709" y="51"/>
                    <a:pt x="1707" y="51"/>
                  </a:cubicBezTo>
                  <a:cubicBezTo>
                    <a:pt x="1705" y="51"/>
                    <a:pt x="1694" y="51"/>
                    <a:pt x="1686" y="48"/>
                  </a:cubicBezTo>
                  <a:cubicBezTo>
                    <a:pt x="1678" y="45"/>
                    <a:pt x="1673" y="47"/>
                    <a:pt x="1670" y="49"/>
                  </a:cubicBezTo>
                  <a:cubicBezTo>
                    <a:pt x="1667" y="51"/>
                    <a:pt x="1656" y="57"/>
                    <a:pt x="1653" y="63"/>
                  </a:cubicBezTo>
                  <a:cubicBezTo>
                    <a:pt x="1650" y="69"/>
                    <a:pt x="1651" y="74"/>
                    <a:pt x="1644" y="73"/>
                  </a:cubicBezTo>
                  <a:cubicBezTo>
                    <a:pt x="1638" y="73"/>
                    <a:pt x="1628" y="71"/>
                    <a:pt x="1626" y="73"/>
                  </a:cubicBezTo>
                  <a:cubicBezTo>
                    <a:pt x="1624" y="75"/>
                    <a:pt x="1615" y="83"/>
                    <a:pt x="1613" y="82"/>
                  </a:cubicBezTo>
                  <a:cubicBezTo>
                    <a:pt x="1611" y="81"/>
                    <a:pt x="1596" y="82"/>
                    <a:pt x="1592" y="80"/>
                  </a:cubicBezTo>
                  <a:cubicBezTo>
                    <a:pt x="1589" y="78"/>
                    <a:pt x="1568" y="73"/>
                    <a:pt x="1566" y="71"/>
                  </a:cubicBezTo>
                  <a:cubicBezTo>
                    <a:pt x="1564" y="69"/>
                    <a:pt x="1547" y="64"/>
                    <a:pt x="1544" y="63"/>
                  </a:cubicBezTo>
                  <a:cubicBezTo>
                    <a:pt x="1541" y="62"/>
                    <a:pt x="1533" y="67"/>
                    <a:pt x="1534" y="71"/>
                  </a:cubicBezTo>
                  <a:cubicBezTo>
                    <a:pt x="1536" y="75"/>
                    <a:pt x="1536" y="80"/>
                    <a:pt x="1535" y="83"/>
                  </a:cubicBezTo>
                  <a:cubicBezTo>
                    <a:pt x="1534" y="86"/>
                    <a:pt x="1534" y="93"/>
                    <a:pt x="1526" y="90"/>
                  </a:cubicBezTo>
                  <a:cubicBezTo>
                    <a:pt x="1518" y="88"/>
                    <a:pt x="1499" y="85"/>
                    <a:pt x="1495" y="85"/>
                  </a:cubicBezTo>
                  <a:cubicBezTo>
                    <a:pt x="1491" y="86"/>
                    <a:pt x="1470" y="99"/>
                    <a:pt x="1465" y="100"/>
                  </a:cubicBezTo>
                  <a:cubicBezTo>
                    <a:pt x="1461" y="101"/>
                    <a:pt x="1455" y="107"/>
                    <a:pt x="1454" y="111"/>
                  </a:cubicBezTo>
                  <a:cubicBezTo>
                    <a:pt x="1452" y="115"/>
                    <a:pt x="1444" y="120"/>
                    <a:pt x="1439" y="126"/>
                  </a:cubicBezTo>
                  <a:cubicBezTo>
                    <a:pt x="1433" y="132"/>
                    <a:pt x="1436" y="146"/>
                    <a:pt x="1436" y="155"/>
                  </a:cubicBezTo>
                  <a:cubicBezTo>
                    <a:pt x="1436" y="164"/>
                    <a:pt x="1423" y="169"/>
                    <a:pt x="1422" y="171"/>
                  </a:cubicBezTo>
                  <a:cubicBezTo>
                    <a:pt x="1421" y="173"/>
                    <a:pt x="1411" y="179"/>
                    <a:pt x="1411" y="186"/>
                  </a:cubicBezTo>
                  <a:cubicBezTo>
                    <a:pt x="1411" y="193"/>
                    <a:pt x="1413" y="197"/>
                    <a:pt x="1410" y="202"/>
                  </a:cubicBezTo>
                  <a:cubicBezTo>
                    <a:pt x="1406" y="207"/>
                    <a:pt x="1384" y="221"/>
                    <a:pt x="1380" y="224"/>
                  </a:cubicBezTo>
                  <a:cubicBezTo>
                    <a:pt x="1376" y="227"/>
                    <a:pt x="1366" y="235"/>
                    <a:pt x="1359" y="243"/>
                  </a:cubicBezTo>
                  <a:cubicBezTo>
                    <a:pt x="1352" y="251"/>
                    <a:pt x="1341" y="258"/>
                    <a:pt x="1339" y="257"/>
                  </a:cubicBezTo>
                  <a:cubicBezTo>
                    <a:pt x="1337" y="257"/>
                    <a:pt x="1326" y="259"/>
                    <a:pt x="1325" y="261"/>
                  </a:cubicBezTo>
                  <a:cubicBezTo>
                    <a:pt x="1325" y="264"/>
                    <a:pt x="1321" y="273"/>
                    <a:pt x="1319" y="272"/>
                  </a:cubicBezTo>
                  <a:cubicBezTo>
                    <a:pt x="1317" y="271"/>
                    <a:pt x="1315" y="269"/>
                    <a:pt x="1312" y="264"/>
                  </a:cubicBezTo>
                  <a:cubicBezTo>
                    <a:pt x="1309" y="259"/>
                    <a:pt x="1303" y="253"/>
                    <a:pt x="1298" y="253"/>
                  </a:cubicBezTo>
                  <a:cubicBezTo>
                    <a:pt x="1293" y="253"/>
                    <a:pt x="1292" y="255"/>
                    <a:pt x="1292" y="247"/>
                  </a:cubicBezTo>
                  <a:cubicBezTo>
                    <a:pt x="1292" y="239"/>
                    <a:pt x="1287" y="231"/>
                    <a:pt x="1290" y="227"/>
                  </a:cubicBezTo>
                  <a:cubicBezTo>
                    <a:pt x="1292" y="223"/>
                    <a:pt x="1306" y="220"/>
                    <a:pt x="1301" y="214"/>
                  </a:cubicBezTo>
                  <a:cubicBezTo>
                    <a:pt x="1295" y="208"/>
                    <a:pt x="1280" y="205"/>
                    <a:pt x="1277" y="203"/>
                  </a:cubicBezTo>
                  <a:cubicBezTo>
                    <a:pt x="1275" y="201"/>
                    <a:pt x="1258" y="192"/>
                    <a:pt x="1250" y="191"/>
                  </a:cubicBezTo>
                  <a:cubicBezTo>
                    <a:pt x="1242" y="190"/>
                    <a:pt x="1221" y="189"/>
                    <a:pt x="1215" y="192"/>
                  </a:cubicBezTo>
                  <a:cubicBezTo>
                    <a:pt x="1209" y="195"/>
                    <a:pt x="1190" y="202"/>
                    <a:pt x="1185" y="199"/>
                  </a:cubicBezTo>
                  <a:cubicBezTo>
                    <a:pt x="1180" y="196"/>
                    <a:pt x="1162" y="183"/>
                    <a:pt x="1162" y="177"/>
                  </a:cubicBezTo>
                  <a:cubicBezTo>
                    <a:pt x="1161" y="170"/>
                    <a:pt x="1165" y="156"/>
                    <a:pt x="1156" y="159"/>
                  </a:cubicBezTo>
                  <a:cubicBezTo>
                    <a:pt x="1146" y="162"/>
                    <a:pt x="1136" y="173"/>
                    <a:pt x="1122" y="179"/>
                  </a:cubicBezTo>
                  <a:cubicBezTo>
                    <a:pt x="1108" y="185"/>
                    <a:pt x="1104" y="190"/>
                    <a:pt x="1102" y="188"/>
                  </a:cubicBezTo>
                  <a:cubicBezTo>
                    <a:pt x="1100" y="187"/>
                    <a:pt x="1086" y="170"/>
                    <a:pt x="1084" y="168"/>
                  </a:cubicBezTo>
                  <a:cubicBezTo>
                    <a:pt x="1082" y="165"/>
                    <a:pt x="1074" y="147"/>
                    <a:pt x="1070" y="147"/>
                  </a:cubicBezTo>
                  <a:cubicBezTo>
                    <a:pt x="1066" y="148"/>
                    <a:pt x="1060" y="153"/>
                    <a:pt x="1047" y="157"/>
                  </a:cubicBezTo>
                  <a:cubicBezTo>
                    <a:pt x="1034" y="160"/>
                    <a:pt x="1003" y="167"/>
                    <a:pt x="999" y="168"/>
                  </a:cubicBezTo>
                  <a:cubicBezTo>
                    <a:pt x="995" y="168"/>
                    <a:pt x="981" y="162"/>
                    <a:pt x="978" y="159"/>
                  </a:cubicBezTo>
                  <a:cubicBezTo>
                    <a:pt x="975" y="157"/>
                    <a:pt x="963" y="154"/>
                    <a:pt x="965" y="148"/>
                  </a:cubicBezTo>
                  <a:cubicBezTo>
                    <a:pt x="966" y="142"/>
                    <a:pt x="982" y="119"/>
                    <a:pt x="984" y="112"/>
                  </a:cubicBezTo>
                  <a:cubicBezTo>
                    <a:pt x="987" y="106"/>
                    <a:pt x="990" y="97"/>
                    <a:pt x="989" y="96"/>
                  </a:cubicBezTo>
                  <a:cubicBezTo>
                    <a:pt x="987" y="96"/>
                    <a:pt x="968" y="92"/>
                    <a:pt x="966" y="92"/>
                  </a:cubicBezTo>
                  <a:cubicBezTo>
                    <a:pt x="964" y="91"/>
                    <a:pt x="951" y="91"/>
                    <a:pt x="953" y="88"/>
                  </a:cubicBezTo>
                  <a:cubicBezTo>
                    <a:pt x="954" y="85"/>
                    <a:pt x="956" y="61"/>
                    <a:pt x="953" y="61"/>
                  </a:cubicBezTo>
                  <a:cubicBezTo>
                    <a:pt x="950" y="61"/>
                    <a:pt x="914" y="59"/>
                    <a:pt x="911" y="59"/>
                  </a:cubicBezTo>
                  <a:cubicBezTo>
                    <a:pt x="908" y="59"/>
                    <a:pt x="879" y="43"/>
                    <a:pt x="870" y="39"/>
                  </a:cubicBezTo>
                  <a:cubicBezTo>
                    <a:pt x="861" y="35"/>
                    <a:pt x="836" y="34"/>
                    <a:pt x="823" y="25"/>
                  </a:cubicBezTo>
                  <a:cubicBezTo>
                    <a:pt x="809" y="16"/>
                    <a:pt x="797" y="8"/>
                    <a:pt x="792" y="5"/>
                  </a:cubicBezTo>
                  <a:cubicBezTo>
                    <a:pt x="786" y="2"/>
                    <a:pt x="763" y="0"/>
                    <a:pt x="761" y="0"/>
                  </a:cubicBezTo>
                  <a:cubicBezTo>
                    <a:pt x="759" y="1"/>
                    <a:pt x="752" y="11"/>
                    <a:pt x="751" y="17"/>
                  </a:cubicBezTo>
                  <a:cubicBezTo>
                    <a:pt x="750" y="24"/>
                    <a:pt x="749" y="40"/>
                    <a:pt x="747" y="48"/>
                  </a:cubicBezTo>
                  <a:cubicBezTo>
                    <a:pt x="744" y="55"/>
                    <a:pt x="740" y="63"/>
                    <a:pt x="737" y="70"/>
                  </a:cubicBezTo>
                  <a:cubicBezTo>
                    <a:pt x="734" y="77"/>
                    <a:pt x="721" y="94"/>
                    <a:pt x="717" y="100"/>
                  </a:cubicBezTo>
                  <a:cubicBezTo>
                    <a:pt x="713" y="106"/>
                    <a:pt x="708" y="116"/>
                    <a:pt x="708" y="120"/>
                  </a:cubicBezTo>
                  <a:cubicBezTo>
                    <a:pt x="708" y="125"/>
                    <a:pt x="705" y="139"/>
                    <a:pt x="705" y="141"/>
                  </a:cubicBezTo>
                  <a:cubicBezTo>
                    <a:pt x="705" y="142"/>
                    <a:pt x="684" y="151"/>
                    <a:pt x="682" y="153"/>
                  </a:cubicBezTo>
                  <a:cubicBezTo>
                    <a:pt x="680" y="156"/>
                    <a:pt x="683" y="161"/>
                    <a:pt x="685" y="163"/>
                  </a:cubicBezTo>
                  <a:cubicBezTo>
                    <a:pt x="686" y="165"/>
                    <a:pt x="693" y="165"/>
                    <a:pt x="689" y="178"/>
                  </a:cubicBezTo>
                  <a:cubicBezTo>
                    <a:pt x="685" y="191"/>
                    <a:pt x="687" y="208"/>
                    <a:pt x="681" y="211"/>
                  </a:cubicBezTo>
                  <a:cubicBezTo>
                    <a:pt x="675" y="214"/>
                    <a:pt x="659" y="215"/>
                    <a:pt x="655" y="208"/>
                  </a:cubicBezTo>
                  <a:cubicBezTo>
                    <a:pt x="651" y="201"/>
                    <a:pt x="653" y="192"/>
                    <a:pt x="642" y="191"/>
                  </a:cubicBezTo>
                  <a:cubicBezTo>
                    <a:pt x="630" y="190"/>
                    <a:pt x="626" y="188"/>
                    <a:pt x="625" y="190"/>
                  </a:cubicBezTo>
                  <a:cubicBezTo>
                    <a:pt x="623" y="192"/>
                    <a:pt x="630" y="210"/>
                    <a:pt x="632" y="214"/>
                  </a:cubicBezTo>
                  <a:cubicBezTo>
                    <a:pt x="634" y="218"/>
                    <a:pt x="635" y="229"/>
                    <a:pt x="635" y="233"/>
                  </a:cubicBezTo>
                  <a:cubicBezTo>
                    <a:pt x="634" y="237"/>
                    <a:pt x="625" y="240"/>
                    <a:pt x="622" y="242"/>
                  </a:cubicBezTo>
                  <a:cubicBezTo>
                    <a:pt x="618" y="244"/>
                    <a:pt x="612" y="250"/>
                    <a:pt x="616" y="254"/>
                  </a:cubicBezTo>
                  <a:cubicBezTo>
                    <a:pt x="620" y="257"/>
                    <a:pt x="626" y="267"/>
                    <a:pt x="627" y="274"/>
                  </a:cubicBezTo>
                  <a:cubicBezTo>
                    <a:pt x="629" y="281"/>
                    <a:pt x="636" y="289"/>
                    <a:pt x="631" y="293"/>
                  </a:cubicBezTo>
                  <a:cubicBezTo>
                    <a:pt x="625" y="296"/>
                    <a:pt x="618" y="291"/>
                    <a:pt x="617" y="296"/>
                  </a:cubicBezTo>
                  <a:cubicBezTo>
                    <a:pt x="617" y="301"/>
                    <a:pt x="616" y="310"/>
                    <a:pt x="623" y="311"/>
                  </a:cubicBezTo>
                  <a:cubicBezTo>
                    <a:pt x="629" y="311"/>
                    <a:pt x="636" y="320"/>
                    <a:pt x="644" y="324"/>
                  </a:cubicBezTo>
                  <a:cubicBezTo>
                    <a:pt x="652" y="328"/>
                    <a:pt x="657" y="336"/>
                    <a:pt x="652" y="337"/>
                  </a:cubicBezTo>
                  <a:cubicBezTo>
                    <a:pt x="648" y="339"/>
                    <a:pt x="641" y="353"/>
                    <a:pt x="641" y="356"/>
                  </a:cubicBezTo>
                  <a:cubicBezTo>
                    <a:pt x="640" y="358"/>
                    <a:pt x="633" y="373"/>
                    <a:pt x="633" y="378"/>
                  </a:cubicBezTo>
                  <a:cubicBezTo>
                    <a:pt x="633" y="383"/>
                    <a:pt x="631" y="402"/>
                    <a:pt x="628" y="387"/>
                  </a:cubicBezTo>
                  <a:cubicBezTo>
                    <a:pt x="625" y="373"/>
                    <a:pt x="629" y="373"/>
                    <a:pt x="622" y="362"/>
                  </a:cubicBezTo>
                  <a:cubicBezTo>
                    <a:pt x="615" y="351"/>
                    <a:pt x="614" y="337"/>
                    <a:pt x="610" y="342"/>
                  </a:cubicBezTo>
                  <a:cubicBezTo>
                    <a:pt x="606" y="347"/>
                    <a:pt x="592" y="350"/>
                    <a:pt x="588" y="353"/>
                  </a:cubicBezTo>
                  <a:cubicBezTo>
                    <a:pt x="584" y="356"/>
                    <a:pt x="575" y="369"/>
                    <a:pt x="575" y="373"/>
                  </a:cubicBezTo>
                  <a:cubicBezTo>
                    <a:pt x="576" y="378"/>
                    <a:pt x="572" y="416"/>
                    <a:pt x="569" y="419"/>
                  </a:cubicBezTo>
                  <a:cubicBezTo>
                    <a:pt x="566" y="423"/>
                    <a:pt x="557" y="429"/>
                    <a:pt x="553" y="430"/>
                  </a:cubicBezTo>
                  <a:cubicBezTo>
                    <a:pt x="549" y="431"/>
                    <a:pt x="529" y="435"/>
                    <a:pt x="525" y="437"/>
                  </a:cubicBezTo>
                  <a:cubicBezTo>
                    <a:pt x="521" y="440"/>
                    <a:pt x="518" y="457"/>
                    <a:pt x="518" y="459"/>
                  </a:cubicBezTo>
                  <a:cubicBezTo>
                    <a:pt x="518" y="461"/>
                    <a:pt x="517" y="472"/>
                    <a:pt x="513" y="467"/>
                  </a:cubicBezTo>
                  <a:cubicBezTo>
                    <a:pt x="509" y="462"/>
                    <a:pt x="502" y="457"/>
                    <a:pt x="499" y="460"/>
                  </a:cubicBezTo>
                  <a:cubicBezTo>
                    <a:pt x="497" y="462"/>
                    <a:pt x="501" y="479"/>
                    <a:pt x="494" y="480"/>
                  </a:cubicBezTo>
                  <a:cubicBezTo>
                    <a:pt x="488" y="482"/>
                    <a:pt x="476" y="479"/>
                    <a:pt x="465" y="479"/>
                  </a:cubicBezTo>
                  <a:cubicBezTo>
                    <a:pt x="453" y="479"/>
                    <a:pt x="435" y="466"/>
                    <a:pt x="428" y="463"/>
                  </a:cubicBezTo>
                  <a:cubicBezTo>
                    <a:pt x="420" y="459"/>
                    <a:pt x="409" y="458"/>
                    <a:pt x="409" y="452"/>
                  </a:cubicBezTo>
                  <a:cubicBezTo>
                    <a:pt x="409" y="446"/>
                    <a:pt x="412" y="444"/>
                    <a:pt x="408" y="442"/>
                  </a:cubicBezTo>
                  <a:cubicBezTo>
                    <a:pt x="404" y="440"/>
                    <a:pt x="401" y="443"/>
                    <a:pt x="396" y="438"/>
                  </a:cubicBezTo>
                  <a:cubicBezTo>
                    <a:pt x="390" y="434"/>
                    <a:pt x="391" y="433"/>
                    <a:pt x="389" y="431"/>
                  </a:cubicBezTo>
                  <a:cubicBezTo>
                    <a:pt x="386" y="429"/>
                    <a:pt x="378" y="432"/>
                    <a:pt x="374" y="437"/>
                  </a:cubicBezTo>
                  <a:cubicBezTo>
                    <a:pt x="371" y="441"/>
                    <a:pt x="361" y="451"/>
                    <a:pt x="354" y="455"/>
                  </a:cubicBezTo>
                  <a:cubicBezTo>
                    <a:pt x="348" y="460"/>
                    <a:pt x="340" y="451"/>
                    <a:pt x="337" y="447"/>
                  </a:cubicBezTo>
                  <a:cubicBezTo>
                    <a:pt x="334" y="442"/>
                    <a:pt x="324" y="435"/>
                    <a:pt x="314" y="431"/>
                  </a:cubicBezTo>
                  <a:cubicBezTo>
                    <a:pt x="305" y="427"/>
                    <a:pt x="293" y="427"/>
                    <a:pt x="286" y="430"/>
                  </a:cubicBezTo>
                  <a:cubicBezTo>
                    <a:pt x="280" y="434"/>
                    <a:pt x="273" y="436"/>
                    <a:pt x="263" y="438"/>
                  </a:cubicBezTo>
                  <a:cubicBezTo>
                    <a:pt x="253" y="439"/>
                    <a:pt x="244" y="439"/>
                    <a:pt x="243" y="443"/>
                  </a:cubicBezTo>
                  <a:cubicBezTo>
                    <a:pt x="242" y="446"/>
                    <a:pt x="251" y="469"/>
                    <a:pt x="252" y="473"/>
                  </a:cubicBezTo>
                  <a:cubicBezTo>
                    <a:pt x="254" y="478"/>
                    <a:pt x="266" y="498"/>
                    <a:pt x="262" y="504"/>
                  </a:cubicBezTo>
                  <a:cubicBezTo>
                    <a:pt x="258" y="511"/>
                    <a:pt x="240" y="521"/>
                    <a:pt x="234" y="520"/>
                  </a:cubicBezTo>
                  <a:cubicBezTo>
                    <a:pt x="227" y="518"/>
                    <a:pt x="206" y="510"/>
                    <a:pt x="201" y="511"/>
                  </a:cubicBezTo>
                  <a:cubicBezTo>
                    <a:pt x="196" y="512"/>
                    <a:pt x="189" y="520"/>
                    <a:pt x="184" y="524"/>
                  </a:cubicBezTo>
                  <a:cubicBezTo>
                    <a:pt x="180" y="528"/>
                    <a:pt x="174" y="536"/>
                    <a:pt x="174" y="540"/>
                  </a:cubicBezTo>
                  <a:cubicBezTo>
                    <a:pt x="174" y="545"/>
                    <a:pt x="163" y="542"/>
                    <a:pt x="161" y="540"/>
                  </a:cubicBezTo>
                  <a:cubicBezTo>
                    <a:pt x="159" y="539"/>
                    <a:pt x="150" y="544"/>
                    <a:pt x="146" y="546"/>
                  </a:cubicBezTo>
                  <a:cubicBezTo>
                    <a:pt x="143" y="547"/>
                    <a:pt x="125" y="559"/>
                    <a:pt x="116" y="556"/>
                  </a:cubicBezTo>
                  <a:cubicBezTo>
                    <a:pt x="107" y="553"/>
                    <a:pt x="83" y="539"/>
                    <a:pt x="83" y="547"/>
                  </a:cubicBezTo>
                  <a:cubicBezTo>
                    <a:pt x="82" y="555"/>
                    <a:pt x="87" y="567"/>
                    <a:pt x="83" y="572"/>
                  </a:cubicBezTo>
                  <a:cubicBezTo>
                    <a:pt x="79" y="577"/>
                    <a:pt x="77" y="583"/>
                    <a:pt x="68" y="591"/>
                  </a:cubicBezTo>
                  <a:cubicBezTo>
                    <a:pt x="58" y="599"/>
                    <a:pt x="45" y="601"/>
                    <a:pt x="42" y="601"/>
                  </a:cubicBezTo>
                  <a:cubicBezTo>
                    <a:pt x="38" y="601"/>
                    <a:pt x="33" y="607"/>
                    <a:pt x="29" y="613"/>
                  </a:cubicBezTo>
                  <a:cubicBezTo>
                    <a:pt x="25" y="618"/>
                    <a:pt x="18" y="627"/>
                    <a:pt x="11" y="631"/>
                  </a:cubicBezTo>
                  <a:cubicBezTo>
                    <a:pt x="7" y="633"/>
                    <a:pt x="3" y="635"/>
                    <a:pt x="0" y="638"/>
                  </a:cubicBezTo>
                  <a:cubicBezTo>
                    <a:pt x="3" y="640"/>
                    <a:pt x="6" y="642"/>
                    <a:pt x="9" y="643"/>
                  </a:cubicBezTo>
                  <a:cubicBezTo>
                    <a:pt x="33" y="654"/>
                    <a:pt x="31" y="672"/>
                    <a:pt x="49" y="672"/>
                  </a:cubicBezTo>
                  <a:cubicBezTo>
                    <a:pt x="67" y="672"/>
                    <a:pt x="74" y="668"/>
                    <a:pt x="77" y="684"/>
                  </a:cubicBezTo>
                  <a:cubicBezTo>
                    <a:pt x="79" y="700"/>
                    <a:pt x="60" y="696"/>
                    <a:pt x="79" y="709"/>
                  </a:cubicBezTo>
                  <a:cubicBezTo>
                    <a:pt x="97" y="721"/>
                    <a:pt x="101" y="709"/>
                    <a:pt x="109" y="721"/>
                  </a:cubicBezTo>
                  <a:cubicBezTo>
                    <a:pt x="117" y="734"/>
                    <a:pt x="133" y="729"/>
                    <a:pt x="151" y="743"/>
                  </a:cubicBezTo>
                  <a:cubicBezTo>
                    <a:pt x="170" y="756"/>
                    <a:pt x="167" y="771"/>
                    <a:pt x="167" y="788"/>
                  </a:cubicBezTo>
                  <a:cubicBezTo>
                    <a:pt x="167" y="798"/>
                    <a:pt x="168" y="806"/>
                    <a:pt x="168" y="812"/>
                  </a:cubicBezTo>
                  <a:cubicBezTo>
                    <a:pt x="176" y="816"/>
                    <a:pt x="185" y="820"/>
                    <a:pt x="190" y="820"/>
                  </a:cubicBezTo>
                  <a:cubicBezTo>
                    <a:pt x="199" y="820"/>
                    <a:pt x="210" y="818"/>
                    <a:pt x="210" y="818"/>
                  </a:cubicBezTo>
                  <a:cubicBezTo>
                    <a:pt x="238" y="806"/>
                    <a:pt x="238" y="806"/>
                    <a:pt x="238" y="806"/>
                  </a:cubicBezTo>
                  <a:cubicBezTo>
                    <a:pt x="238" y="806"/>
                    <a:pt x="258" y="806"/>
                    <a:pt x="272" y="793"/>
                  </a:cubicBezTo>
                  <a:cubicBezTo>
                    <a:pt x="285" y="780"/>
                    <a:pt x="292" y="788"/>
                    <a:pt x="312" y="786"/>
                  </a:cubicBezTo>
                  <a:cubicBezTo>
                    <a:pt x="333" y="784"/>
                    <a:pt x="333" y="772"/>
                    <a:pt x="333" y="761"/>
                  </a:cubicBezTo>
                  <a:cubicBezTo>
                    <a:pt x="333" y="750"/>
                    <a:pt x="335" y="738"/>
                    <a:pt x="335" y="738"/>
                  </a:cubicBezTo>
                  <a:cubicBezTo>
                    <a:pt x="335" y="738"/>
                    <a:pt x="353" y="721"/>
                    <a:pt x="365" y="721"/>
                  </a:cubicBezTo>
                  <a:cubicBezTo>
                    <a:pt x="376" y="721"/>
                    <a:pt x="389" y="734"/>
                    <a:pt x="389" y="734"/>
                  </a:cubicBezTo>
                  <a:cubicBezTo>
                    <a:pt x="412" y="732"/>
                    <a:pt x="412" y="732"/>
                    <a:pt x="412" y="732"/>
                  </a:cubicBezTo>
                  <a:cubicBezTo>
                    <a:pt x="412" y="732"/>
                    <a:pt x="442" y="721"/>
                    <a:pt x="464" y="721"/>
                  </a:cubicBezTo>
                  <a:cubicBezTo>
                    <a:pt x="487" y="721"/>
                    <a:pt x="489" y="721"/>
                    <a:pt x="512" y="709"/>
                  </a:cubicBezTo>
                  <a:cubicBezTo>
                    <a:pt x="535" y="696"/>
                    <a:pt x="541" y="687"/>
                    <a:pt x="553" y="672"/>
                  </a:cubicBezTo>
                  <a:cubicBezTo>
                    <a:pt x="565" y="656"/>
                    <a:pt x="564" y="672"/>
                    <a:pt x="573" y="688"/>
                  </a:cubicBezTo>
                  <a:cubicBezTo>
                    <a:pt x="582" y="705"/>
                    <a:pt x="582" y="711"/>
                    <a:pt x="582" y="711"/>
                  </a:cubicBezTo>
                  <a:cubicBezTo>
                    <a:pt x="582" y="711"/>
                    <a:pt x="589" y="721"/>
                    <a:pt x="598" y="729"/>
                  </a:cubicBezTo>
                  <a:cubicBezTo>
                    <a:pt x="607" y="737"/>
                    <a:pt x="589" y="752"/>
                    <a:pt x="589" y="752"/>
                  </a:cubicBezTo>
                  <a:cubicBezTo>
                    <a:pt x="557" y="782"/>
                    <a:pt x="557" y="782"/>
                    <a:pt x="557" y="782"/>
                  </a:cubicBezTo>
                  <a:cubicBezTo>
                    <a:pt x="557" y="782"/>
                    <a:pt x="564" y="784"/>
                    <a:pt x="575" y="784"/>
                  </a:cubicBezTo>
                  <a:cubicBezTo>
                    <a:pt x="587" y="784"/>
                    <a:pt x="600" y="796"/>
                    <a:pt x="616" y="796"/>
                  </a:cubicBezTo>
                  <a:cubicBezTo>
                    <a:pt x="632" y="796"/>
                    <a:pt x="634" y="798"/>
                    <a:pt x="641" y="798"/>
                  </a:cubicBezTo>
                  <a:cubicBezTo>
                    <a:pt x="648" y="798"/>
                    <a:pt x="662" y="834"/>
                    <a:pt x="662" y="834"/>
                  </a:cubicBezTo>
                  <a:cubicBezTo>
                    <a:pt x="682" y="831"/>
                    <a:pt x="682" y="831"/>
                    <a:pt x="682" y="831"/>
                  </a:cubicBezTo>
                  <a:cubicBezTo>
                    <a:pt x="682" y="831"/>
                    <a:pt x="691" y="818"/>
                    <a:pt x="693" y="806"/>
                  </a:cubicBezTo>
                  <a:cubicBezTo>
                    <a:pt x="696" y="794"/>
                    <a:pt x="715" y="806"/>
                    <a:pt x="730" y="806"/>
                  </a:cubicBezTo>
                  <a:cubicBezTo>
                    <a:pt x="744" y="806"/>
                    <a:pt x="748" y="811"/>
                    <a:pt x="748" y="811"/>
                  </a:cubicBezTo>
                  <a:cubicBezTo>
                    <a:pt x="748" y="811"/>
                    <a:pt x="755" y="834"/>
                    <a:pt x="759" y="845"/>
                  </a:cubicBezTo>
                  <a:cubicBezTo>
                    <a:pt x="764" y="856"/>
                    <a:pt x="768" y="863"/>
                    <a:pt x="768" y="863"/>
                  </a:cubicBezTo>
                  <a:cubicBezTo>
                    <a:pt x="768" y="863"/>
                    <a:pt x="789" y="872"/>
                    <a:pt x="802" y="879"/>
                  </a:cubicBezTo>
                  <a:cubicBezTo>
                    <a:pt x="816" y="886"/>
                    <a:pt x="823" y="897"/>
                    <a:pt x="845" y="897"/>
                  </a:cubicBezTo>
                  <a:cubicBezTo>
                    <a:pt x="868" y="897"/>
                    <a:pt x="903" y="897"/>
                    <a:pt x="903" y="897"/>
                  </a:cubicBezTo>
                  <a:cubicBezTo>
                    <a:pt x="904" y="911"/>
                    <a:pt x="904" y="911"/>
                    <a:pt x="904" y="911"/>
                  </a:cubicBezTo>
                  <a:cubicBezTo>
                    <a:pt x="904" y="911"/>
                    <a:pt x="918" y="920"/>
                    <a:pt x="938" y="927"/>
                  </a:cubicBezTo>
                  <a:cubicBezTo>
                    <a:pt x="959" y="933"/>
                    <a:pt x="990" y="947"/>
                    <a:pt x="1024" y="947"/>
                  </a:cubicBezTo>
                  <a:cubicBezTo>
                    <a:pt x="1058" y="947"/>
                    <a:pt x="1054" y="945"/>
                    <a:pt x="1074" y="949"/>
                  </a:cubicBezTo>
                  <a:cubicBezTo>
                    <a:pt x="1095" y="954"/>
                    <a:pt x="1083" y="963"/>
                    <a:pt x="1086" y="981"/>
                  </a:cubicBezTo>
                  <a:cubicBezTo>
                    <a:pt x="1088" y="1000"/>
                    <a:pt x="1092" y="988"/>
                    <a:pt x="1099" y="1002"/>
                  </a:cubicBezTo>
                  <a:cubicBezTo>
                    <a:pt x="1106" y="1017"/>
                    <a:pt x="1115" y="1022"/>
                    <a:pt x="1129" y="1022"/>
                  </a:cubicBezTo>
                  <a:cubicBezTo>
                    <a:pt x="1142" y="1022"/>
                    <a:pt x="1142" y="1022"/>
                    <a:pt x="1161" y="1004"/>
                  </a:cubicBezTo>
                  <a:cubicBezTo>
                    <a:pt x="1178" y="986"/>
                    <a:pt x="1190" y="983"/>
                    <a:pt x="1209" y="983"/>
                  </a:cubicBezTo>
                  <a:cubicBezTo>
                    <a:pt x="1210" y="982"/>
                    <a:pt x="1211" y="981"/>
                    <a:pt x="1214" y="980"/>
                  </a:cubicBezTo>
                  <a:cubicBezTo>
                    <a:pt x="1225" y="977"/>
                    <a:pt x="1232" y="974"/>
                    <a:pt x="1232" y="968"/>
                  </a:cubicBezTo>
                  <a:cubicBezTo>
                    <a:pt x="1232" y="963"/>
                    <a:pt x="1225" y="948"/>
                    <a:pt x="1225" y="943"/>
                  </a:cubicBezTo>
                  <a:cubicBezTo>
                    <a:pt x="1225" y="938"/>
                    <a:pt x="1239" y="928"/>
                    <a:pt x="1250" y="916"/>
                  </a:cubicBezTo>
                  <a:cubicBezTo>
                    <a:pt x="1261" y="904"/>
                    <a:pt x="1262" y="903"/>
                    <a:pt x="1262" y="896"/>
                  </a:cubicBezTo>
                  <a:cubicBezTo>
                    <a:pt x="1262" y="890"/>
                    <a:pt x="1274" y="890"/>
                    <a:pt x="1280" y="888"/>
                  </a:cubicBezTo>
                  <a:cubicBezTo>
                    <a:pt x="1286" y="887"/>
                    <a:pt x="1313" y="894"/>
                    <a:pt x="1321" y="888"/>
                  </a:cubicBezTo>
                  <a:cubicBezTo>
                    <a:pt x="1329" y="882"/>
                    <a:pt x="1337" y="878"/>
                    <a:pt x="1336" y="875"/>
                  </a:cubicBezTo>
                  <a:cubicBezTo>
                    <a:pt x="1334" y="872"/>
                    <a:pt x="1333" y="864"/>
                    <a:pt x="1328" y="853"/>
                  </a:cubicBezTo>
                  <a:cubicBezTo>
                    <a:pt x="1323" y="842"/>
                    <a:pt x="1317" y="833"/>
                    <a:pt x="1323" y="830"/>
                  </a:cubicBezTo>
                  <a:cubicBezTo>
                    <a:pt x="1329" y="828"/>
                    <a:pt x="1329" y="828"/>
                    <a:pt x="1342" y="822"/>
                  </a:cubicBezTo>
                  <a:cubicBezTo>
                    <a:pt x="1355" y="816"/>
                    <a:pt x="1370" y="815"/>
                    <a:pt x="1375" y="815"/>
                  </a:cubicBezTo>
                  <a:cubicBezTo>
                    <a:pt x="1379" y="815"/>
                    <a:pt x="1390" y="822"/>
                    <a:pt x="1393" y="824"/>
                  </a:cubicBezTo>
                  <a:cubicBezTo>
                    <a:pt x="1397" y="826"/>
                    <a:pt x="1403" y="829"/>
                    <a:pt x="1418" y="830"/>
                  </a:cubicBezTo>
                  <a:cubicBezTo>
                    <a:pt x="1433" y="830"/>
                    <a:pt x="1446" y="835"/>
                    <a:pt x="1455" y="840"/>
                  </a:cubicBezTo>
                  <a:cubicBezTo>
                    <a:pt x="1465" y="846"/>
                    <a:pt x="1463" y="848"/>
                    <a:pt x="1483" y="850"/>
                  </a:cubicBezTo>
                  <a:cubicBezTo>
                    <a:pt x="1503" y="852"/>
                    <a:pt x="1511" y="860"/>
                    <a:pt x="1515" y="858"/>
                  </a:cubicBezTo>
                  <a:cubicBezTo>
                    <a:pt x="1519" y="856"/>
                    <a:pt x="1520" y="846"/>
                    <a:pt x="1521" y="839"/>
                  </a:cubicBezTo>
                  <a:cubicBezTo>
                    <a:pt x="1522" y="832"/>
                    <a:pt x="1529" y="818"/>
                    <a:pt x="1528" y="814"/>
                  </a:cubicBezTo>
                  <a:cubicBezTo>
                    <a:pt x="1527" y="811"/>
                    <a:pt x="1514" y="813"/>
                    <a:pt x="1506" y="811"/>
                  </a:cubicBezTo>
                  <a:cubicBezTo>
                    <a:pt x="1497" y="810"/>
                    <a:pt x="1498" y="807"/>
                    <a:pt x="1498" y="799"/>
                  </a:cubicBezTo>
                  <a:cubicBezTo>
                    <a:pt x="1498" y="791"/>
                    <a:pt x="1492" y="778"/>
                    <a:pt x="1489" y="776"/>
                  </a:cubicBezTo>
                  <a:cubicBezTo>
                    <a:pt x="1486" y="773"/>
                    <a:pt x="1469" y="762"/>
                    <a:pt x="1459" y="753"/>
                  </a:cubicBezTo>
                  <a:cubicBezTo>
                    <a:pt x="1448" y="745"/>
                    <a:pt x="1443" y="743"/>
                    <a:pt x="1443" y="743"/>
                  </a:cubicBezTo>
                  <a:cubicBezTo>
                    <a:pt x="1443" y="743"/>
                    <a:pt x="1440" y="737"/>
                    <a:pt x="1444" y="736"/>
                  </a:cubicBezTo>
                  <a:cubicBezTo>
                    <a:pt x="1448" y="734"/>
                    <a:pt x="1456" y="735"/>
                    <a:pt x="1458" y="732"/>
                  </a:cubicBezTo>
                  <a:cubicBezTo>
                    <a:pt x="1460" y="730"/>
                    <a:pt x="1467" y="725"/>
                    <a:pt x="1466" y="717"/>
                  </a:cubicBezTo>
                  <a:cubicBezTo>
                    <a:pt x="1466" y="709"/>
                    <a:pt x="1469" y="701"/>
                    <a:pt x="1463" y="690"/>
                  </a:cubicBezTo>
                  <a:cubicBezTo>
                    <a:pt x="1457" y="679"/>
                    <a:pt x="1454" y="667"/>
                    <a:pt x="1451" y="665"/>
                  </a:cubicBezTo>
                  <a:cubicBezTo>
                    <a:pt x="1447" y="662"/>
                    <a:pt x="1434" y="643"/>
                    <a:pt x="1432" y="643"/>
                  </a:cubicBezTo>
                  <a:cubicBezTo>
                    <a:pt x="1429" y="643"/>
                    <a:pt x="1421" y="642"/>
                    <a:pt x="1421" y="636"/>
                  </a:cubicBezTo>
                  <a:cubicBezTo>
                    <a:pt x="1421" y="631"/>
                    <a:pt x="1428" y="618"/>
                    <a:pt x="1425" y="607"/>
                  </a:cubicBezTo>
                  <a:cubicBezTo>
                    <a:pt x="1421" y="597"/>
                    <a:pt x="1411" y="588"/>
                    <a:pt x="1409" y="582"/>
                  </a:cubicBezTo>
                  <a:cubicBezTo>
                    <a:pt x="1408" y="576"/>
                    <a:pt x="1422" y="572"/>
                    <a:pt x="1429" y="568"/>
                  </a:cubicBezTo>
                  <a:cubicBezTo>
                    <a:pt x="1437" y="563"/>
                    <a:pt x="1444" y="566"/>
                    <a:pt x="1451" y="564"/>
                  </a:cubicBezTo>
                  <a:cubicBezTo>
                    <a:pt x="1459" y="563"/>
                    <a:pt x="1471" y="562"/>
                    <a:pt x="1475" y="550"/>
                  </a:cubicBezTo>
                  <a:cubicBezTo>
                    <a:pt x="1479" y="538"/>
                    <a:pt x="1485" y="529"/>
                    <a:pt x="1485" y="529"/>
                  </a:cubicBezTo>
                  <a:cubicBezTo>
                    <a:pt x="1485" y="529"/>
                    <a:pt x="1507" y="541"/>
                    <a:pt x="1515" y="546"/>
                  </a:cubicBezTo>
                  <a:cubicBezTo>
                    <a:pt x="1523" y="550"/>
                    <a:pt x="1535" y="555"/>
                    <a:pt x="1538" y="553"/>
                  </a:cubicBezTo>
                  <a:cubicBezTo>
                    <a:pt x="1541" y="551"/>
                    <a:pt x="1542" y="546"/>
                    <a:pt x="1547" y="536"/>
                  </a:cubicBezTo>
                  <a:cubicBezTo>
                    <a:pt x="1553" y="525"/>
                    <a:pt x="1562" y="509"/>
                    <a:pt x="1565" y="508"/>
                  </a:cubicBezTo>
                  <a:cubicBezTo>
                    <a:pt x="1568" y="508"/>
                    <a:pt x="1597" y="507"/>
                    <a:pt x="1607" y="511"/>
                  </a:cubicBezTo>
                  <a:cubicBezTo>
                    <a:pt x="1616" y="514"/>
                    <a:pt x="1635" y="522"/>
                    <a:pt x="1639" y="523"/>
                  </a:cubicBezTo>
                  <a:cubicBezTo>
                    <a:pt x="1643" y="524"/>
                    <a:pt x="1675" y="524"/>
                    <a:pt x="1688" y="524"/>
                  </a:cubicBezTo>
                  <a:cubicBezTo>
                    <a:pt x="1702" y="524"/>
                    <a:pt x="1710" y="526"/>
                    <a:pt x="1710" y="526"/>
                  </a:cubicBezTo>
                  <a:cubicBezTo>
                    <a:pt x="1710" y="526"/>
                    <a:pt x="1718" y="522"/>
                    <a:pt x="1721" y="514"/>
                  </a:cubicBezTo>
                  <a:cubicBezTo>
                    <a:pt x="1725" y="507"/>
                    <a:pt x="1717" y="505"/>
                    <a:pt x="1711" y="500"/>
                  </a:cubicBezTo>
                  <a:cubicBezTo>
                    <a:pt x="1706" y="494"/>
                    <a:pt x="1702" y="483"/>
                    <a:pt x="1702" y="483"/>
                  </a:cubicBezTo>
                  <a:cubicBezTo>
                    <a:pt x="1712" y="454"/>
                    <a:pt x="1712" y="454"/>
                    <a:pt x="1712" y="454"/>
                  </a:cubicBezTo>
                  <a:cubicBezTo>
                    <a:pt x="1712" y="454"/>
                    <a:pt x="1729" y="453"/>
                    <a:pt x="1731" y="450"/>
                  </a:cubicBezTo>
                  <a:cubicBezTo>
                    <a:pt x="1733" y="447"/>
                    <a:pt x="1738" y="443"/>
                    <a:pt x="1743" y="439"/>
                  </a:cubicBezTo>
                  <a:cubicBezTo>
                    <a:pt x="1748" y="434"/>
                    <a:pt x="1763" y="426"/>
                    <a:pt x="1765" y="424"/>
                  </a:cubicBezTo>
                  <a:cubicBezTo>
                    <a:pt x="1768" y="423"/>
                    <a:pt x="1775" y="414"/>
                    <a:pt x="1777" y="412"/>
                  </a:cubicBezTo>
                  <a:cubicBezTo>
                    <a:pt x="1779" y="409"/>
                    <a:pt x="1793" y="413"/>
                    <a:pt x="1798" y="415"/>
                  </a:cubicBezTo>
                  <a:cubicBezTo>
                    <a:pt x="1804" y="418"/>
                    <a:pt x="1817" y="435"/>
                    <a:pt x="1823" y="442"/>
                  </a:cubicBezTo>
                  <a:cubicBezTo>
                    <a:pt x="1830" y="449"/>
                    <a:pt x="1851" y="455"/>
                    <a:pt x="1855" y="458"/>
                  </a:cubicBezTo>
                  <a:cubicBezTo>
                    <a:pt x="1860" y="461"/>
                    <a:pt x="1860" y="467"/>
                    <a:pt x="1872" y="459"/>
                  </a:cubicBezTo>
                  <a:cubicBezTo>
                    <a:pt x="1884" y="451"/>
                    <a:pt x="1883" y="444"/>
                    <a:pt x="1891" y="444"/>
                  </a:cubicBezTo>
                  <a:cubicBezTo>
                    <a:pt x="1899" y="444"/>
                    <a:pt x="1904" y="447"/>
                    <a:pt x="1904" y="447"/>
                  </a:cubicBezTo>
                  <a:cubicBezTo>
                    <a:pt x="1904" y="447"/>
                    <a:pt x="1911" y="436"/>
                    <a:pt x="1915" y="433"/>
                  </a:cubicBezTo>
                  <a:cubicBezTo>
                    <a:pt x="1918" y="430"/>
                    <a:pt x="1929" y="425"/>
                    <a:pt x="1935" y="423"/>
                  </a:cubicBezTo>
                  <a:cubicBezTo>
                    <a:pt x="1942" y="421"/>
                    <a:pt x="1959" y="429"/>
                    <a:pt x="1968" y="421"/>
                  </a:cubicBezTo>
                  <a:cubicBezTo>
                    <a:pt x="1976" y="413"/>
                    <a:pt x="1976" y="409"/>
                    <a:pt x="1974" y="405"/>
                  </a:cubicBezTo>
                  <a:cubicBezTo>
                    <a:pt x="1972" y="401"/>
                    <a:pt x="1966" y="397"/>
                    <a:pt x="1969" y="395"/>
                  </a:cubicBezTo>
                  <a:cubicBezTo>
                    <a:pt x="1972" y="393"/>
                    <a:pt x="1997" y="397"/>
                    <a:pt x="1997" y="397"/>
                  </a:cubicBezTo>
                  <a:cubicBezTo>
                    <a:pt x="1997" y="397"/>
                    <a:pt x="2012" y="404"/>
                    <a:pt x="2019" y="394"/>
                  </a:cubicBezTo>
                  <a:cubicBezTo>
                    <a:pt x="2025" y="385"/>
                    <a:pt x="2010" y="389"/>
                    <a:pt x="2017" y="385"/>
                  </a:cubicBezTo>
                  <a:cubicBezTo>
                    <a:pt x="2023" y="381"/>
                    <a:pt x="2029" y="381"/>
                    <a:pt x="2031" y="376"/>
                  </a:cubicBezTo>
                  <a:cubicBezTo>
                    <a:pt x="2033" y="370"/>
                    <a:pt x="2046" y="358"/>
                    <a:pt x="2041" y="354"/>
                  </a:cubicBezTo>
                  <a:cubicBezTo>
                    <a:pt x="2035" y="351"/>
                    <a:pt x="2020" y="348"/>
                    <a:pt x="2017" y="344"/>
                  </a:cubicBezTo>
                  <a:cubicBezTo>
                    <a:pt x="2013" y="341"/>
                    <a:pt x="2011" y="337"/>
                    <a:pt x="2017" y="334"/>
                  </a:cubicBezTo>
                  <a:cubicBezTo>
                    <a:pt x="2023" y="332"/>
                    <a:pt x="2031" y="324"/>
                    <a:pt x="2031" y="324"/>
                  </a:cubicBezTo>
                  <a:cubicBezTo>
                    <a:pt x="2031" y="324"/>
                    <a:pt x="2040" y="322"/>
                    <a:pt x="2037" y="316"/>
                  </a:cubicBezTo>
                  <a:cubicBezTo>
                    <a:pt x="2035" y="311"/>
                    <a:pt x="2035" y="307"/>
                    <a:pt x="2037" y="302"/>
                  </a:cubicBezTo>
                  <a:cubicBezTo>
                    <a:pt x="2039" y="298"/>
                    <a:pt x="2058" y="298"/>
                    <a:pt x="2061" y="297"/>
                  </a:cubicBezTo>
                  <a:cubicBezTo>
                    <a:pt x="2065" y="296"/>
                    <a:pt x="2076" y="295"/>
                    <a:pt x="2076" y="289"/>
                  </a:cubicBezTo>
                  <a:cubicBezTo>
                    <a:pt x="2076" y="278"/>
                    <a:pt x="2076" y="278"/>
                    <a:pt x="2076" y="278"/>
                  </a:cubicBezTo>
                  <a:cubicBezTo>
                    <a:pt x="2076" y="273"/>
                    <a:pt x="2086" y="267"/>
                    <a:pt x="2091" y="264"/>
                  </a:cubicBezTo>
                  <a:cubicBezTo>
                    <a:pt x="2095" y="260"/>
                    <a:pt x="2104" y="256"/>
                    <a:pt x="2097" y="253"/>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20145">
              <a:extLst>
                <a:ext uri="{FF2B5EF4-FFF2-40B4-BE49-F238E27FC236}">
                  <a16:creationId xmlns:a16="http://schemas.microsoft.com/office/drawing/2014/main" id="{69709DDF-D0EA-4510-9860-29D48E00E849}"/>
                </a:ext>
              </a:extLst>
            </p:cNvPr>
            <p:cNvSpPr>
              <a:spLocks/>
            </p:cNvSpPr>
            <p:nvPr/>
          </p:nvSpPr>
          <p:spPr bwMode="auto">
            <a:xfrm>
              <a:off x="4204" y="2071"/>
              <a:ext cx="1562" cy="860"/>
            </a:xfrm>
            <a:custGeom>
              <a:avLst/>
              <a:gdLst>
                <a:gd name="T0" fmla="*/ 953 w 1097"/>
                <a:gd name="T1" fmla="*/ 325 h 604"/>
                <a:gd name="T2" fmla="*/ 891 w 1097"/>
                <a:gd name="T3" fmla="*/ 291 h 604"/>
                <a:gd name="T4" fmla="*/ 771 w 1097"/>
                <a:gd name="T5" fmla="*/ 255 h 604"/>
                <a:gd name="T6" fmla="*/ 712 w 1097"/>
                <a:gd name="T7" fmla="*/ 241 h 604"/>
                <a:gd name="T8" fmla="*/ 635 w 1097"/>
                <a:gd name="T9" fmla="*/ 207 h 604"/>
                <a:gd name="T10" fmla="*/ 615 w 1097"/>
                <a:gd name="T11" fmla="*/ 155 h 604"/>
                <a:gd name="T12" fmla="*/ 560 w 1097"/>
                <a:gd name="T13" fmla="*/ 150 h 604"/>
                <a:gd name="T14" fmla="*/ 529 w 1097"/>
                <a:gd name="T15" fmla="*/ 178 h 604"/>
                <a:gd name="T16" fmla="*/ 483 w 1097"/>
                <a:gd name="T17" fmla="*/ 140 h 604"/>
                <a:gd name="T18" fmla="*/ 424 w 1097"/>
                <a:gd name="T19" fmla="*/ 126 h 604"/>
                <a:gd name="T20" fmla="*/ 465 w 1097"/>
                <a:gd name="T21" fmla="*/ 73 h 604"/>
                <a:gd name="T22" fmla="*/ 440 w 1097"/>
                <a:gd name="T23" fmla="*/ 32 h 604"/>
                <a:gd name="T24" fmla="*/ 379 w 1097"/>
                <a:gd name="T25" fmla="*/ 53 h 604"/>
                <a:gd name="T26" fmla="*/ 279 w 1097"/>
                <a:gd name="T27" fmla="*/ 76 h 604"/>
                <a:gd name="T28" fmla="*/ 232 w 1097"/>
                <a:gd name="T29" fmla="*/ 65 h 604"/>
                <a:gd name="T30" fmla="*/ 200 w 1097"/>
                <a:gd name="T31" fmla="*/ 105 h 604"/>
                <a:gd name="T32" fmla="*/ 139 w 1097"/>
                <a:gd name="T33" fmla="*/ 137 h 604"/>
                <a:gd name="T34" fmla="*/ 77 w 1097"/>
                <a:gd name="T35" fmla="*/ 162 h 604"/>
                <a:gd name="T36" fmla="*/ 35 w 1097"/>
                <a:gd name="T37" fmla="*/ 156 h 604"/>
                <a:gd name="T38" fmla="*/ 30 w 1097"/>
                <a:gd name="T39" fmla="*/ 200 h 604"/>
                <a:gd name="T40" fmla="*/ 59 w 1097"/>
                <a:gd name="T41" fmla="*/ 246 h 604"/>
                <a:gd name="T42" fmla="*/ 23 w 1097"/>
                <a:gd name="T43" fmla="*/ 275 h 604"/>
                <a:gd name="T44" fmla="*/ 37 w 1097"/>
                <a:gd name="T45" fmla="*/ 318 h 604"/>
                <a:gd name="T46" fmla="*/ 91 w 1097"/>
                <a:gd name="T47" fmla="*/ 359 h 604"/>
                <a:gd name="T48" fmla="*/ 136 w 1097"/>
                <a:gd name="T49" fmla="*/ 375 h 604"/>
                <a:gd name="T50" fmla="*/ 154 w 1097"/>
                <a:gd name="T51" fmla="*/ 418 h 604"/>
                <a:gd name="T52" fmla="*/ 157 w 1097"/>
                <a:gd name="T53" fmla="*/ 461 h 604"/>
                <a:gd name="T54" fmla="*/ 161 w 1097"/>
                <a:gd name="T55" fmla="*/ 513 h 604"/>
                <a:gd name="T56" fmla="*/ 118 w 1097"/>
                <a:gd name="T57" fmla="*/ 550 h 604"/>
                <a:gd name="T58" fmla="*/ 200 w 1097"/>
                <a:gd name="T59" fmla="*/ 561 h 604"/>
                <a:gd name="T60" fmla="*/ 141 w 1097"/>
                <a:gd name="T61" fmla="*/ 597 h 604"/>
                <a:gd name="T62" fmla="*/ 215 w 1097"/>
                <a:gd name="T63" fmla="*/ 588 h 604"/>
                <a:gd name="T64" fmla="*/ 339 w 1097"/>
                <a:gd name="T65" fmla="*/ 580 h 604"/>
                <a:gd name="T66" fmla="*/ 470 w 1097"/>
                <a:gd name="T67" fmla="*/ 558 h 604"/>
                <a:gd name="T68" fmla="*/ 576 w 1097"/>
                <a:gd name="T69" fmla="*/ 532 h 604"/>
                <a:gd name="T70" fmla="*/ 752 w 1097"/>
                <a:gd name="T71" fmla="*/ 593 h 604"/>
                <a:gd name="T72" fmla="*/ 887 w 1097"/>
                <a:gd name="T73" fmla="*/ 602 h 604"/>
                <a:gd name="T74" fmla="*/ 942 w 1097"/>
                <a:gd name="T75" fmla="*/ 588 h 604"/>
                <a:gd name="T76" fmla="*/ 963 w 1097"/>
                <a:gd name="T77" fmla="*/ 544 h 604"/>
                <a:gd name="T78" fmla="*/ 973 w 1097"/>
                <a:gd name="T79" fmla="*/ 530 h 604"/>
                <a:gd name="T80" fmla="*/ 993 w 1097"/>
                <a:gd name="T81" fmla="*/ 502 h 604"/>
                <a:gd name="T82" fmla="*/ 1041 w 1097"/>
                <a:gd name="T83" fmla="*/ 438 h 604"/>
                <a:gd name="T84" fmla="*/ 1090 w 1097"/>
                <a:gd name="T85" fmla="*/ 375 h 604"/>
                <a:gd name="T86" fmla="*/ 1081 w 1097"/>
                <a:gd name="T87" fmla="*/ 338 h 604"/>
                <a:gd name="T88" fmla="*/ 1028 w 1097"/>
                <a:gd name="T89" fmla="*/ 348 h 604"/>
                <a:gd name="T90" fmla="*/ 966 w 1097"/>
                <a:gd name="T91" fmla="*/ 34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7" h="604">
                  <a:moveTo>
                    <a:pt x="966" y="346"/>
                  </a:moveTo>
                  <a:cubicBezTo>
                    <a:pt x="959" y="332"/>
                    <a:pt x="955" y="344"/>
                    <a:pt x="953" y="325"/>
                  </a:cubicBezTo>
                  <a:cubicBezTo>
                    <a:pt x="950" y="307"/>
                    <a:pt x="962" y="298"/>
                    <a:pt x="941" y="293"/>
                  </a:cubicBezTo>
                  <a:cubicBezTo>
                    <a:pt x="921" y="289"/>
                    <a:pt x="925" y="291"/>
                    <a:pt x="891" y="291"/>
                  </a:cubicBezTo>
                  <a:cubicBezTo>
                    <a:pt x="857" y="291"/>
                    <a:pt x="826" y="277"/>
                    <a:pt x="805" y="271"/>
                  </a:cubicBezTo>
                  <a:cubicBezTo>
                    <a:pt x="785" y="264"/>
                    <a:pt x="771" y="255"/>
                    <a:pt x="771" y="255"/>
                  </a:cubicBezTo>
                  <a:cubicBezTo>
                    <a:pt x="770" y="241"/>
                    <a:pt x="770" y="241"/>
                    <a:pt x="770" y="241"/>
                  </a:cubicBezTo>
                  <a:cubicBezTo>
                    <a:pt x="770" y="241"/>
                    <a:pt x="735" y="241"/>
                    <a:pt x="712" y="241"/>
                  </a:cubicBezTo>
                  <a:cubicBezTo>
                    <a:pt x="690" y="241"/>
                    <a:pt x="683" y="230"/>
                    <a:pt x="669" y="223"/>
                  </a:cubicBezTo>
                  <a:cubicBezTo>
                    <a:pt x="656" y="216"/>
                    <a:pt x="635" y="207"/>
                    <a:pt x="635" y="207"/>
                  </a:cubicBezTo>
                  <a:cubicBezTo>
                    <a:pt x="635" y="207"/>
                    <a:pt x="631" y="200"/>
                    <a:pt x="626" y="189"/>
                  </a:cubicBezTo>
                  <a:cubicBezTo>
                    <a:pt x="622" y="178"/>
                    <a:pt x="615" y="155"/>
                    <a:pt x="615" y="155"/>
                  </a:cubicBezTo>
                  <a:cubicBezTo>
                    <a:pt x="615" y="155"/>
                    <a:pt x="611" y="150"/>
                    <a:pt x="597" y="150"/>
                  </a:cubicBezTo>
                  <a:cubicBezTo>
                    <a:pt x="582" y="150"/>
                    <a:pt x="563" y="138"/>
                    <a:pt x="560" y="150"/>
                  </a:cubicBezTo>
                  <a:cubicBezTo>
                    <a:pt x="558" y="162"/>
                    <a:pt x="549" y="175"/>
                    <a:pt x="549" y="175"/>
                  </a:cubicBezTo>
                  <a:cubicBezTo>
                    <a:pt x="529" y="178"/>
                    <a:pt x="529" y="178"/>
                    <a:pt x="529" y="178"/>
                  </a:cubicBezTo>
                  <a:cubicBezTo>
                    <a:pt x="529" y="178"/>
                    <a:pt x="515" y="142"/>
                    <a:pt x="508" y="142"/>
                  </a:cubicBezTo>
                  <a:cubicBezTo>
                    <a:pt x="501" y="142"/>
                    <a:pt x="499" y="140"/>
                    <a:pt x="483" y="140"/>
                  </a:cubicBezTo>
                  <a:cubicBezTo>
                    <a:pt x="467" y="140"/>
                    <a:pt x="454" y="128"/>
                    <a:pt x="442" y="128"/>
                  </a:cubicBezTo>
                  <a:cubicBezTo>
                    <a:pt x="431" y="128"/>
                    <a:pt x="424" y="126"/>
                    <a:pt x="424" y="126"/>
                  </a:cubicBezTo>
                  <a:cubicBezTo>
                    <a:pt x="456" y="96"/>
                    <a:pt x="456" y="96"/>
                    <a:pt x="456" y="96"/>
                  </a:cubicBezTo>
                  <a:cubicBezTo>
                    <a:pt x="456" y="96"/>
                    <a:pt x="474" y="81"/>
                    <a:pt x="465" y="73"/>
                  </a:cubicBezTo>
                  <a:cubicBezTo>
                    <a:pt x="456" y="65"/>
                    <a:pt x="449" y="55"/>
                    <a:pt x="449" y="55"/>
                  </a:cubicBezTo>
                  <a:cubicBezTo>
                    <a:pt x="449" y="55"/>
                    <a:pt x="449" y="49"/>
                    <a:pt x="440" y="32"/>
                  </a:cubicBezTo>
                  <a:cubicBezTo>
                    <a:pt x="431" y="16"/>
                    <a:pt x="432" y="0"/>
                    <a:pt x="420" y="16"/>
                  </a:cubicBezTo>
                  <a:cubicBezTo>
                    <a:pt x="408" y="31"/>
                    <a:pt x="402" y="40"/>
                    <a:pt x="379" y="53"/>
                  </a:cubicBezTo>
                  <a:cubicBezTo>
                    <a:pt x="356" y="65"/>
                    <a:pt x="354" y="65"/>
                    <a:pt x="331" y="65"/>
                  </a:cubicBezTo>
                  <a:cubicBezTo>
                    <a:pt x="309" y="65"/>
                    <a:pt x="279" y="76"/>
                    <a:pt x="279" y="76"/>
                  </a:cubicBezTo>
                  <a:cubicBezTo>
                    <a:pt x="256" y="78"/>
                    <a:pt x="256" y="78"/>
                    <a:pt x="256" y="78"/>
                  </a:cubicBezTo>
                  <a:cubicBezTo>
                    <a:pt x="256" y="78"/>
                    <a:pt x="243" y="65"/>
                    <a:pt x="232" y="65"/>
                  </a:cubicBezTo>
                  <a:cubicBezTo>
                    <a:pt x="220" y="65"/>
                    <a:pt x="202" y="82"/>
                    <a:pt x="202" y="82"/>
                  </a:cubicBezTo>
                  <a:cubicBezTo>
                    <a:pt x="202" y="82"/>
                    <a:pt x="200" y="94"/>
                    <a:pt x="200" y="105"/>
                  </a:cubicBezTo>
                  <a:cubicBezTo>
                    <a:pt x="200" y="116"/>
                    <a:pt x="200" y="128"/>
                    <a:pt x="179" y="130"/>
                  </a:cubicBezTo>
                  <a:cubicBezTo>
                    <a:pt x="159" y="132"/>
                    <a:pt x="152" y="124"/>
                    <a:pt x="139" y="137"/>
                  </a:cubicBezTo>
                  <a:cubicBezTo>
                    <a:pt x="125" y="150"/>
                    <a:pt x="105" y="150"/>
                    <a:pt x="105" y="150"/>
                  </a:cubicBezTo>
                  <a:cubicBezTo>
                    <a:pt x="77" y="162"/>
                    <a:pt x="77" y="162"/>
                    <a:pt x="77" y="162"/>
                  </a:cubicBezTo>
                  <a:cubicBezTo>
                    <a:pt x="77" y="162"/>
                    <a:pt x="66" y="164"/>
                    <a:pt x="57" y="164"/>
                  </a:cubicBezTo>
                  <a:cubicBezTo>
                    <a:pt x="52" y="164"/>
                    <a:pt x="43" y="160"/>
                    <a:pt x="35" y="156"/>
                  </a:cubicBezTo>
                  <a:cubicBezTo>
                    <a:pt x="36" y="162"/>
                    <a:pt x="36" y="167"/>
                    <a:pt x="36" y="171"/>
                  </a:cubicBezTo>
                  <a:cubicBezTo>
                    <a:pt x="36" y="180"/>
                    <a:pt x="21" y="182"/>
                    <a:pt x="30" y="200"/>
                  </a:cubicBezTo>
                  <a:cubicBezTo>
                    <a:pt x="38" y="218"/>
                    <a:pt x="29" y="221"/>
                    <a:pt x="38" y="230"/>
                  </a:cubicBezTo>
                  <a:cubicBezTo>
                    <a:pt x="48" y="239"/>
                    <a:pt x="61" y="237"/>
                    <a:pt x="59" y="246"/>
                  </a:cubicBezTo>
                  <a:cubicBezTo>
                    <a:pt x="57" y="255"/>
                    <a:pt x="52" y="259"/>
                    <a:pt x="43" y="266"/>
                  </a:cubicBezTo>
                  <a:cubicBezTo>
                    <a:pt x="34" y="273"/>
                    <a:pt x="23" y="275"/>
                    <a:pt x="23" y="275"/>
                  </a:cubicBezTo>
                  <a:cubicBezTo>
                    <a:pt x="23" y="275"/>
                    <a:pt x="0" y="275"/>
                    <a:pt x="7" y="289"/>
                  </a:cubicBezTo>
                  <a:cubicBezTo>
                    <a:pt x="14" y="302"/>
                    <a:pt x="27" y="309"/>
                    <a:pt x="37" y="318"/>
                  </a:cubicBezTo>
                  <a:cubicBezTo>
                    <a:pt x="46" y="327"/>
                    <a:pt x="66" y="339"/>
                    <a:pt x="75" y="343"/>
                  </a:cubicBezTo>
                  <a:cubicBezTo>
                    <a:pt x="84" y="348"/>
                    <a:pt x="86" y="352"/>
                    <a:pt x="91" y="359"/>
                  </a:cubicBezTo>
                  <a:cubicBezTo>
                    <a:pt x="95" y="366"/>
                    <a:pt x="116" y="352"/>
                    <a:pt x="125" y="360"/>
                  </a:cubicBezTo>
                  <a:cubicBezTo>
                    <a:pt x="134" y="368"/>
                    <a:pt x="146" y="343"/>
                    <a:pt x="136" y="375"/>
                  </a:cubicBezTo>
                  <a:cubicBezTo>
                    <a:pt x="126" y="407"/>
                    <a:pt x="126" y="402"/>
                    <a:pt x="134" y="409"/>
                  </a:cubicBezTo>
                  <a:cubicBezTo>
                    <a:pt x="142" y="416"/>
                    <a:pt x="154" y="418"/>
                    <a:pt x="154" y="418"/>
                  </a:cubicBezTo>
                  <a:cubicBezTo>
                    <a:pt x="154" y="418"/>
                    <a:pt x="155" y="423"/>
                    <a:pt x="155" y="436"/>
                  </a:cubicBezTo>
                  <a:cubicBezTo>
                    <a:pt x="155" y="450"/>
                    <a:pt x="157" y="447"/>
                    <a:pt x="157" y="461"/>
                  </a:cubicBezTo>
                  <a:cubicBezTo>
                    <a:pt x="157" y="475"/>
                    <a:pt x="159" y="479"/>
                    <a:pt x="159" y="493"/>
                  </a:cubicBezTo>
                  <a:cubicBezTo>
                    <a:pt x="159" y="506"/>
                    <a:pt x="161" y="500"/>
                    <a:pt x="161" y="513"/>
                  </a:cubicBezTo>
                  <a:cubicBezTo>
                    <a:pt x="161" y="527"/>
                    <a:pt x="170" y="520"/>
                    <a:pt x="145" y="534"/>
                  </a:cubicBezTo>
                  <a:cubicBezTo>
                    <a:pt x="120" y="547"/>
                    <a:pt x="95" y="545"/>
                    <a:pt x="118" y="550"/>
                  </a:cubicBezTo>
                  <a:cubicBezTo>
                    <a:pt x="141" y="554"/>
                    <a:pt x="152" y="542"/>
                    <a:pt x="165" y="551"/>
                  </a:cubicBezTo>
                  <a:cubicBezTo>
                    <a:pt x="177" y="561"/>
                    <a:pt x="200" y="552"/>
                    <a:pt x="200" y="561"/>
                  </a:cubicBezTo>
                  <a:cubicBezTo>
                    <a:pt x="200" y="570"/>
                    <a:pt x="161" y="568"/>
                    <a:pt x="148" y="588"/>
                  </a:cubicBezTo>
                  <a:cubicBezTo>
                    <a:pt x="146" y="591"/>
                    <a:pt x="143" y="594"/>
                    <a:pt x="141" y="597"/>
                  </a:cubicBezTo>
                  <a:cubicBezTo>
                    <a:pt x="147" y="597"/>
                    <a:pt x="153" y="596"/>
                    <a:pt x="160" y="596"/>
                  </a:cubicBezTo>
                  <a:cubicBezTo>
                    <a:pt x="190" y="596"/>
                    <a:pt x="194" y="597"/>
                    <a:pt x="215" y="588"/>
                  </a:cubicBezTo>
                  <a:cubicBezTo>
                    <a:pt x="236" y="579"/>
                    <a:pt x="250" y="593"/>
                    <a:pt x="281" y="593"/>
                  </a:cubicBezTo>
                  <a:cubicBezTo>
                    <a:pt x="312" y="593"/>
                    <a:pt x="311" y="588"/>
                    <a:pt x="339" y="580"/>
                  </a:cubicBezTo>
                  <a:cubicBezTo>
                    <a:pt x="367" y="572"/>
                    <a:pt x="428" y="558"/>
                    <a:pt x="436" y="560"/>
                  </a:cubicBezTo>
                  <a:cubicBezTo>
                    <a:pt x="444" y="562"/>
                    <a:pt x="459" y="560"/>
                    <a:pt x="470" y="558"/>
                  </a:cubicBezTo>
                  <a:cubicBezTo>
                    <a:pt x="481" y="556"/>
                    <a:pt x="513" y="548"/>
                    <a:pt x="513" y="548"/>
                  </a:cubicBezTo>
                  <a:cubicBezTo>
                    <a:pt x="513" y="548"/>
                    <a:pt x="566" y="535"/>
                    <a:pt x="576" y="532"/>
                  </a:cubicBezTo>
                  <a:cubicBezTo>
                    <a:pt x="585" y="529"/>
                    <a:pt x="609" y="535"/>
                    <a:pt x="620" y="539"/>
                  </a:cubicBezTo>
                  <a:cubicBezTo>
                    <a:pt x="631" y="543"/>
                    <a:pt x="739" y="585"/>
                    <a:pt x="752" y="593"/>
                  </a:cubicBezTo>
                  <a:cubicBezTo>
                    <a:pt x="765" y="600"/>
                    <a:pt x="795" y="600"/>
                    <a:pt x="809" y="602"/>
                  </a:cubicBezTo>
                  <a:cubicBezTo>
                    <a:pt x="823" y="604"/>
                    <a:pt x="878" y="601"/>
                    <a:pt x="887" y="602"/>
                  </a:cubicBezTo>
                  <a:cubicBezTo>
                    <a:pt x="891" y="602"/>
                    <a:pt x="921" y="599"/>
                    <a:pt x="953" y="595"/>
                  </a:cubicBezTo>
                  <a:cubicBezTo>
                    <a:pt x="945" y="590"/>
                    <a:pt x="942" y="588"/>
                    <a:pt x="942" y="588"/>
                  </a:cubicBezTo>
                  <a:cubicBezTo>
                    <a:pt x="942" y="588"/>
                    <a:pt x="943" y="545"/>
                    <a:pt x="944" y="542"/>
                  </a:cubicBezTo>
                  <a:cubicBezTo>
                    <a:pt x="945" y="538"/>
                    <a:pt x="963" y="544"/>
                    <a:pt x="963" y="544"/>
                  </a:cubicBezTo>
                  <a:cubicBezTo>
                    <a:pt x="963" y="544"/>
                    <a:pt x="969" y="544"/>
                    <a:pt x="969" y="538"/>
                  </a:cubicBezTo>
                  <a:cubicBezTo>
                    <a:pt x="969" y="532"/>
                    <a:pt x="965" y="531"/>
                    <a:pt x="973" y="530"/>
                  </a:cubicBezTo>
                  <a:cubicBezTo>
                    <a:pt x="981" y="528"/>
                    <a:pt x="987" y="530"/>
                    <a:pt x="987" y="525"/>
                  </a:cubicBezTo>
                  <a:cubicBezTo>
                    <a:pt x="988" y="520"/>
                    <a:pt x="988" y="510"/>
                    <a:pt x="993" y="502"/>
                  </a:cubicBezTo>
                  <a:cubicBezTo>
                    <a:pt x="998" y="494"/>
                    <a:pt x="1020" y="466"/>
                    <a:pt x="1025" y="462"/>
                  </a:cubicBezTo>
                  <a:cubicBezTo>
                    <a:pt x="1030" y="458"/>
                    <a:pt x="1037" y="453"/>
                    <a:pt x="1041" y="438"/>
                  </a:cubicBezTo>
                  <a:cubicBezTo>
                    <a:pt x="1046" y="422"/>
                    <a:pt x="1033" y="429"/>
                    <a:pt x="1047" y="416"/>
                  </a:cubicBezTo>
                  <a:cubicBezTo>
                    <a:pt x="1061" y="404"/>
                    <a:pt x="1086" y="382"/>
                    <a:pt x="1090" y="375"/>
                  </a:cubicBezTo>
                  <a:cubicBezTo>
                    <a:pt x="1094" y="368"/>
                    <a:pt x="1097" y="354"/>
                    <a:pt x="1095" y="351"/>
                  </a:cubicBezTo>
                  <a:cubicBezTo>
                    <a:pt x="1093" y="348"/>
                    <a:pt x="1082" y="344"/>
                    <a:pt x="1081" y="338"/>
                  </a:cubicBezTo>
                  <a:cubicBezTo>
                    <a:pt x="1080" y="334"/>
                    <a:pt x="1075" y="330"/>
                    <a:pt x="1076" y="327"/>
                  </a:cubicBezTo>
                  <a:cubicBezTo>
                    <a:pt x="1057" y="327"/>
                    <a:pt x="1045" y="330"/>
                    <a:pt x="1028" y="348"/>
                  </a:cubicBezTo>
                  <a:cubicBezTo>
                    <a:pt x="1009" y="366"/>
                    <a:pt x="1009" y="366"/>
                    <a:pt x="996" y="366"/>
                  </a:cubicBezTo>
                  <a:cubicBezTo>
                    <a:pt x="982" y="366"/>
                    <a:pt x="973" y="361"/>
                    <a:pt x="966" y="346"/>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20147">
              <a:extLst>
                <a:ext uri="{FF2B5EF4-FFF2-40B4-BE49-F238E27FC236}">
                  <a16:creationId xmlns:a16="http://schemas.microsoft.com/office/drawing/2014/main" id="{B933213B-3474-4266-99FA-765C6D8CF433}"/>
                </a:ext>
              </a:extLst>
            </p:cNvPr>
            <p:cNvSpPr>
              <a:spLocks/>
            </p:cNvSpPr>
            <p:nvPr/>
          </p:nvSpPr>
          <p:spPr bwMode="auto">
            <a:xfrm>
              <a:off x="3373" y="2894"/>
              <a:ext cx="1408" cy="470"/>
            </a:xfrm>
            <a:custGeom>
              <a:avLst/>
              <a:gdLst>
                <a:gd name="T0" fmla="*/ 977 w 989"/>
                <a:gd name="T1" fmla="*/ 135 h 330"/>
                <a:gd name="T2" fmla="*/ 949 w 989"/>
                <a:gd name="T3" fmla="*/ 92 h 330"/>
                <a:gd name="T4" fmla="*/ 933 w 989"/>
                <a:gd name="T5" fmla="*/ 40 h 330"/>
                <a:gd name="T6" fmla="*/ 930 w 989"/>
                <a:gd name="T7" fmla="*/ 0 h 330"/>
                <a:gd name="T8" fmla="*/ 923 w 989"/>
                <a:gd name="T9" fmla="*/ 2 h 330"/>
                <a:gd name="T10" fmla="*/ 865 w 989"/>
                <a:gd name="T11" fmla="*/ 15 h 330"/>
                <a:gd name="T12" fmla="*/ 799 w 989"/>
                <a:gd name="T13" fmla="*/ 10 h 330"/>
                <a:gd name="T14" fmla="*/ 744 w 989"/>
                <a:gd name="T15" fmla="*/ 18 h 330"/>
                <a:gd name="T16" fmla="*/ 689 w 989"/>
                <a:gd name="T17" fmla="*/ 29 h 330"/>
                <a:gd name="T18" fmla="*/ 642 w 989"/>
                <a:gd name="T19" fmla="*/ 25 h 330"/>
                <a:gd name="T20" fmla="*/ 576 w 989"/>
                <a:gd name="T21" fmla="*/ 13 h 330"/>
                <a:gd name="T22" fmla="*/ 483 w 989"/>
                <a:gd name="T23" fmla="*/ 23 h 330"/>
                <a:gd name="T24" fmla="*/ 425 w 989"/>
                <a:gd name="T25" fmla="*/ 22 h 330"/>
                <a:gd name="T26" fmla="*/ 385 w 989"/>
                <a:gd name="T27" fmla="*/ 34 h 330"/>
                <a:gd name="T28" fmla="*/ 306 w 989"/>
                <a:gd name="T29" fmla="*/ 34 h 330"/>
                <a:gd name="T30" fmla="*/ 236 w 989"/>
                <a:gd name="T31" fmla="*/ 45 h 330"/>
                <a:gd name="T32" fmla="*/ 167 w 989"/>
                <a:gd name="T33" fmla="*/ 71 h 330"/>
                <a:gd name="T34" fmla="*/ 73 w 989"/>
                <a:gd name="T35" fmla="*/ 85 h 330"/>
                <a:gd name="T36" fmla="*/ 45 w 989"/>
                <a:gd name="T37" fmla="*/ 94 h 330"/>
                <a:gd name="T38" fmla="*/ 32 w 989"/>
                <a:gd name="T39" fmla="*/ 122 h 330"/>
                <a:gd name="T40" fmla="*/ 0 w 989"/>
                <a:gd name="T41" fmla="*/ 181 h 330"/>
                <a:gd name="T42" fmla="*/ 38 w 989"/>
                <a:gd name="T43" fmla="*/ 175 h 330"/>
                <a:gd name="T44" fmla="*/ 51 w 989"/>
                <a:gd name="T45" fmla="*/ 202 h 330"/>
                <a:gd name="T46" fmla="*/ 97 w 989"/>
                <a:gd name="T47" fmla="*/ 179 h 330"/>
                <a:gd name="T48" fmla="*/ 144 w 989"/>
                <a:gd name="T49" fmla="*/ 196 h 330"/>
                <a:gd name="T50" fmla="*/ 185 w 989"/>
                <a:gd name="T51" fmla="*/ 221 h 330"/>
                <a:gd name="T52" fmla="*/ 195 w 989"/>
                <a:gd name="T53" fmla="*/ 228 h 330"/>
                <a:gd name="T54" fmla="*/ 231 w 989"/>
                <a:gd name="T55" fmla="*/ 239 h 330"/>
                <a:gd name="T56" fmla="*/ 257 w 989"/>
                <a:gd name="T57" fmla="*/ 230 h 330"/>
                <a:gd name="T58" fmla="*/ 267 w 989"/>
                <a:gd name="T59" fmla="*/ 219 h 330"/>
                <a:gd name="T60" fmla="*/ 292 w 989"/>
                <a:gd name="T61" fmla="*/ 230 h 330"/>
                <a:gd name="T62" fmla="*/ 326 w 989"/>
                <a:gd name="T63" fmla="*/ 255 h 330"/>
                <a:gd name="T64" fmla="*/ 314 w 989"/>
                <a:gd name="T65" fmla="*/ 284 h 330"/>
                <a:gd name="T66" fmla="*/ 300 w 989"/>
                <a:gd name="T67" fmla="*/ 318 h 330"/>
                <a:gd name="T68" fmla="*/ 319 w 989"/>
                <a:gd name="T69" fmla="*/ 321 h 330"/>
                <a:gd name="T70" fmla="*/ 320 w 989"/>
                <a:gd name="T71" fmla="*/ 330 h 330"/>
                <a:gd name="T72" fmla="*/ 344 w 989"/>
                <a:gd name="T73" fmla="*/ 315 h 330"/>
                <a:gd name="T74" fmla="*/ 360 w 989"/>
                <a:gd name="T75" fmla="*/ 298 h 330"/>
                <a:gd name="T76" fmla="*/ 389 w 989"/>
                <a:gd name="T77" fmla="*/ 307 h 330"/>
                <a:gd name="T78" fmla="*/ 423 w 989"/>
                <a:gd name="T79" fmla="*/ 298 h 330"/>
                <a:gd name="T80" fmla="*/ 462 w 989"/>
                <a:gd name="T81" fmla="*/ 298 h 330"/>
                <a:gd name="T82" fmla="*/ 511 w 989"/>
                <a:gd name="T83" fmla="*/ 298 h 330"/>
                <a:gd name="T84" fmla="*/ 560 w 989"/>
                <a:gd name="T85" fmla="*/ 298 h 330"/>
                <a:gd name="T86" fmla="*/ 573 w 989"/>
                <a:gd name="T87" fmla="*/ 316 h 330"/>
                <a:gd name="T88" fmla="*/ 621 w 989"/>
                <a:gd name="T89" fmla="*/ 315 h 330"/>
                <a:gd name="T90" fmla="*/ 704 w 989"/>
                <a:gd name="T91" fmla="*/ 309 h 330"/>
                <a:gd name="T92" fmla="*/ 752 w 989"/>
                <a:gd name="T93" fmla="*/ 298 h 330"/>
                <a:gd name="T94" fmla="*/ 794 w 989"/>
                <a:gd name="T95" fmla="*/ 287 h 330"/>
                <a:gd name="T96" fmla="*/ 802 w 989"/>
                <a:gd name="T97" fmla="*/ 260 h 330"/>
                <a:gd name="T98" fmla="*/ 784 w 989"/>
                <a:gd name="T99" fmla="*/ 241 h 330"/>
                <a:gd name="T100" fmla="*/ 783 w 989"/>
                <a:gd name="T101" fmla="*/ 234 h 330"/>
                <a:gd name="T102" fmla="*/ 804 w 989"/>
                <a:gd name="T103" fmla="*/ 207 h 330"/>
                <a:gd name="T104" fmla="*/ 817 w 989"/>
                <a:gd name="T105" fmla="*/ 234 h 330"/>
                <a:gd name="T106" fmla="*/ 859 w 989"/>
                <a:gd name="T107" fmla="*/ 234 h 330"/>
                <a:gd name="T108" fmla="*/ 890 w 989"/>
                <a:gd name="T109" fmla="*/ 246 h 330"/>
                <a:gd name="T110" fmla="*/ 922 w 989"/>
                <a:gd name="T111" fmla="*/ 234 h 330"/>
                <a:gd name="T112" fmla="*/ 915 w 989"/>
                <a:gd name="T113" fmla="*/ 205 h 330"/>
                <a:gd name="T114" fmla="*/ 945 w 989"/>
                <a:gd name="T115" fmla="*/ 205 h 330"/>
                <a:gd name="T116" fmla="*/ 945 w 989"/>
                <a:gd name="T117" fmla="*/ 179 h 330"/>
                <a:gd name="T118" fmla="*/ 947 w 989"/>
                <a:gd name="T119" fmla="*/ 169 h 330"/>
                <a:gd name="T120" fmla="*/ 949 w 989"/>
                <a:gd name="T121" fmla="*/ 148 h 330"/>
                <a:gd name="T122" fmla="*/ 964 w 989"/>
                <a:gd name="T123" fmla="*/ 144 h 330"/>
                <a:gd name="T124" fmla="*/ 977 w 989"/>
                <a:gd name="T125" fmla="*/ 13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9" h="330">
                  <a:moveTo>
                    <a:pt x="977" y="135"/>
                  </a:moveTo>
                  <a:cubicBezTo>
                    <a:pt x="964" y="135"/>
                    <a:pt x="954" y="110"/>
                    <a:pt x="949" y="92"/>
                  </a:cubicBezTo>
                  <a:cubicBezTo>
                    <a:pt x="945" y="74"/>
                    <a:pt x="937" y="53"/>
                    <a:pt x="933" y="40"/>
                  </a:cubicBezTo>
                  <a:cubicBezTo>
                    <a:pt x="931" y="31"/>
                    <a:pt x="932" y="15"/>
                    <a:pt x="930" y="0"/>
                  </a:cubicBezTo>
                  <a:cubicBezTo>
                    <a:pt x="928" y="1"/>
                    <a:pt x="925" y="2"/>
                    <a:pt x="923" y="2"/>
                  </a:cubicBezTo>
                  <a:cubicBezTo>
                    <a:pt x="895" y="10"/>
                    <a:pt x="896" y="15"/>
                    <a:pt x="865" y="15"/>
                  </a:cubicBezTo>
                  <a:cubicBezTo>
                    <a:pt x="834" y="15"/>
                    <a:pt x="820" y="1"/>
                    <a:pt x="799" y="10"/>
                  </a:cubicBezTo>
                  <a:cubicBezTo>
                    <a:pt x="778" y="19"/>
                    <a:pt x="774" y="18"/>
                    <a:pt x="744" y="18"/>
                  </a:cubicBezTo>
                  <a:cubicBezTo>
                    <a:pt x="714" y="18"/>
                    <a:pt x="700" y="28"/>
                    <a:pt x="689" y="29"/>
                  </a:cubicBezTo>
                  <a:cubicBezTo>
                    <a:pt x="678" y="30"/>
                    <a:pt x="657" y="34"/>
                    <a:pt x="642" y="25"/>
                  </a:cubicBezTo>
                  <a:cubicBezTo>
                    <a:pt x="627" y="16"/>
                    <a:pt x="607" y="3"/>
                    <a:pt x="576" y="13"/>
                  </a:cubicBezTo>
                  <a:cubicBezTo>
                    <a:pt x="545" y="22"/>
                    <a:pt x="496" y="23"/>
                    <a:pt x="483" y="23"/>
                  </a:cubicBezTo>
                  <a:cubicBezTo>
                    <a:pt x="470" y="23"/>
                    <a:pt x="429" y="22"/>
                    <a:pt x="425" y="22"/>
                  </a:cubicBezTo>
                  <a:cubicBezTo>
                    <a:pt x="422" y="22"/>
                    <a:pt x="408" y="36"/>
                    <a:pt x="385" y="34"/>
                  </a:cubicBezTo>
                  <a:cubicBezTo>
                    <a:pt x="362" y="32"/>
                    <a:pt x="318" y="38"/>
                    <a:pt x="306" y="34"/>
                  </a:cubicBezTo>
                  <a:cubicBezTo>
                    <a:pt x="295" y="30"/>
                    <a:pt x="247" y="43"/>
                    <a:pt x="236" y="45"/>
                  </a:cubicBezTo>
                  <a:cubicBezTo>
                    <a:pt x="225" y="47"/>
                    <a:pt x="191" y="69"/>
                    <a:pt x="167" y="71"/>
                  </a:cubicBezTo>
                  <a:cubicBezTo>
                    <a:pt x="143" y="73"/>
                    <a:pt x="99" y="84"/>
                    <a:pt x="73" y="85"/>
                  </a:cubicBezTo>
                  <a:cubicBezTo>
                    <a:pt x="47" y="86"/>
                    <a:pt x="45" y="94"/>
                    <a:pt x="45" y="94"/>
                  </a:cubicBezTo>
                  <a:cubicBezTo>
                    <a:pt x="45" y="94"/>
                    <a:pt x="42" y="98"/>
                    <a:pt x="32" y="122"/>
                  </a:cubicBezTo>
                  <a:cubicBezTo>
                    <a:pt x="23" y="147"/>
                    <a:pt x="0" y="181"/>
                    <a:pt x="0" y="181"/>
                  </a:cubicBezTo>
                  <a:cubicBezTo>
                    <a:pt x="38" y="175"/>
                    <a:pt x="38" y="175"/>
                    <a:pt x="38" y="175"/>
                  </a:cubicBezTo>
                  <a:cubicBezTo>
                    <a:pt x="51" y="202"/>
                    <a:pt x="51" y="202"/>
                    <a:pt x="51" y="202"/>
                  </a:cubicBezTo>
                  <a:cubicBezTo>
                    <a:pt x="51" y="202"/>
                    <a:pt x="87" y="179"/>
                    <a:pt x="97" y="179"/>
                  </a:cubicBezTo>
                  <a:cubicBezTo>
                    <a:pt x="106" y="179"/>
                    <a:pt x="128" y="185"/>
                    <a:pt x="144" y="196"/>
                  </a:cubicBezTo>
                  <a:cubicBezTo>
                    <a:pt x="161" y="207"/>
                    <a:pt x="172" y="221"/>
                    <a:pt x="185" y="221"/>
                  </a:cubicBezTo>
                  <a:cubicBezTo>
                    <a:pt x="199" y="221"/>
                    <a:pt x="199" y="221"/>
                    <a:pt x="195" y="228"/>
                  </a:cubicBezTo>
                  <a:cubicBezTo>
                    <a:pt x="191" y="236"/>
                    <a:pt x="220" y="239"/>
                    <a:pt x="231" y="239"/>
                  </a:cubicBezTo>
                  <a:cubicBezTo>
                    <a:pt x="242" y="239"/>
                    <a:pt x="264" y="239"/>
                    <a:pt x="257" y="230"/>
                  </a:cubicBezTo>
                  <a:cubicBezTo>
                    <a:pt x="251" y="221"/>
                    <a:pt x="257" y="213"/>
                    <a:pt x="267" y="219"/>
                  </a:cubicBezTo>
                  <a:cubicBezTo>
                    <a:pt x="276" y="224"/>
                    <a:pt x="292" y="216"/>
                    <a:pt x="292" y="230"/>
                  </a:cubicBezTo>
                  <a:cubicBezTo>
                    <a:pt x="292" y="244"/>
                    <a:pt x="313" y="245"/>
                    <a:pt x="326" y="255"/>
                  </a:cubicBezTo>
                  <a:cubicBezTo>
                    <a:pt x="339" y="264"/>
                    <a:pt x="325" y="282"/>
                    <a:pt x="314" y="284"/>
                  </a:cubicBezTo>
                  <a:cubicBezTo>
                    <a:pt x="304" y="286"/>
                    <a:pt x="305" y="297"/>
                    <a:pt x="300" y="318"/>
                  </a:cubicBezTo>
                  <a:cubicBezTo>
                    <a:pt x="315" y="317"/>
                    <a:pt x="319" y="321"/>
                    <a:pt x="319" y="321"/>
                  </a:cubicBezTo>
                  <a:cubicBezTo>
                    <a:pt x="320" y="330"/>
                    <a:pt x="320" y="330"/>
                    <a:pt x="320" y="330"/>
                  </a:cubicBezTo>
                  <a:cubicBezTo>
                    <a:pt x="320" y="330"/>
                    <a:pt x="339" y="323"/>
                    <a:pt x="344" y="315"/>
                  </a:cubicBezTo>
                  <a:cubicBezTo>
                    <a:pt x="348" y="307"/>
                    <a:pt x="351" y="298"/>
                    <a:pt x="360" y="298"/>
                  </a:cubicBezTo>
                  <a:cubicBezTo>
                    <a:pt x="369" y="298"/>
                    <a:pt x="378" y="307"/>
                    <a:pt x="389" y="307"/>
                  </a:cubicBezTo>
                  <a:cubicBezTo>
                    <a:pt x="401" y="307"/>
                    <a:pt x="407" y="298"/>
                    <a:pt x="423" y="298"/>
                  </a:cubicBezTo>
                  <a:cubicBezTo>
                    <a:pt x="462" y="298"/>
                    <a:pt x="462" y="298"/>
                    <a:pt x="462" y="298"/>
                  </a:cubicBezTo>
                  <a:cubicBezTo>
                    <a:pt x="511" y="298"/>
                    <a:pt x="511" y="298"/>
                    <a:pt x="511" y="298"/>
                  </a:cubicBezTo>
                  <a:cubicBezTo>
                    <a:pt x="539" y="298"/>
                    <a:pt x="560" y="289"/>
                    <a:pt x="560" y="298"/>
                  </a:cubicBezTo>
                  <a:cubicBezTo>
                    <a:pt x="560" y="307"/>
                    <a:pt x="548" y="316"/>
                    <a:pt x="573" y="316"/>
                  </a:cubicBezTo>
                  <a:cubicBezTo>
                    <a:pt x="598" y="316"/>
                    <a:pt x="582" y="318"/>
                    <a:pt x="621" y="315"/>
                  </a:cubicBezTo>
                  <a:cubicBezTo>
                    <a:pt x="659" y="312"/>
                    <a:pt x="689" y="309"/>
                    <a:pt x="704" y="309"/>
                  </a:cubicBezTo>
                  <a:cubicBezTo>
                    <a:pt x="720" y="309"/>
                    <a:pt x="741" y="298"/>
                    <a:pt x="752" y="298"/>
                  </a:cubicBezTo>
                  <a:cubicBezTo>
                    <a:pt x="763" y="298"/>
                    <a:pt x="794" y="287"/>
                    <a:pt x="794" y="287"/>
                  </a:cubicBezTo>
                  <a:cubicBezTo>
                    <a:pt x="794" y="287"/>
                    <a:pt x="802" y="271"/>
                    <a:pt x="802" y="260"/>
                  </a:cubicBezTo>
                  <a:cubicBezTo>
                    <a:pt x="802" y="248"/>
                    <a:pt x="784" y="249"/>
                    <a:pt x="784" y="241"/>
                  </a:cubicBezTo>
                  <a:cubicBezTo>
                    <a:pt x="784" y="234"/>
                    <a:pt x="771" y="252"/>
                    <a:pt x="783" y="234"/>
                  </a:cubicBezTo>
                  <a:cubicBezTo>
                    <a:pt x="794" y="216"/>
                    <a:pt x="804" y="201"/>
                    <a:pt x="804" y="207"/>
                  </a:cubicBezTo>
                  <a:cubicBezTo>
                    <a:pt x="804" y="214"/>
                    <a:pt x="805" y="234"/>
                    <a:pt x="817" y="234"/>
                  </a:cubicBezTo>
                  <a:cubicBezTo>
                    <a:pt x="828" y="234"/>
                    <a:pt x="836" y="224"/>
                    <a:pt x="859" y="234"/>
                  </a:cubicBezTo>
                  <a:cubicBezTo>
                    <a:pt x="881" y="244"/>
                    <a:pt x="870" y="250"/>
                    <a:pt x="890" y="246"/>
                  </a:cubicBezTo>
                  <a:cubicBezTo>
                    <a:pt x="911" y="241"/>
                    <a:pt x="920" y="240"/>
                    <a:pt x="922" y="234"/>
                  </a:cubicBezTo>
                  <a:cubicBezTo>
                    <a:pt x="924" y="228"/>
                    <a:pt x="907" y="205"/>
                    <a:pt x="915" y="205"/>
                  </a:cubicBezTo>
                  <a:cubicBezTo>
                    <a:pt x="945" y="205"/>
                    <a:pt x="945" y="205"/>
                    <a:pt x="945" y="205"/>
                  </a:cubicBezTo>
                  <a:cubicBezTo>
                    <a:pt x="945" y="179"/>
                    <a:pt x="945" y="179"/>
                    <a:pt x="945" y="179"/>
                  </a:cubicBezTo>
                  <a:cubicBezTo>
                    <a:pt x="945" y="179"/>
                    <a:pt x="947" y="176"/>
                    <a:pt x="947" y="169"/>
                  </a:cubicBezTo>
                  <a:cubicBezTo>
                    <a:pt x="947" y="162"/>
                    <a:pt x="955" y="148"/>
                    <a:pt x="949" y="148"/>
                  </a:cubicBezTo>
                  <a:cubicBezTo>
                    <a:pt x="943" y="148"/>
                    <a:pt x="964" y="144"/>
                    <a:pt x="964" y="144"/>
                  </a:cubicBezTo>
                  <a:cubicBezTo>
                    <a:pt x="964" y="144"/>
                    <a:pt x="989" y="135"/>
                    <a:pt x="977" y="135"/>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20148">
              <a:extLst>
                <a:ext uri="{FF2B5EF4-FFF2-40B4-BE49-F238E27FC236}">
                  <a16:creationId xmlns:a16="http://schemas.microsoft.com/office/drawing/2014/main" id="{BB24D55F-3158-4C7A-896C-57E8AF08630E}"/>
                </a:ext>
              </a:extLst>
            </p:cNvPr>
            <p:cNvSpPr>
              <a:spLocks/>
            </p:cNvSpPr>
            <p:nvPr/>
          </p:nvSpPr>
          <p:spPr bwMode="auto">
            <a:xfrm>
              <a:off x="3373" y="2894"/>
              <a:ext cx="1408" cy="470"/>
            </a:xfrm>
            <a:custGeom>
              <a:avLst/>
              <a:gdLst>
                <a:gd name="T0" fmla="*/ 977 w 989"/>
                <a:gd name="T1" fmla="*/ 135 h 330"/>
                <a:gd name="T2" fmla="*/ 949 w 989"/>
                <a:gd name="T3" fmla="*/ 92 h 330"/>
                <a:gd name="T4" fmla="*/ 933 w 989"/>
                <a:gd name="T5" fmla="*/ 40 h 330"/>
                <a:gd name="T6" fmla="*/ 930 w 989"/>
                <a:gd name="T7" fmla="*/ 0 h 330"/>
                <a:gd name="T8" fmla="*/ 923 w 989"/>
                <a:gd name="T9" fmla="*/ 2 h 330"/>
                <a:gd name="T10" fmla="*/ 865 w 989"/>
                <a:gd name="T11" fmla="*/ 15 h 330"/>
                <a:gd name="T12" fmla="*/ 799 w 989"/>
                <a:gd name="T13" fmla="*/ 10 h 330"/>
                <a:gd name="T14" fmla="*/ 744 w 989"/>
                <a:gd name="T15" fmla="*/ 18 h 330"/>
                <a:gd name="T16" fmla="*/ 689 w 989"/>
                <a:gd name="T17" fmla="*/ 29 h 330"/>
                <a:gd name="T18" fmla="*/ 642 w 989"/>
                <a:gd name="T19" fmla="*/ 25 h 330"/>
                <a:gd name="T20" fmla="*/ 576 w 989"/>
                <a:gd name="T21" fmla="*/ 13 h 330"/>
                <a:gd name="T22" fmla="*/ 483 w 989"/>
                <a:gd name="T23" fmla="*/ 23 h 330"/>
                <a:gd name="T24" fmla="*/ 425 w 989"/>
                <a:gd name="T25" fmla="*/ 22 h 330"/>
                <a:gd name="T26" fmla="*/ 385 w 989"/>
                <a:gd name="T27" fmla="*/ 34 h 330"/>
                <a:gd name="T28" fmla="*/ 306 w 989"/>
                <a:gd name="T29" fmla="*/ 34 h 330"/>
                <a:gd name="T30" fmla="*/ 236 w 989"/>
                <a:gd name="T31" fmla="*/ 45 h 330"/>
                <a:gd name="T32" fmla="*/ 167 w 989"/>
                <a:gd name="T33" fmla="*/ 71 h 330"/>
                <a:gd name="T34" fmla="*/ 73 w 989"/>
                <a:gd name="T35" fmla="*/ 85 h 330"/>
                <a:gd name="T36" fmla="*/ 45 w 989"/>
                <a:gd name="T37" fmla="*/ 94 h 330"/>
                <a:gd name="T38" fmla="*/ 32 w 989"/>
                <a:gd name="T39" fmla="*/ 122 h 330"/>
                <a:gd name="T40" fmla="*/ 0 w 989"/>
                <a:gd name="T41" fmla="*/ 181 h 330"/>
                <a:gd name="T42" fmla="*/ 38 w 989"/>
                <a:gd name="T43" fmla="*/ 175 h 330"/>
                <a:gd name="T44" fmla="*/ 51 w 989"/>
                <a:gd name="T45" fmla="*/ 202 h 330"/>
                <a:gd name="T46" fmla="*/ 97 w 989"/>
                <a:gd name="T47" fmla="*/ 179 h 330"/>
                <a:gd name="T48" fmla="*/ 144 w 989"/>
                <a:gd name="T49" fmla="*/ 196 h 330"/>
                <a:gd name="T50" fmla="*/ 185 w 989"/>
                <a:gd name="T51" fmla="*/ 221 h 330"/>
                <a:gd name="T52" fmla="*/ 195 w 989"/>
                <a:gd name="T53" fmla="*/ 228 h 330"/>
                <a:gd name="T54" fmla="*/ 231 w 989"/>
                <a:gd name="T55" fmla="*/ 239 h 330"/>
                <a:gd name="T56" fmla="*/ 257 w 989"/>
                <a:gd name="T57" fmla="*/ 230 h 330"/>
                <a:gd name="T58" fmla="*/ 267 w 989"/>
                <a:gd name="T59" fmla="*/ 219 h 330"/>
                <a:gd name="T60" fmla="*/ 292 w 989"/>
                <a:gd name="T61" fmla="*/ 230 h 330"/>
                <a:gd name="T62" fmla="*/ 326 w 989"/>
                <a:gd name="T63" fmla="*/ 255 h 330"/>
                <a:gd name="T64" fmla="*/ 314 w 989"/>
                <a:gd name="T65" fmla="*/ 284 h 330"/>
                <a:gd name="T66" fmla="*/ 300 w 989"/>
                <a:gd name="T67" fmla="*/ 318 h 330"/>
                <a:gd name="T68" fmla="*/ 319 w 989"/>
                <a:gd name="T69" fmla="*/ 321 h 330"/>
                <a:gd name="T70" fmla="*/ 320 w 989"/>
                <a:gd name="T71" fmla="*/ 330 h 330"/>
                <a:gd name="T72" fmla="*/ 344 w 989"/>
                <a:gd name="T73" fmla="*/ 315 h 330"/>
                <a:gd name="T74" fmla="*/ 360 w 989"/>
                <a:gd name="T75" fmla="*/ 298 h 330"/>
                <a:gd name="T76" fmla="*/ 389 w 989"/>
                <a:gd name="T77" fmla="*/ 307 h 330"/>
                <a:gd name="T78" fmla="*/ 423 w 989"/>
                <a:gd name="T79" fmla="*/ 298 h 330"/>
                <a:gd name="T80" fmla="*/ 462 w 989"/>
                <a:gd name="T81" fmla="*/ 298 h 330"/>
                <a:gd name="T82" fmla="*/ 511 w 989"/>
                <a:gd name="T83" fmla="*/ 298 h 330"/>
                <a:gd name="T84" fmla="*/ 560 w 989"/>
                <a:gd name="T85" fmla="*/ 298 h 330"/>
                <a:gd name="T86" fmla="*/ 573 w 989"/>
                <a:gd name="T87" fmla="*/ 316 h 330"/>
                <a:gd name="T88" fmla="*/ 621 w 989"/>
                <a:gd name="T89" fmla="*/ 315 h 330"/>
                <a:gd name="T90" fmla="*/ 704 w 989"/>
                <a:gd name="T91" fmla="*/ 309 h 330"/>
                <a:gd name="T92" fmla="*/ 752 w 989"/>
                <a:gd name="T93" fmla="*/ 298 h 330"/>
                <a:gd name="T94" fmla="*/ 794 w 989"/>
                <a:gd name="T95" fmla="*/ 287 h 330"/>
                <a:gd name="T96" fmla="*/ 802 w 989"/>
                <a:gd name="T97" fmla="*/ 260 h 330"/>
                <a:gd name="T98" fmla="*/ 784 w 989"/>
                <a:gd name="T99" fmla="*/ 241 h 330"/>
                <a:gd name="T100" fmla="*/ 783 w 989"/>
                <a:gd name="T101" fmla="*/ 234 h 330"/>
                <a:gd name="T102" fmla="*/ 804 w 989"/>
                <a:gd name="T103" fmla="*/ 207 h 330"/>
                <a:gd name="T104" fmla="*/ 817 w 989"/>
                <a:gd name="T105" fmla="*/ 234 h 330"/>
                <a:gd name="T106" fmla="*/ 859 w 989"/>
                <a:gd name="T107" fmla="*/ 234 h 330"/>
                <a:gd name="T108" fmla="*/ 890 w 989"/>
                <a:gd name="T109" fmla="*/ 246 h 330"/>
                <a:gd name="T110" fmla="*/ 922 w 989"/>
                <a:gd name="T111" fmla="*/ 234 h 330"/>
                <a:gd name="T112" fmla="*/ 915 w 989"/>
                <a:gd name="T113" fmla="*/ 205 h 330"/>
                <a:gd name="T114" fmla="*/ 945 w 989"/>
                <a:gd name="T115" fmla="*/ 205 h 330"/>
                <a:gd name="T116" fmla="*/ 945 w 989"/>
                <a:gd name="T117" fmla="*/ 179 h 330"/>
                <a:gd name="T118" fmla="*/ 947 w 989"/>
                <a:gd name="T119" fmla="*/ 169 h 330"/>
                <a:gd name="T120" fmla="*/ 949 w 989"/>
                <a:gd name="T121" fmla="*/ 148 h 330"/>
                <a:gd name="T122" fmla="*/ 964 w 989"/>
                <a:gd name="T123" fmla="*/ 144 h 330"/>
                <a:gd name="T124" fmla="*/ 977 w 989"/>
                <a:gd name="T125" fmla="*/ 13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9" h="330">
                  <a:moveTo>
                    <a:pt x="977" y="135"/>
                  </a:moveTo>
                  <a:cubicBezTo>
                    <a:pt x="964" y="135"/>
                    <a:pt x="954" y="110"/>
                    <a:pt x="949" y="92"/>
                  </a:cubicBezTo>
                  <a:cubicBezTo>
                    <a:pt x="945" y="74"/>
                    <a:pt x="937" y="53"/>
                    <a:pt x="933" y="40"/>
                  </a:cubicBezTo>
                  <a:cubicBezTo>
                    <a:pt x="931" y="31"/>
                    <a:pt x="932" y="15"/>
                    <a:pt x="930" y="0"/>
                  </a:cubicBezTo>
                  <a:cubicBezTo>
                    <a:pt x="928" y="1"/>
                    <a:pt x="925" y="2"/>
                    <a:pt x="923" y="2"/>
                  </a:cubicBezTo>
                  <a:cubicBezTo>
                    <a:pt x="895" y="10"/>
                    <a:pt x="896" y="15"/>
                    <a:pt x="865" y="15"/>
                  </a:cubicBezTo>
                  <a:cubicBezTo>
                    <a:pt x="834" y="15"/>
                    <a:pt x="820" y="1"/>
                    <a:pt x="799" y="10"/>
                  </a:cubicBezTo>
                  <a:cubicBezTo>
                    <a:pt x="778" y="19"/>
                    <a:pt x="774" y="18"/>
                    <a:pt x="744" y="18"/>
                  </a:cubicBezTo>
                  <a:cubicBezTo>
                    <a:pt x="714" y="18"/>
                    <a:pt x="700" y="28"/>
                    <a:pt x="689" y="29"/>
                  </a:cubicBezTo>
                  <a:cubicBezTo>
                    <a:pt x="678" y="30"/>
                    <a:pt x="657" y="34"/>
                    <a:pt x="642" y="25"/>
                  </a:cubicBezTo>
                  <a:cubicBezTo>
                    <a:pt x="627" y="16"/>
                    <a:pt x="607" y="3"/>
                    <a:pt x="576" y="13"/>
                  </a:cubicBezTo>
                  <a:cubicBezTo>
                    <a:pt x="545" y="22"/>
                    <a:pt x="496" y="23"/>
                    <a:pt x="483" y="23"/>
                  </a:cubicBezTo>
                  <a:cubicBezTo>
                    <a:pt x="470" y="23"/>
                    <a:pt x="429" y="22"/>
                    <a:pt x="425" y="22"/>
                  </a:cubicBezTo>
                  <a:cubicBezTo>
                    <a:pt x="422" y="22"/>
                    <a:pt x="408" y="36"/>
                    <a:pt x="385" y="34"/>
                  </a:cubicBezTo>
                  <a:cubicBezTo>
                    <a:pt x="362" y="32"/>
                    <a:pt x="318" y="38"/>
                    <a:pt x="306" y="34"/>
                  </a:cubicBezTo>
                  <a:cubicBezTo>
                    <a:pt x="295" y="30"/>
                    <a:pt x="247" y="43"/>
                    <a:pt x="236" y="45"/>
                  </a:cubicBezTo>
                  <a:cubicBezTo>
                    <a:pt x="225" y="47"/>
                    <a:pt x="191" y="69"/>
                    <a:pt x="167" y="71"/>
                  </a:cubicBezTo>
                  <a:cubicBezTo>
                    <a:pt x="143" y="73"/>
                    <a:pt x="99" y="84"/>
                    <a:pt x="73" y="85"/>
                  </a:cubicBezTo>
                  <a:cubicBezTo>
                    <a:pt x="47" y="86"/>
                    <a:pt x="45" y="94"/>
                    <a:pt x="45" y="94"/>
                  </a:cubicBezTo>
                  <a:cubicBezTo>
                    <a:pt x="45" y="94"/>
                    <a:pt x="42" y="98"/>
                    <a:pt x="32" y="122"/>
                  </a:cubicBezTo>
                  <a:cubicBezTo>
                    <a:pt x="23" y="147"/>
                    <a:pt x="0" y="181"/>
                    <a:pt x="0" y="181"/>
                  </a:cubicBezTo>
                  <a:cubicBezTo>
                    <a:pt x="38" y="175"/>
                    <a:pt x="38" y="175"/>
                    <a:pt x="38" y="175"/>
                  </a:cubicBezTo>
                  <a:cubicBezTo>
                    <a:pt x="51" y="202"/>
                    <a:pt x="51" y="202"/>
                    <a:pt x="51" y="202"/>
                  </a:cubicBezTo>
                  <a:cubicBezTo>
                    <a:pt x="51" y="202"/>
                    <a:pt x="87" y="179"/>
                    <a:pt x="97" y="179"/>
                  </a:cubicBezTo>
                  <a:cubicBezTo>
                    <a:pt x="106" y="179"/>
                    <a:pt x="128" y="185"/>
                    <a:pt x="144" y="196"/>
                  </a:cubicBezTo>
                  <a:cubicBezTo>
                    <a:pt x="161" y="207"/>
                    <a:pt x="172" y="221"/>
                    <a:pt x="185" y="221"/>
                  </a:cubicBezTo>
                  <a:cubicBezTo>
                    <a:pt x="199" y="221"/>
                    <a:pt x="199" y="221"/>
                    <a:pt x="195" y="228"/>
                  </a:cubicBezTo>
                  <a:cubicBezTo>
                    <a:pt x="191" y="236"/>
                    <a:pt x="220" y="239"/>
                    <a:pt x="231" y="239"/>
                  </a:cubicBezTo>
                  <a:cubicBezTo>
                    <a:pt x="242" y="239"/>
                    <a:pt x="264" y="239"/>
                    <a:pt x="257" y="230"/>
                  </a:cubicBezTo>
                  <a:cubicBezTo>
                    <a:pt x="251" y="221"/>
                    <a:pt x="257" y="213"/>
                    <a:pt x="267" y="219"/>
                  </a:cubicBezTo>
                  <a:cubicBezTo>
                    <a:pt x="276" y="224"/>
                    <a:pt x="292" y="216"/>
                    <a:pt x="292" y="230"/>
                  </a:cubicBezTo>
                  <a:cubicBezTo>
                    <a:pt x="292" y="244"/>
                    <a:pt x="313" y="245"/>
                    <a:pt x="326" y="255"/>
                  </a:cubicBezTo>
                  <a:cubicBezTo>
                    <a:pt x="339" y="264"/>
                    <a:pt x="325" y="282"/>
                    <a:pt x="314" y="284"/>
                  </a:cubicBezTo>
                  <a:cubicBezTo>
                    <a:pt x="304" y="286"/>
                    <a:pt x="305" y="297"/>
                    <a:pt x="300" y="318"/>
                  </a:cubicBezTo>
                  <a:cubicBezTo>
                    <a:pt x="315" y="317"/>
                    <a:pt x="319" y="321"/>
                    <a:pt x="319" y="321"/>
                  </a:cubicBezTo>
                  <a:cubicBezTo>
                    <a:pt x="320" y="330"/>
                    <a:pt x="320" y="330"/>
                    <a:pt x="320" y="330"/>
                  </a:cubicBezTo>
                  <a:cubicBezTo>
                    <a:pt x="320" y="330"/>
                    <a:pt x="339" y="323"/>
                    <a:pt x="344" y="315"/>
                  </a:cubicBezTo>
                  <a:cubicBezTo>
                    <a:pt x="348" y="307"/>
                    <a:pt x="351" y="298"/>
                    <a:pt x="360" y="298"/>
                  </a:cubicBezTo>
                  <a:cubicBezTo>
                    <a:pt x="369" y="298"/>
                    <a:pt x="378" y="307"/>
                    <a:pt x="389" y="307"/>
                  </a:cubicBezTo>
                  <a:cubicBezTo>
                    <a:pt x="401" y="307"/>
                    <a:pt x="407" y="298"/>
                    <a:pt x="423" y="298"/>
                  </a:cubicBezTo>
                  <a:cubicBezTo>
                    <a:pt x="462" y="298"/>
                    <a:pt x="462" y="298"/>
                    <a:pt x="462" y="298"/>
                  </a:cubicBezTo>
                  <a:cubicBezTo>
                    <a:pt x="511" y="298"/>
                    <a:pt x="511" y="298"/>
                    <a:pt x="511" y="298"/>
                  </a:cubicBezTo>
                  <a:cubicBezTo>
                    <a:pt x="539" y="298"/>
                    <a:pt x="560" y="289"/>
                    <a:pt x="560" y="298"/>
                  </a:cubicBezTo>
                  <a:cubicBezTo>
                    <a:pt x="560" y="307"/>
                    <a:pt x="548" y="316"/>
                    <a:pt x="573" y="316"/>
                  </a:cubicBezTo>
                  <a:cubicBezTo>
                    <a:pt x="598" y="316"/>
                    <a:pt x="582" y="318"/>
                    <a:pt x="621" y="315"/>
                  </a:cubicBezTo>
                  <a:cubicBezTo>
                    <a:pt x="659" y="312"/>
                    <a:pt x="689" y="309"/>
                    <a:pt x="704" y="309"/>
                  </a:cubicBezTo>
                  <a:cubicBezTo>
                    <a:pt x="720" y="309"/>
                    <a:pt x="741" y="298"/>
                    <a:pt x="752" y="298"/>
                  </a:cubicBezTo>
                  <a:cubicBezTo>
                    <a:pt x="763" y="298"/>
                    <a:pt x="794" y="287"/>
                    <a:pt x="794" y="287"/>
                  </a:cubicBezTo>
                  <a:cubicBezTo>
                    <a:pt x="794" y="287"/>
                    <a:pt x="802" y="271"/>
                    <a:pt x="802" y="260"/>
                  </a:cubicBezTo>
                  <a:cubicBezTo>
                    <a:pt x="802" y="248"/>
                    <a:pt x="784" y="249"/>
                    <a:pt x="784" y="241"/>
                  </a:cubicBezTo>
                  <a:cubicBezTo>
                    <a:pt x="784" y="234"/>
                    <a:pt x="771" y="252"/>
                    <a:pt x="783" y="234"/>
                  </a:cubicBezTo>
                  <a:cubicBezTo>
                    <a:pt x="794" y="216"/>
                    <a:pt x="804" y="201"/>
                    <a:pt x="804" y="207"/>
                  </a:cubicBezTo>
                  <a:cubicBezTo>
                    <a:pt x="804" y="214"/>
                    <a:pt x="805" y="234"/>
                    <a:pt x="817" y="234"/>
                  </a:cubicBezTo>
                  <a:cubicBezTo>
                    <a:pt x="828" y="234"/>
                    <a:pt x="836" y="224"/>
                    <a:pt x="859" y="234"/>
                  </a:cubicBezTo>
                  <a:cubicBezTo>
                    <a:pt x="881" y="244"/>
                    <a:pt x="870" y="250"/>
                    <a:pt x="890" y="246"/>
                  </a:cubicBezTo>
                  <a:cubicBezTo>
                    <a:pt x="911" y="241"/>
                    <a:pt x="920" y="240"/>
                    <a:pt x="922" y="234"/>
                  </a:cubicBezTo>
                  <a:cubicBezTo>
                    <a:pt x="924" y="228"/>
                    <a:pt x="907" y="205"/>
                    <a:pt x="915" y="205"/>
                  </a:cubicBezTo>
                  <a:cubicBezTo>
                    <a:pt x="945" y="205"/>
                    <a:pt x="945" y="205"/>
                    <a:pt x="945" y="205"/>
                  </a:cubicBezTo>
                  <a:cubicBezTo>
                    <a:pt x="945" y="179"/>
                    <a:pt x="945" y="179"/>
                    <a:pt x="945" y="179"/>
                  </a:cubicBezTo>
                  <a:cubicBezTo>
                    <a:pt x="945" y="179"/>
                    <a:pt x="947" y="176"/>
                    <a:pt x="947" y="169"/>
                  </a:cubicBezTo>
                  <a:cubicBezTo>
                    <a:pt x="947" y="162"/>
                    <a:pt x="955" y="148"/>
                    <a:pt x="949" y="148"/>
                  </a:cubicBezTo>
                  <a:cubicBezTo>
                    <a:pt x="943" y="148"/>
                    <a:pt x="964" y="144"/>
                    <a:pt x="964" y="144"/>
                  </a:cubicBezTo>
                  <a:cubicBezTo>
                    <a:pt x="964" y="144"/>
                    <a:pt x="989" y="135"/>
                    <a:pt x="977" y="135"/>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20149">
              <a:extLst>
                <a:ext uri="{FF2B5EF4-FFF2-40B4-BE49-F238E27FC236}">
                  <a16:creationId xmlns:a16="http://schemas.microsoft.com/office/drawing/2014/main" id="{C3BF5DB7-865A-492D-A9CF-6E9C8432869F}"/>
                </a:ext>
              </a:extLst>
            </p:cNvPr>
            <p:cNvSpPr>
              <a:spLocks/>
            </p:cNvSpPr>
            <p:nvPr/>
          </p:nvSpPr>
          <p:spPr bwMode="auto">
            <a:xfrm>
              <a:off x="5898" y="3279"/>
              <a:ext cx="598" cy="340"/>
            </a:xfrm>
            <a:custGeom>
              <a:avLst/>
              <a:gdLst>
                <a:gd name="T0" fmla="*/ 160 w 420"/>
                <a:gd name="T1" fmla="*/ 22 h 239"/>
                <a:gd name="T2" fmla="*/ 123 w 420"/>
                <a:gd name="T3" fmla="*/ 45 h 239"/>
                <a:gd name="T4" fmla="*/ 121 w 420"/>
                <a:gd name="T5" fmla="*/ 55 h 239"/>
                <a:gd name="T6" fmla="*/ 112 w 420"/>
                <a:gd name="T7" fmla="*/ 71 h 239"/>
                <a:gd name="T8" fmla="*/ 91 w 420"/>
                <a:gd name="T9" fmla="*/ 71 h 239"/>
                <a:gd name="T10" fmla="*/ 89 w 420"/>
                <a:gd name="T11" fmla="*/ 79 h 239"/>
                <a:gd name="T12" fmla="*/ 74 w 420"/>
                <a:gd name="T13" fmla="*/ 95 h 239"/>
                <a:gd name="T14" fmla="*/ 46 w 420"/>
                <a:gd name="T15" fmla="*/ 96 h 239"/>
                <a:gd name="T16" fmla="*/ 60 w 420"/>
                <a:gd name="T17" fmla="*/ 107 h 239"/>
                <a:gd name="T18" fmla="*/ 44 w 420"/>
                <a:gd name="T19" fmla="*/ 116 h 239"/>
                <a:gd name="T20" fmla="*/ 49 w 420"/>
                <a:gd name="T21" fmla="*/ 130 h 239"/>
                <a:gd name="T22" fmla="*/ 48 w 420"/>
                <a:gd name="T23" fmla="*/ 151 h 239"/>
                <a:gd name="T24" fmla="*/ 29 w 420"/>
                <a:gd name="T25" fmla="*/ 153 h 239"/>
                <a:gd name="T26" fmla="*/ 8 w 420"/>
                <a:gd name="T27" fmla="*/ 169 h 239"/>
                <a:gd name="T28" fmla="*/ 12 w 420"/>
                <a:gd name="T29" fmla="*/ 209 h 239"/>
                <a:gd name="T30" fmla="*/ 13 w 420"/>
                <a:gd name="T31" fmla="*/ 218 h 239"/>
                <a:gd name="T32" fmla="*/ 25 w 420"/>
                <a:gd name="T33" fmla="*/ 218 h 239"/>
                <a:gd name="T34" fmla="*/ 78 w 420"/>
                <a:gd name="T35" fmla="*/ 222 h 239"/>
                <a:gd name="T36" fmla="*/ 116 w 420"/>
                <a:gd name="T37" fmla="*/ 234 h 239"/>
                <a:gd name="T38" fmla="*/ 169 w 420"/>
                <a:gd name="T39" fmla="*/ 236 h 239"/>
                <a:gd name="T40" fmla="*/ 203 w 420"/>
                <a:gd name="T41" fmla="*/ 239 h 239"/>
                <a:gd name="T42" fmla="*/ 217 w 420"/>
                <a:gd name="T43" fmla="*/ 232 h 239"/>
                <a:gd name="T44" fmla="*/ 191 w 420"/>
                <a:gd name="T45" fmla="*/ 214 h 239"/>
                <a:gd name="T46" fmla="*/ 192 w 420"/>
                <a:gd name="T47" fmla="*/ 183 h 239"/>
                <a:gd name="T48" fmla="*/ 228 w 420"/>
                <a:gd name="T49" fmla="*/ 165 h 239"/>
                <a:gd name="T50" fmla="*/ 287 w 420"/>
                <a:gd name="T51" fmla="*/ 162 h 239"/>
                <a:gd name="T52" fmla="*/ 324 w 420"/>
                <a:gd name="T53" fmla="*/ 146 h 239"/>
                <a:gd name="T54" fmla="*/ 374 w 420"/>
                <a:gd name="T55" fmla="*/ 145 h 239"/>
                <a:gd name="T56" fmla="*/ 374 w 420"/>
                <a:gd name="T57" fmla="*/ 128 h 239"/>
                <a:gd name="T58" fmla="*/ 374 w 420"/>
                <a:gd name="T59" fmla="*/ 109 h 239"/>
                <a:gd name="T60" fmla="*/ 383 w 420"/>
                <a:gd name="T61" fmla="*/ 92 h 239"/>
                <a:gd name="T62" fmla="*/ 394 w 420"/>
                <a:gd name="T63" fmla="*/ 80 h 239"/>
                <a:gd name="T64" fmla="*/ 420 w 420"/>
                <a:gd name="T65" fmla="*/ 63 h 239"/>
                <a:gd name="T66" fmla="*/ 405 w 420"/>
                <a:gd name="T67" fmla="*/ 55 h 239"/>
                <a:gd name="T68" fmla="*/ 350 w 420"/>
                <a:gd name="T69" fmla="*/ 39 h 239"/>
                <a:gd name="T70" fmla="*/ 323 w 420"/>
                <a:gd name="T71" fmla="*/ 34 h 239"/>
                <a:gd name="T72" fmla="*/ 318 w 420"/>
                <a:gd name="T73" fmla="*/ 22 h 239"/>
                <a:gd name="T74" fmla="*/ 301 w 420"/>
                <a:gd name="T75" fmla="*/ 9 h 239"/>
                <a:gd name="T76" fmla="*/ 279 w 420"/>
                <a:gd name="T77" fmla="*/ 12 h 239"/>
                <a:gd name="T78" fmla="*/ 257 w 420"/>
                <a:gd name="T79" fmla="*/ 25 h 239"/>
                <a:gd name="T80" fmla="*/ 218 w 420"/>
                <a:gd name="T81" fmla="*/ 17 h 239"/>
                <a:gd name="T82" fmla="*/ 225 w 420"/>
                <a:gd name="T83" fmla="*/ 0 h 239"/>
                <a:gd name="T84" fmla="*/ 189 w 420"/>
                <a:gd name="T85" fmla="*/ 8 h 239"/>
                <a:gd name="T86" fmla="*/ 160 w 420"/>
                <a:gd name="T87"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0" h="239">
                  <a:moveTo>
                    <a:pt x="160" y="22"/>
                  </a:moveTo>
                  <a:cubicBezTo>
                    <a:pt x="146" y="26"/>
                    <a:pt x="123" y="34"/>
                    <a:pt x="123" y="45"/>
                  </a:cubicBezTo>
                  <a:cubicBezTo>
                    <a:pt x="123" y="56"/>
                    <a:pt x="121" y="55"/>
                    <a:pt x="121" y="55"/>
                  </a:cubicBezTo>
                  <a:cubicBezTo>
                    <a:pt x="112" y="71"/>
                    <a:pt x="112" y="71"/>
                    <a:pt x="112" y="71"/>
                  </a:cubicBezTo>
                  <a:cubicBezTo>
                    <a:pt x="91" y="71"/>
                    <a:pt x="91" y="71"/>
                    <a:pt x="91" y="71"/>
                  </a:cubicBezTo>
                  <a:cubicBezTo>
                    <a:pt x="77" y="71"/>
                    <a:pt x="89" y="71"/>
                    <a:pt x="89" y="79"/>
                  </a:cubicBezTo>
                  <a:cubicBezTo>
                    <a:pt x="89" y="88"/>
                    <a:pt x="86" y="95"/>
                    <a:pt x="74" y="95"/>
                  </a:cubicBezTo>
                  <a:cubicBezTo>
                    <a:pt x="63" y="95"/>
                    <a:pt x="46" y="96"/>
                    <a:pt x="46" y="96"/>
                  </a:cubicBezTo>
                  <a:cubicBezTo>
                    <a:pt x="46" y="96"/>
                    <a:pt x="54" y="103"/>
                    <a:pt x="60" y="107"/>
                  </a:cubicBezTo>
                  <a:cubicBezTo>
                    <a:pt x="65" y="112"/>
                    <a:pt x="54" y="112"/>
                    <a:pt x="44" y="116"/>
                  </a:cubicBezTo>
                  <a:cubicBezTo>
                    <a:pt x="34" y="121"/>
                    <a:pt x="42" y="121"/>
                    <a:pt x="49" y="130"/>
                  </a:cubicBezTo>
                  <a:cubicBezTo>
                    <a:pt x="56" y="139"/>
                    <a:pt x="48" y="151"/>
                    <a:pt x="48" y="151"/>
                  </a:cubicBezTo>
                  <a:cubicBezTo>
                    <a:pt x="48" y="151"/>
                    <a:pt x="40" y="153"/>
                    <a:pt x="29" y="153"/>
                  </a:cubicBezTo>
                  <a:cubicBezTo>
                    <a:pt x="18" y="153"/>
                    <a:pt x="15" y="160"/>
                    <a:pt x="8" y="169"/>
                  </a:cubicBezTo>
                  <a:cubicBezTo>
                    <a:pt x="0" y="178"/>
                    <a:pt x="5" y="185"/>
                    <a:pt x="12" y="209"/>
                  </a:cubicBezTo>
                  <a:cubicBezTo>
                    <a:pt x="13" y="212"/>
                    <a:pt x="13" y="215"/>
                    <a:pt x="13" y="218"/>
                  </a:cubicBezTo>
                  <a:cubicBezTo>
                    <a:pt x="25" y="218"/>
                    <a:pt x="25" y="218"/>
                    <a:pt x="25" y="218"/>
                  </a:cubicBezTo>
                  <a:cubicBezTo>
                    <a:pt x="49" y="218"/>
                    <a:pt x="60" y="215"/>
                    <a:pt x="78" y="222"/>
                  </a:cubicBezTo>
                  <a:cubicBezTo>
                    <a:pt x="96" y="228"/>
                    <a:pt x="98" y="234"/>
                    <a:pt x="116" y="234"/>
                  </a:cubicBezTo>
                  <a:cubicBezTo>
                    <a:pt x="134" y="234"/>
                    <a:pt x="158" y="236"/>
                    <a:pt x="169" y="236"/>
                  </a:cubicBezTo>
                  <a:cubicBezTo>
                    <a:pt x="180" y="236"/>
                    <a:pt x="197" y="239"/>
                    <a:pt x="203" y="239"/>
                  </a:cubicBezTo>
                  <a:cubicBezTo>
                    <a:pt x="209" y="239"/>
                    <a:pt x="226" y="235"/>
                    <a:pt x="217" y="232"/>
                  </a:cubicBezTo>
                  <a:cubicBezTo>
                    <a:pt x="208" y="228"/>
                    <a:pt x="196" y="226"/>
                    <a:pt x="191" y="214"/>
                  </a:cubicBezTo>
                  <a:cubicBezTo>
                    <a:pt x="186" y="202"/>
                    <a:pt x="185" y="188"/>
                    <a:pt x="192" y="183"/>
                  </a:cubicBezTo>
                  <a:cubicBezTo>
                    <a:pt x="199" y="178"/>
                    <a:pt x="199" y="172"/>
                    <a:pt x="228" y="165"/>
                  </a:cubicBezTo>
                  <a:cubicBezTo>
                    <a:pt x="256" y="158"/>
                    <a:pt x="276" y="165"/>
                    <a:pt x="287" y="162"/>
                  </a:cubicBezTo>
                  <a:cubicBezTo>
                    <a:pt x="298" y="158"/>
                    <a:pt x="301" y="146"/>
                    <a:pt x="324" y="146"/>
                  </a:cubicBezTo>
                  <a:cubicBezTo>
                    <a:pt x="347" y="146"/>
                    <a:pt x="370" y="146"/>
                    <a:pt x="374" y="145"/>
                  </a:cubicBezTo>
                  <a:cubicBezTo>
                    <a:pt x="379" y="144"/>
                    <a:pt x="374" y="134"/>
                    <a:pt x="374" y="128"/>
                  </a:cubicBezTo>
                  <a:cubicBezTo>
                    <a:pt x="374" y="121"/>
                    <a:pt x="368" y="116"/>
                    <a:pt x="374" y="109"/>
                  </a:cubicBezTo>
                  <a:cubicBezTo>
                    <a:pt x="381" y="102"/>
                    <a:pt x="380" y="98"/>
                    <a:pt x="383" y="92"/>
                  </a:cubicBezTo>
                  <a:cubicBezTo>
                    <a:pt x="386" y="85"/>
                    <a:pt x="389" y="82"/>
                    <a:pt x="394" y="80"/>
                  </a:cubicBezTo>
                  <a:cubicBezTo>
                    <a:pt x="400" y="78"/>
                    <a:pt x="420" y="71"/>
                    <a:pt x="420" y="63"/>
                  </a:cubicBezTo>
                  <a:cubicBezTo>
                    <a:pt x="420" y="56"/>
                    <a:pt x="410" y="59"/>
                    <a:pt x="405" y="55"/>
                  </a:cubicBezTo>
                  <a:cubicBezTo>
                    <a:pt x="400" y="51"/>
                    <a:pt x="356" y="43"/>
                    <a:pt x="350" y="39"/>
                  </a:cubicBezTo>
                  <a:cubicBezTo>
                    <a:pt x="344" y="36"/>
                    <a:pt x="323" y="34"/>
                    <a:pt x="323" y="34"/>
                  </a:cubicBezTo>
                  <a:cubicBezTo>
                    <a:pt x="323" y="34"/>
                    <a:pt x="326" y="34"/>
                    <a:pt x="318" y="22"/>
                  </a:cubicBezTo>
                  <a:cubicBezTo>
                    <a:pt x="310" y="10"/>
                    <a:pt x="305" y="9"/>
                    <a:pt x="301" y="9"/>
                  </a:cubicBezTo>
                  <a:cubicBezTo>
                    <a:pt x="296" y="9"/>
                    <a:pt x="292" y="0"/>
                    <a:pt x="279" y="12"/>
                  </a:cubicBezTo>
                  <a:cubicBezTo>
                    <a:pt x="265" y="23"/>
                    <a:pt x="265" y="27"/>
                    <a:pt x="257" y="25"/>
                  </a:cubicBezTo>
                  <a:cubicBezTo>
                    <a:pt x="249" y="23"/>
                    <a:pt x="222" y="23"/>
                    <a:pt x="218" y="17"/>
                  </a:cubicBezTo>
                  <a:cubicBezTo>
                    <a:pt x="216" y="13"/>
                    <a:pt x="221" y="7"/>
                    <a:pt x="225" y="0"/>
                  </a:cubicBezTo>
                  <a:cubicBezTo>
                    <a:pt x="208" y="4"/>
                    <a:pt x="192" y="7"/>
                    <a:pt x="189" y="8"/>
                  </a:cubicBezTo>
                  <a:cubicBezTo>
                    <a:pt x="182" y="10"/>
                    <a:pt x="173" y="19"/>
                    <a:pt x="160" y="22"/>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20150">
              <a:extLst>
                <a:ext uri="{FF2B5EF4-FFF2-40B4-BE49-F238E27FC236}">
                  <a16:creationId xmlns:a16="http://schemas.microsoft.com/office/drawing/2014/main" id="{6FAAD5DE-77A1-488F-8DF6-51A522D622DC}"/>
                </a:ext>
              </a:extLst>
            </p:cNvPr>
            <p:cNvSpPr>
              <a:spLocks/>
            </p:cNvSpPr>
            <p:nvPr/>
          </p:nvSpPr>
          <p:spPr bwMode="auto">
            <a:xfrm>
              <a:off x="5898" y="3279"/>
              <a:ext cx="598" cy="340"/>
            </a:xfrm>
            <a:custGeom>
              <a:avLst/>
              <a:gdLst>
                <a:gd name="T0" fmla="*/ 160 w 420"/>
                <a:gd name="T1" fmla="*/ 22 h 239"/>
                <a:gd name="T2" fmla="*/ 123 w 420"/>
                <a:gd name="T3" fmla="*/ 45 h 239"/>
                <a:gd name="T4" fmla="*/ 121 w 420"/>
                <a:gd name="T5" fmla="*/ 55 h 239"/>
                <a:gd name="T6" fmla="*/ 112 w 420"/>
                <a:gd name="T7" fmla="*/ 71 h 239"/>
                <a:gd name="T8" fmla="*/ 91 w 420"/>
                <a:gd name="T9" fmla="*/ 71 h 239"/>
                <a:gd name="T10" fmla="*/ 89 w 420"/>
                <a:gd name="T11" fmla="*/ 79 h 239"/>
                <a:gd name="T12" fmla="*/ 74 w 420"/>
                <a:gd name="T13" fmla="*/ 95 h 239"/>
                <a:gd name="T14" fmla="*/ 46 w 420"/>
                <a:gd name="T15" fmla="*/ 96 h 239"/>
                <a:gd name="T16" fmla="*/ 60 w 420"/>
                <a:gd name="T17" fmla="*/ 107 h 239"/>
                <a:gd name="T18" fmla="*/ 44 w 420"/>
                <a:gd name="T19" fmla="*/ 116 h 239"/>
                <a:gd name="T20" fmla="*/ 49 w 420"/>
                <a:gd name="T21" fmla="*/ 130 h 239"/>
                <a:gd name="T22" fmla="*/ 48 w 420"/>
                <a:gd name="T23" fmla="*/ 151 h 239"/>
                <a:gd name="T24" fmla="*/ 29 w 420"/>
                <a:gd name="T25" fmla="*/ 153 h 239"/>
                <a:gd name="T26" fmla="*/ 8 w 420"/>
                <a:gd name="T27" fmla="*/ 169 h 239"/>
                <a:gd name="T28" fmla="*/ 12 w 420"/>
                <a:gd name="T29" fmla="*/ 209 h 239"/>
                <a:gd name="T30" fmla="*/ 13 w 420"/>
                <a:gd name="T31" fmla="*/ 218 h 239"/>
                <a:gd name="T32" fmla="*/ 25 w 420"/>
                <a:gd name="T33" fmla="*/ 218 h 239"/>
                <a:gd name="T34" fmla="*/ 78 w 420"/>
                <a:gd name="T35" fmla="*/ 222 h 239"/>
                <a:gd name="T36" fmla="*/ 116 w 420"/>
                <a:gd name="T37" fmla="*/ 234 h 239"/>
                <a:gd name="T38" fmla="*/ 169 w 420"/>
                <a:gd name="T39" fmla="*/ 236 h 239"/>
                <a:gd name="T40" fmla="*/ 203 w 420"/>
                <a:gd name="T41" fmla="*/ 239 h 239"/>
                <a:gd name="T42" fmla="*/ 217 w 420"/>
                <a:gd name="T43" fmla="*/ 232 h 239"/>
                <a:gd name="T44" fmla="*/ 191 w 420"/>
                <a:gd name="T45" fmla="*/ 214 h 239"/>
                <a:gd name="T46" fmla="*/ 192 w 420"/>
                <a:gd name="T47" fmla="*/ 183 h 239"/>
                <a:gd name="T48" fmla="*/ 228 w 420"/>
                <a:gd name="T49" fmla="*/ 165 h 239"/>
                <a:gd name="T50" fmla="*/ 287 w 420"/>
                <a:gd name="T51" fmla="*/ 162 h 239"/>
                <a:gd name="T52" fmla="*/ 324 w 420"/>
                <a:gd name="T53" fmla="*/ 146 h 239"/>
                <a:gd name="T54" fmla="*/ 374 w 420"/>
                <a:gd name="T55" fmla="*/ 145 h 239"/>
                <a:gd name="T56" fmla="*/ 374 w 420"/>
                <a:gd name="T57" fmla="*/ 128 h 239"/>
                <a:gd name="T58" fmla="*/ 374 w 420"/>
                <a:gd name="T59" fmla="*/ 109 h 239"/>
                <a:gd name="T60" fmla="*/ 383 w 420"/>
                <a:gd name="T61" fmla="*/ 92 h 239"/>
                <a:gd name="T62" fmla="*/ 394 w 420"/>
                <a:gd name="T63" fmla="*/ 80 h 239"/>
                <a:gd name="T64" fmla="*/ 420 w 420"/>
                <a:gd name="T65" fmla="*/ 63 h 239"/>
                <a:gd name="T66" fmla="*/ 405 w 420"/>
                <a:gd name="T67" fmla="*/ 55 h 239"/>
                <a:gd name="T68" fmla="*/ 350 w 420"/>
                <a:gd name="T69" fmla="*/ 39 h 239"/>
                <a:gd name="T70" fmla="*/ 323 w 420"/>
                <a:gd name="T71" fmla="*/ 34 h 239"/>
                <a:gd name="T72" fmla="*/ 318 w 420"/>
                <a:gd name="T73" fmla="*/ 22 h 239"/>
                <a:gd name="T74" fmla="*/ 301 w 420"/>
                <a:gd name="T75" fmla="*/ 9 h 239"/>
                <a:gd name="T76" fmla="*/ 279 w 420"/>
                <a:gd name="T77" fmla="*/ 12 h 239"/>
                <a:gd name="T78" fmla="*/ 257 w 420"/>
                <a:gd name="T79" fmla="*/ 25 h 239"/>
                <a:gd name="T80" fmla="*/ 218 w 420"/>
                <a:gd name="T81" fmla="*/ 17 h 239"/>
                <a:gd name="T82" fmla="*/ 225 w 420"/>
                <a:gd name="T83" fmla="*/ 0 h 239"/>
                <a:gd name="T84" fmla="*/ 189 w 420"/>
                <a:gd name="T85" fmla="*/ 8 h 239"/>
                <a:gd name="T86" fmla="*/ 160 w 420"/>
                <a:gd name="T87"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0" h="239">
                  <a:moveTo>
                    <a:pt x="160" y="22"/>
                  </a:moveTo>
                  <a:cubicBezTo>
                    <a:pt x="146" y="26"/>
                    <a:pt x="123" y="34"/>
                    <a:pt x="123" y="45"/>
                  </a:cubicBezTo>
                  <a:cubicBezTo>
                    <a:pt x="123" y="56"/>
                    <a:pt x="121" y="55"/>
                    <a:pt x="121" y="55"/>
                  </a:cubicBezTo>
                  <a:cubicBezTo>
                    <a:pt x="112" y="71"/>
                    <a:pt x="112" y="71"/>
                    <a:pt x="112" y="71"/>
                  </a:cubicBezTo>
                  <a:cubicBezTo>
                    <a:pt x="91" y="71"/>
                    <a:pt x="91" y="71"/>
                    <a:pt x="91" y="71"/>
                  </a:cubicBezTo>
                  <a:cubicBezTo>
                    <a:pt x="77" y="71"/>
                    <a:pt x="89" y="71"/>
                    <a:pt x="89" y="79"/>
                  </a:cubicBezTo>
                  <a:cubicBezTo>
                    <a:pt x="89" y="88"/>
                    <a:pt x="86" y="95"/>
                    <a:pt x="74" y="95"/>
                  </a:cubicBezTo>
                  <a:cubicBezTo>
                    <a:pt x="63" y="95"/>
                    <a:pt x="46" y="96"/>
                    <a:pt x="46" y="96"/>
                  </a:cubicBezTo>
                  <a:cubicBezTo>
                    <a:pt x="46" y="96"/>
                    <a:pt x="54" y="103"/>
                    <a:pt x="60" y="107"/>
                  </a:cubicBezTo>
                  <a:cubicBezTo>
                    <a:pt x="65" y="112"/>
                    <a:pt x="54" y="112"/>
                    <a:pt x="44" y="116"/>
                  </a:cubicBezTo>
                  <a:cubicBezTo>
                    <a:pt x="34" y="121"/>
                    <a:pt x="42" y="121"/>
                    <a:pt x="49" y="130"/>
                  </a:cubicBezTo>
                  <a:cubicBezTo>
                    <a:pt x="56" y="139"/>
                    <a:pt x="48" y="151"/>
                    <a:pt x="48" y="151"/>
                  </a:cubicBezTo>
                  <a:cubicBezTo>
                    <a:pt x="48" y="151"/>
                    <a:pt x="40" y="153"/>
                    <a:pt x="29" y="153"/>
                  </a:cubicBezTo>
                  <a:cubicBezTo>
                    <a:pt x="18" y="153"/>
                    <a:pt x="15" y="160"/>
                    <a:pt x="8" y="169"/>
                  </a:cubicBezTo>
                  <a:cubicBezTo>
                    <a:pt x="0" y="178"/>
                    <a:pt x="5" y="185"/>
                    <a:pt x="12" y="209"/>
                  </a:cubicBezTo>
                  <a:cubicBezTo>
                    <a:pt x="13" y="212"/>
                    <a:pt x="13" y="215"/>
                    <a:pt x="13" y="218"/>
                  </a:cubicBezTo>
                  <a:cubicBezTo>
                    <a:pt x="25" y="218"/>
                    <a:pt x="25" y="218"/>
                    <a:pt x="25" y="218"/>
                  </a:cubicBezTo>
                  <a:cubicBezTo>
                    <a:pt x="49" y="218"/>
                    <a:pt x="60" y="215"/>
                    <a:pt x="78" y="222"/>
                  </a:cubicBezTo>
                  <a:cubicBezTo>
                    <a:pt x="96" y="228"/>
                    <a:pt x="98" y="234"/>
                    <a:pt x="116" y="234"/>
                  </a:cubicBezTo>
                  <a:cubicBezTo>
                    <a:pt x="134" y="234"/>
                    <a:pt x="158" y="236"/>
                    <a:pt x="169" y="236"/>
                  </a:cubicBezTo>
                  <a:cubicBezTo>
                    <a:pt x="180" y="236"/>
                    <a:pt x="197" y="239"/>
                    <a:pt x="203" y="239"/>
                  </a:cubicBezTo>
                  <a:cubicBezTo>
                    <a:pt x="209" y="239"/>
                    <a:pt x="226" y="235"/>
                    <a:pt x="217" y="232"/>
                  </a:cubicBezTo>
                  <a:cubicBezTo>
                    <a:pt x="208" y="228"/>
                    <a:pt x="196" y="226"/>
                    <a:pt x="191" y="214"/>
                  </a:cubicBezTo>
                  <a:cubicBezTo>
                    <a:pt x="186" y="202"/>
                    <a:pt x="185" y="188"/>
                    <a:pt x="192" y="183"/>
                  </a:cubicBezTo>
                  <a:cubicBezTo>
                    <a:pt x="199" y="178"/>
                    <a:pt x="199" y="172"/>
                    <a:pt x="228" y="165"/>
                  </a:cubicBezTo>
                  <a:cubicBezTo>
                    <a:pt x="256" y="158"/>
                    <a:pt x="276" y="165"/>
                    <a:pt x="287" y="162"/>
                  </a:cubicBezTo>
                  <a:cubicBezTo>
                    <a:pt x="298" y="158"/>
                    <a:pt x="301" y="146"/>
                    <a:pt x="324" y="146"/>
                  </a:cubicBezTo>
                  <a:cubicBezTo>
                    <a:pt x="347" y="146"/>
                    <a:pt x="370" y="146"/>
                    <a:pt x="374" y="145"/>
                  </a:cubicBezTo>
                  <a:cubicBezTo>
                    <a:pt x="379" y="144"/>
                    <a:pt x="374" y="134"/>
                    <a:pt x="374" y="128"/>
                  </a:cubicBezTo>
                  <a:cubicBezTo>
                    <a:pt x="374" y="121"/>
                    <a:pt x="368" y="116"/>
                    <a:pt x="374" y="109"/>
                  </a:cubicBezTo>
                  <a:cubicBezTo>
                    <a:pt x="381" y="102"/>
                    <a:pt x="380" y="98"/>
                    <a:pt x="383" y="92"/>
                  </a:cubicBezTo>
                  <a:cubicBezTo>
                    <a:pt x="386" y="85"/>
                    <a:pt x="389" y="82"/>
                    <a:pt x="394" y="80"/>
                  </a:cubicBezTo>
                  <a:cubicBezTo>
                    <a:pt x="400" y="78"/>
                    <a:pt x="420" y="71"/>
                    <a:pt x="420" y="63"/>
                  </a:cubicBezTo>
                  <a:cubicBezTo>
                    <a:pt x="420" y="56"/>
                    <a:pt x="410" y="59"/>
                    <a:pt x="405" y="55"/>
                  </a:cubicBezTo>
                  <a:cubicBezTo>
                    <a:pt x="400" y="51"/>
                    <a:pt x="356" y="43"/>
                    <a:pt x="350" y="39"/>
                  </a:cubicBezTo>
                  <a:cubicBezTo>
                    <a:pt x="344" y="36"/>
                    <a:pt x="323" y="34"/>
                    <a:pt x="323" y="34"/>
                  </a:cubicBezTo>
                  <a:cubicBezTo>
                    <a:pt x="323" y="34"/>
                    <a:pt x="326" y="34"/>
                    <a:pt x="318" y="22"/>
                  </a:cubicBezTo>
                  <a:cubicBezTo>
                    <a:pt x="310" y="10"/>
                    <a:pt x="305" y="9"/>
                    <a:pt x="301" y="9"/>
                  </a:cubicBezTo>
                  <a:cubicBezTo>
                    <a:pt x="296" y="9"/>
                    <a:pt x="292" y="0"/>
                    <a:pt x="279" y="12"/>
                  </a:cubicBezTo>
                  <a:cubicBezTo>
                    <a:pt x="265" y="23"/>
                    <a:pt x="265" y="27"/>
                    <a:pt x="257" y="25"/>
                  </a:cubicBezTo>
                  <a:cubicBezTo>
                    <a:pt x="249" y="23"/>
                    <a:pt x="222" y="23"/>
                    <a:pt x="218" y="17"/>
                  </a:cubicBezTo>
                  <a:cubicBezTo>
                    <a:pt x="216" y="13"/>
                    <a:pt x="221" y="7"/>
                    <a:pt x="225" y="0"/>
                  </a:cubicBezTo>
                  <a:cubicBezTo>
                    <a:pt x="208" y="4"/>
                    <a:pt x="192" y="7"/>
                    <a:pt x="189" y="8"/>
                  </a:cubicBezTo>
                  <a:cubicBezTo>
                    <a:pt x="182" y="10"/>
                    <a:pt x="173" y="19"/>
                    <a:pt x="160" y="22"/>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20151">
              <a:extLst>
                <a:ext uri="{FF2B5EF4-FFF2-40B4-BE49-F238E27FC236}">
                  <a16:creationId xmlns:a16="http://schemas.microsoft.com/office/drawing/2014/main" id="{F7EB1345-E4AF-4C30-BE19-1BFFD185676E}"/>
                </a:ext>
              </a:extLst>
            </p:cNvPr>
            <p:cNvSpPr>
              <a:spLocks/>
            </p:cNvSpPr>
            <p:nvPr/>
          </p:nvSpPr>
          <p:spPr bwMode="auto">
            <a:xfrm>
              <a:off x="5471" y="3317"/>
              <a:ext cx="519" cy="284"/>
            </a:xfrm>
            <a:custGeom>
              <a:avLst/>
              <a:gdLst>
                <a:gd name="T0" fmla="*/ 348 w 365"/>
                <a:gd name="T1" fmla="*/ 69 h 199"/>
                <a:gd name="T2" fmla="*/ 301 w 365"/>
                <a:gd name="T3" fmla="*/ 33 h 199"/>
                <a:gd name="T4" fmla="*/ 244 w 365"/>
                <a:gd name="T5" fmla="*/ 19 h 199"/>
                <a:gd name="T6" fmla="*/ 185 w 365"/>
                <a:gd name="T7" fmla="*/ 6 h 199"/>
                <a:gd name="T8" fmla="*/ 149 w 365"/>
                <a:gd name="T9" fmla="*/ 8 h 199"/>
                <a:gd name="T10" fmla="*/ 72 w 365"/>
                <a:gd name="T11" fmla="*/ 28 h 199"/>
                <a:gd name="T12" fmla="*/ 51 w 365"/>
                <a:gd name="T13" fmla="*/ 52 h 199"/>
                <a:gd name="T14" fmla="*/ 28 w 365"/>
                <a:gd name="T15" fmla="*/ 69 h 199"/>
                <a:gd name="T16" fmla="*/ 17 w 365"/>
                <a:gd name="T17" fmla="*/ 92 h 199"/>
                <a:gd name="T18" fmla="*/ 0 w 365"/>
                <a:gd name="T19" fmla="*/ 114 h 199"/>
                <a:gd name="T20" fmla="*/ 1 w 365"/>
                <a:gd name="T21" fmla="*/ 131 h 199"/>
                <a:gd name="T22" fmla="*/ 2 w 365"/>
                <a:gd name="T23" fmla="*/ 134 h 199"/>
                <a:gd name="T24" fmla="*/ 11 w 365"/>
                <a:gd name="T25" fmla="*/ 136 h 199"/>
                <a:gd name="T26" fmla="*/ 70 w 365"/>
                <a:gd name="T27" fmla="*/ 154 h 199"/>
                <a:gd name="T28" fmla="*/ 93 w 365"/>
                <a:gd name="T29" fmla="*/ 155 h 199"/>
                <a:gd name="T30" fmla="*/ 129 w 365"/>
                <a:gd name="T31" fmla="*/ 165 h 199"/>
                <a:gd name="T32" fmla="*/ 174 w 365"/>
                <a:gd name="T33" fmla="*/ 176 h 199"/>
                <a:gd name="T34" fmla="*/ 211 w 365"/>
                <a:gd name="T35" fmla="*/ 192 h 199"/>
                <a:gd name="T36" fmla="*/ 223 w 365"/>
                <a:gd name="T37" fmla="*/ 193 h 199"/>
                <a:gd name="T38" fmla="*/ 226 w 365"/>
                <a:gd name="T39" fmla="*/ 181 h 199"/>
                <a:gd name="T40" fmla="*/ 249 w 365"/>
                <a:gd name="T41" fmla="*/ 182 h 199"/>
                <a:gd name="T42" fmla="*/ 289 w 365"/>
                <a:gd name="T43" fmla="*/ 191 h 199"/>
                <a:gd name="T44" fmla="*/ 313 w 365"/>
                <a:gd name="T45" fmla="*/ 191 h 199"/>
                <a:gd name="T46" fmla="*/ 312 w 365"/>
                <a:gd name="T47" fmla="*/ 182 h 199"/>
                <a:gd name="T48" fmla="*/ 308 w 365"/>
                <a:gd name="T49" fmla="*/ 142 h 199"/>
                <a:gd name="T50" fmla="*/ 329 w 365"/>
                <a:gd name="T51" fmla="*/ 126 h 199"/>
                <a:gd name="T52" fmla="*/ 348 w 365"/>
                <a:gd name="T53" fmla="*/ 124 h 199"/>
                <a:gd name="T54" fmla="*/ 349 w 365"/>
                <a:gd name="T55" fmla="*/ 103 h 199"/>
                <a:gd name="T56" fmla="*/ 344 w 365"/>
                <a:gd name="T57" fmla="*/ 89 h 199"/>
                <a:gd name="T58" fmla="*/ 360 w 365"/>
                <a:gd name="T59" fmla="*/ 80 h 199"/>
                <a:gd name="T60" fmla="*/ 346 w 365"/>
                <a:gd name="T61" fmla="*/ 69 h 199"/>
                <a:gd name="T62" fmla="*/ 348 w 365"/>
                <a:gd name="T63"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5" h="199">
                  <a:moveTo>
                    <a:pt x="348" y="69"/>
                  </a:moveTo>
                  <a:cubicBezTo>
                    <a:pt x="336" y="59"/>
                    <a:pt x="313" y="41"/>
                    <a:pt x="301" y="33"/>
                  </a:cubicBezTo>
                  <a:cubicBezTo>
                    <a:pt x="284" y="22"/>
                    <a:pt x="269" y="24"/>
                    <a:pt x="244" y="19"/>
                  </a:cubicBezTo>
                  <a:cubicBezTo>
                    <a:pt x="219" y="15"/>
                    <a:pt x="217" y="12"/>
                    <a:pt x="185" y="6"/>
                  </a:cubicBezTo>
                  <a:cubicBezTo>
                    <a:pt x="153" y="0"/>
                    <a:pt x="156" y="6"/>
                    <a:pt x="149" y="8"/>
                  </a:cubicBezTo>
                  <a:cubicBezTo>
                    <a:pt x="142" y="10"/>
                    <a:pt x="99" y="21"/>
                    <a:pt x="72" y="28"/>
                  </a:cubicBezTo>
                  <a:cubicBezTo>
                    <a:pt x="45" y="35"/>
                    <a:pt x="59" y="44"/>
                    <a:pt x="51" y="52"/>
                  </a:cubicBezTo>
                  <a:cubicBezTo>
                    <a:pt x="44" y="61"/>
                    <a:pt x="28" y="62"/>
                    <a:pt x="28" y="69"/>
                  </a:cubicBezTo>
                  <a:cubicBezTo>
                    <a:pt x="28" y="76"/>
                    <a:pt x="28" y="80"/>
                    <a:pt x="17" y="92"/>
                  </a:cubicBezTo>
                  <a:cubicBezTo>
                    <a:pt x="6" y="103"/>
                    <a:pt x="0" y="105"/>
                    <a:pt x="0" y="114"/>
                  </a:cubicBezTo>
                  <a:cubicBezTo>
                    <a:pt x="0" y="124"/>
                    <a:pt x="1" y="131"/>
                    <a:pt x="1" y="131"/>
                  </a:cubicBezTo>
                  <a:cubicBezTo>
                    <a:pt x="1" y="131"/>
                    <a:pt x="2" y="133"/>
                    <a:pt x="2" y="134"/>
                  </a:cubicBezTo>
                  <a:cubicBezTo>
                    <a:pt x="6" y="135"/>
                    <a:pt x="9" y="136"/>
                    <a:pt x="11" y="136"/>
                  </a:cubicBezTo>
                  <a:cubicBezTo>
                    <a:pt x="21" y="141"/>
                    <a:pt x="66" y="153"/>
                    <a:pt x="70" y="154"/>
                  </a:cubicBezTo>
                  <a:cubicBezTo>
                    <a:pt x="73" y="155"/>
                    <a:pt x="85" y="155"/>
                    <a:pt x="93" y="155"/>
                  </a:cubicBezTo>
                  <a:cubicBezTo>
                    <a:pt x="101" y="155"/>
                    <a:pt x="115" y="162"/>
                    <a:pt x="129" y="165"/>
                  </a:cubicBezTo>
                  <a:cubicBezTo>
                    <a:pt x="144" y="168"/>
                    <a:pt x="164" y="172"/>
                    <a:pt x="174" y="176"/>
                  </a:cubicBezTo>
                  <a:cubicBezTo>
                    <a:pt x="184" y="181"/>
                    <a:pt x="198" y="185"/>
                    <a:pt x="211" y="192"/>
                  </a:cubicBezTo>
                  <a:cubicBezTo>
                    <a:pt x="223" y="199"/>
                    <a:pt x="223" y="197"/>
                    <a:pt x="223" y="193"/>
                  </a:cubicBezTo>
                  <a:cubicBezTo>
                    <a:pt x="223" y="188"/>
                    <a:pt x="219" y="181"/>
                    <a:pt x="226" y="181"/>
                  </a:cubicBezTo>
                  <a:cubicBezTo>
                    <a:pt x="234" y="181"/>
                    <a:pt x="241" y="180"/>
                    <a:pt x="249" y="182"/>
                  </a:cubicBezTo>
                  <a:cubicBezTo>
                    <a:pt x="258" y="185"/>
                    <a:pt x="272" y="191"/>
                    <a:pt x="289" y="191"/>
                  </a:cubicBezTo>
                  <a:cubicBezTo>
                    <a:pt x="313" y="191"/>
                    <a:pt x="313" y="191"/>
                    <a:pt x="313" y="191"/>
                  </a:cubicBezTo>
                  <a:cubicBezTo>
                    <a:pt x="313" y="188"/>
                    <a:pt x="313" y="185"/>
                    <a:pt x="312" y="182"/>
                  </a:cubicBezTo>
                  <a:cubicBezTo>
                    <a:pt x="305" y="158"/>
                    <a:pt x="300" y="151"/>
                    <a:pt x="308" y="142"/>
                  </a:cubicBezTo>
                  <a:cubicBezTo>
                    <a:pt x="315" y="133"/>
                    <a:pt x="318" y="126"/>
                    <a:pt x="329" y="126"/>
                  </a:cubicBezTo>
                  <a:cubicBezTo>
                    <a:pt x="340" y="126"/>
                    <a:pt x="348" y="124"/>
                    <a:pt x="348" y="124"/>
                  </a:cubicBezTo>
                  <a:cubicBezTo>
                    <a:pt x="348" y="124"/>
                    <a:pt x="356" y="112"/>
                    <a:pt x="349" y="103"/>
                  </a:cubicBezTo>
                  <a:cubicBezTo>
                    <a:pt x="342" y="94"/>
                    <a:pt x="334" y="94"/>
                    <a:pt x="344" y="89"/>
                  </a:cubicBezTo>
                  <a:cubicBezTo>
                    <a:pt x="354" y="85"/>
                    <a:pt x="365" y="85"/>
                    <a:pt x="360" y="80"/>
                  </a:cubicBezTo>
                  <a:cubicBezTo>
                    <a:pt x="354" y="76"/>
                    <a:pt x="346" y="69"/>
                    <a:pt x="346" y="69"/>
                  </a:cubicBezTo>
                  <a:cubicBezTo>
                    <a:pt x="346" y="69"/>
                    <a:pt x="347" y="69"/>
                    <a:pt x="348" y="69"/>
                  </a:cubicBezTo>
                </a:path>
              </a:pathLst>
            </a:custGeom>
            <a:solidFill>
              <a:srgbClr val="C3D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20152">
              <a:extLst>
                <a:ext uri="{FF2B5EF4-FFF2-40B4-BE49-F238E27FC236}">
                  <a16:creationId xmlns:a16="http://schemas.microsoft.com/office/drawing/2014/main" id="{67678B48-B216-48EE-B49D-218A12C638B1}"/>
                </a:ext>
              </a:extLst>
            </p:cNvPr>
            <p:cNvSpPr>
              <a:spLocks/>
            </p:cNvSpPr>
            <p:nvPr/>
          </p:nvSpPr>
          <p:spPr bwMode="auto">
            <a:xfrm>
              <a:off x="5471" y="3317"/>
              <a:ext cx="519" cy="284"/>
            </a:xfrm>
            <a:custGeom>
              <a:avLst/>
              <a:gdLst>
                <a:gd name="T0" fmla="*/ 348 w 365"/>
                <a:gd name="T1" fmla="*/ 69 h 199"/>
                <a:gd name="T2" fmla="*/ 301 w 365"/>
                <a:gd name="T3" fmla="*/ 33 h 199"/>
                <a:gd name="T4" fmla="*/ 244 w 365"/>
                <a:gd name="T5" fmla="*/ 19 h 199"/>
                <a:gd name="T6" fmla="*/ 185 w 365"/>
                <a:gd name="T7" fmla="*/ 6 h 199"/>
                <a:gd name="T8" fmla="*/ 149 w 365"/>
                <a:gd name="T9" fmla="*/ 8 h 199"/>
                <a:gd name="T10" fmla="*/ 72 w 365"/>
                <a:gd name="T11" fmla="*/ 28 h 199"/>
                <a:gd name="T12" fmla="*/ 51 w 365"/>
                <a:gd name="T13" fmla="*/ 52 h 199"/>
                <a:gd name="T14" fmla="*/ 28 w 365"/>
                <a:gd name="T15" fmla="*/ 69 h 199"/>
                <a:gd name="T16" fmla="*/ 17 w 365"/>
                <a:gd name="T17" fmla="*/ 92 h 199"/>
                <a:gd name="T18" fmla="*/ 0 w 365"/>
                <a:gd name="T19" fmla="*/ 114 h 199"/>
                <a:gd name="T20" fmla="*/ 1 w 365"/>
                <a:gd name="T21" fmla="*/ 131 h 199"/>
                <a:gd name="T22" fmla="*/ 2 w 365"/>
                <a:gd name="T23" fmla="*/ 134 h 199"/>
                <a:gd name="T24" fmla="*/ 11 w 365"/>
                <a:gd name="T25" fmla="*/ 136 h 199"/>
                <a:gd name="T26" fmla="*/ 70 w 365"/>
                <a:gd name="T27" fmla="*/ 154 h 199"/>
                <a:gd name="T28" fmla="*/ 93 w 365"/>
                <a:gd name="T29" fmla="*/ 155 h 199"/>
                <a:gd name="T30" fmla="*/ 129 w 365"/>
                <a:gd name="T31" fmla="*/ 165 h 199"/>
                <a:gd name="T32" fmla="*/ 174 w 365"/>
                <a:gd name="T33" fmla="*/ 176 h 199"/>
                <a:gd name="T34" fmla="*/ 211 w 365"/>
                <a:gd name="T35" fmla="*/ 192 h 199"/>
                <a:gd name="T36" fmla="*/ 223 w 365"/>
                <a:gd name="T37" fmla="*/ 193 h 199"/>
                <a:gd name="T38" fmla="*/ 226 w 365"/>
                <a:gd name="T39" fmla="*/ 181 h 199"/>
                <a:gd name="T40" fmla="*/ 249 w 365"/>
                <a:gd name="T41" fmla="*/ 182 h 199"/>
                <a:gd name="T42" fmla="*/ 289 w 365"/>
                <a:gd name="T43" fmla="*/ 191 h 199"/>
                <a:gd name="T44" fmla="*/ 313 w 365"/>
                <a:gd name="T45" fmla="*/ 191 h 199"/>
                <a:gd name="T46" fmla="*/ 312 w 365"/>
                <a:gd name="T47" fmla="*/ 182 h 199"/>
                <a:gd name="T48" fmla="*/ 308 w 365"/>
                <a:gd name="T49" fmla="*/ 142 h 199"/>
                <a:gd name="T50" fmla="*/ 329 w 365"/>
                <a:gd name="T51" fmla="*/ 126 h 199"/>
                <a:gd name="T52" fmla="*/ 348 w 365"/>
                <a:gd name="T53" fmla="*/ 124 h 199"/>
                <a:gd name="T54" fmla="*/ 349 w 365"/>
                <a:gd name="T55" fmla="*/ 103 h 199"/>
                <a:gd name="T56" fmla="*/ 344 w 365"/>
                <a:gd name="T57" fmla="*/ 89 h 199"/>
                <a:gd name="T58" fmla="*/ 360 w 365"/>
                <a:gd name="T59" fmla="*/ 80 h 199"/>
                <a:gd name="T60" fmla="*/ 346 w 365"/>
                <a:gd name="T61" fmla="*/ 69 h 199"/>
                <a:gd name="T62" fmla="*/ 348 w 365"/>
                <a:gd name="T63"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5" h="199">
                  <a:moveTo>
                    <a:pt x="348" y="69"/>
                  </a:moveTo>
                  <a:cubicBezTo>
                    <a:pt x="336" y="59"/>
                    <a:pt x="313" y="41"/>
                    <a:pt x="301" y="33"/>
                  </a:cubicBezTo>
                  <a:cubicBezTo>
                    <a:pt x="284" y="22"/>
                    <a:pt x="269" y="24"/>
                    <a:pt x="244" y="19"/>
                  </a:cubicBezTo>
                  <a:cubicBezTo>
                    <a:pt x="219" y="15"/>
                    <a:pt x="217" y="12"/>
                    <a:pt x="185" y="6"/>
                  </a:cubicBezTo>
                  <a:cubicBezTo>
                    <a:pt x="153" y="0"/>
                    <a:pt x="156" y="6"/>
                    <a:pt x="149" y="8"/>
                  </a:cubicBezTo>
                  <a:cubicBezTo>
                    <a:pt x="142" y="10"/>
                    <a:pt x="99" y="21"/>
                    <a:pt x="72" y="28"/>
                  </a:cubicBezTo>
                  <a:cubicBezTo>
                    <a:pt x="45" y="35"/>
                    <a:pt x="59" y="44"/>
                    <a:pt x="51" y="52"/>
                  </a:cubicBezTo>
                  <a:cubicBezTo>
                    <a:pt x="44" y="61"/>
                    <a:pt x="28" y="62"/>
                    <a:pt x="28" y="69"/>
                  </a:cubicBezTo>
                  <a:cubicBezTo>
                    <a:pt x="28" y="76"/>
                    <a:pt x="28" y="80"/>
                    <a:pt x="17" y="92"/>
                  </a:cubicBezTo>
                  <a:cubicBezTo>
                    <a:pt x="6" y="103"/>
                    <a:pt x="0" y="105"/>
                    <a:pt x="0" y="114"/>
                  </a:cubicBezTo>
                  <a:cubicBezTo>
                    <a:pt x="0" y="124"/>
                    <a:pt x="1" y="131"/>
                    <a:pt x="1" y="131"/>
                  </a:cubicBezTo>
                  <a:cubicBezTo>
                    <a:pt x="1" y="131"/>
                    <a:pt x="2" y="133"/>
                    <a:pt x="2" y="134"/>
                  </a:cubicBezTo>
                  <a:cubicBezTo>
                    <a:pt x="6" y="135"/>
                    <a:pt x="9" y="136"/>
                    <a:pt x="11" y="136"/>
                  </a:cubicBezTo>
                  <a:cubicBezTo>
                    <a:pt x="21" y="141"/>
                    <a:pt x="66" y="153"/>
                    <a:pt x="70" y="154"/>
                  </a:cubicBezTo>
                  <a:cubicBezTo>
                    <a:pt x="73" y="155"/>
                    <a:pt x="85" y="155"/>
                    <a:pt x="93" y="155"/>
                  </a:cubicBezTo>
                  <a:cubicBezTo>
                    <a:pt x="101" y="155"/>
                    <a:pt x="115" y="162"/>
                    <a:pt x="129" y="165"/>
                  </a:cubicBezTo>
                  <a:cubicBezTo>
                    <a:pt x="144" y="168"/>
                    <a:pt x="164" y="172"/>
                    <a:pt x="174" y="176"/>
                  </a:cubicBezTo>
                  <a:cubicBezTo>
                    <a:pt x="184" y="181"/>
                    <a:pt x="198" y="185"/>
                    <a:pt x="211" y="192"/>
                  </a:cubicBezTo>
                  <a:cubicBezTo>
                    <a:pt x="223" y="199"/>
                    <a:pt x="223" y="197"/>
                    <a:pt x="223" y="193"/>
                  </a:cubicBezTo>
                  <a:cubicBezTo>
                    <a:pt x="223" y="188"/>
                    <a:pt x="219" y="181"/>
                    <a:pt x="226" y="181"/>
                  </a:cubicBezTo>
                  <a:cubicBezTo>
                    <a:pt x="234" y="181"/>
                    <a:pt x="241" y="180"/>
                    <a:pt x="249" y="182"/>
                  </a:cubicBezTo>
                  <a:cubicBezTo>
                    <a:pt x="258" y="185"/>
                    <a:pt x="272" y="191"/>
                    <a:pt x="289" y="191"/>
                  </a:cubicBezTo>
                  <a:cubicBezTo>
                    <a:pt x="313" y="191"/>
                    <a:pt x="313" y="191"/>
                    <a:pt x="313" y="191"/>
                  </a:cubicBezTo>
                  <a:cubicBezTo>
                    <a:pt x="313" y="188"/>
                    <a:pt x="313" y="185"/>
                    <a:pt x="312" y="182"/>
                  </a:cubicBezTo>
                  <a:cubicBezTo>
                    <a:pt x="305" y="158"/>
                    <a:pt x="300" y="151"/>
                    <a:pt x="308" y="142"/>
                  </a:cubicBezTo>
                  <a:cubicBezTo>
                    <a:pt x="315" y="133"/>
                    <a:pt x="318" y="126"/>
                    <a:pt x="329" y="126"/>
                  </a:cubicBezTo>
                  <a:cubicBezTo>
                    <a:pt x="340" y="126"/>
                    <a:pt x="348" y="124"/>
                    <a:pt x="348" y="124"/>
                  </a:cubicBezTo>
                  <a:cubicBezTo>
                    <a:pt x="348" y="124"/>
                    <a:pt x="356" y="112"/>
                    <a:pt x="349" y="103"/>
                  </a:cubicBezTo>
                  <a:cubicBezTo>
                    <a:pt x="342" y="94"/>
                    <a:pt x="334" y="94"/>
                    <a:pt x="344" y="89"/>
                  </a:cubicBezTo>
                  <a:cubicBezTo>
                    <a:pt x="354" y="85"/>
                    <a:pt x="365" y="85"/>
                    <a:pt x="360" y="80"/>
                  </a:cubicBezTo>
                  <a:cubicBezTo>
                    <a:pt x="354" y="76"/>
                    <a:pt x="346" y="69"/>
                    <a:pt x="346" y="69"/>
                  </a:cubicBezTo>
                  <a:cubicBezTo>
                    <a:pt x="346" y="69"/>
                    <a:pt x="347" y="69"/>
                    <a:pt x="348" y="69"/>
                  </a:cubicBezTo>
                  <a:close/>
                </a:path>
              </a:pathLst>
            </a:custGeom>
            <a:solidFill>
              <a:schemeClr val="bg1">
                <a:lumMod val="95000"/>
              </a:schemeClr>
            </a:solidFill>
            <a:ln w="9525" cap="flat">
              <a:solidFill>
                <a:srgbClr val="FFFFFF"/>
              </a:solidFill>
              <a:prstDash val="solid"/>
              <a:miter lim="800000"/>
              <a:headEnd/>
              <a:tailEnd/>
            </a:ln>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20153">
              <a:extLst>
                <a:ext uri="{FF2B5EF4-FFF2-40B4-BE49-F238E27FC236}">
                  <a16:creationId xmlns:a16="http://schemas.microsoft.com/office/drawing/2014/main" id="{81EF213F-1BEE-46A2-B674-743062F8A22D}"/>
                </a:ext>
              </a:extLst>
            </p:cNvPr>
            <p:cNvSpPr>
              <a:spLocks/>
            </p:cNvSpPr>
            <p:nvPr/>
          </p:nvSpPr>
          <p:spPr bwMode="auto">
            <a:xfrm>
              <a:off x="4971" y="2894"/>
              <a:ext cx="1502" cy="675"/>
            </a:xfrm>
            <a:custGeom>
              <a:avLst/>
              <a:gdLst>
                <a:gd name="T0" fmla="*/ 1049 w 1055"/>
                <a:gd name="T1" fmla="*/ 168 h 474"/>
                <a:gd name="T2" fmla="*/ 1010 w 1055"/>
                <a:gd name="T3" fmla="*/ 141 h 474"/>
                <a:gd name="T4" fmla="*/ 992 w 1055"/>
                <a:gd name="T5" fmla="*/ 127 h 474"/>
                <a:gd name="T6" fmla="*/ 969 w 1055"/>
                <a:gd name="T7" fmla="*/ 70 h 474"/>
                <a:gd name="T8" fmla="*/ 912 w 1055"/>
                <a:gd name="T9" fmla="*/ 46 h 474"/>
                <a:gd name="T10" fmla="*/ 828 w 1055"/>
                <a:gd name="T11" fmla="*/ 48 h 474"/>
                <a:gd name="T12" fmla="*/ 787 w 1055"/>
                <a:gd name="T13" fmla="*/ 4 h 474"/>
                <a:gd name="T14" fmla="*/ 670 w 1055"/>
                <a:gd name="T15" fmla="*/ 7 h 474"/>
                <a:gd name="T16" fmla="*/ 603 w 1055"/>
                <a:gd name="T17" fmla="*/ 16 h 474"/>
                <a:gd name="T18" fmla="*/ 531 w 1055"/>
                <a:gd name="T19" fmla="*/ 36 h 474"/>
                <a:gd name="T20" fmla="*/ 442 w 1055"/>
                <a:gd name="T21" fmla="*/ 27 h 474"/>
                <a:gd name="T22" fmla="*/ 414 w 1055"/>
                <a:gd name="T23" fmla="*/ 17 h 474"/>
                <a:gd name="T24" fmla="*/ 400 w 1055"/>
                <a:gd name="T25" fmla="*/ 28 h 474"/>
                <a:gd name="T26" fmla="*/ 368 w 1055"/>
                <a:gd name="T27" fmla="*/ 89 h 474"/>
                <a:gd name="T28" fmla="*/ 357 w 1055"/>
                <a:gd name="T29" fmla="*/ 134 h 474"/>
                <a:gd name="T30" fmla="*/ 349 w 1055"/>
                <a:gd name="T31" fmla="*/ 194 h 474"/>
                <a:gd name="T32" fmla="*/ 289 w 1055"/>
                <a:gd name="T33" fmla="*/ 173 h 474"/>
                <a:gd name="T34" fmla="*/ 241 w 1055"/>
                <a:gd name="T35" fmla="*/ 187 h 474"/>
                <a:gd name="T36" fmla="*/ 178 w 1055"/>
                <a:gd name="T37" fmla="*/ 191 h 474"/>
                <a:gd name="T38" fmla="*/ 125 w 1055"/>
                <a:gd name="T39" fmla="*/ 201 h 474"/>
                <a:gd name="T40" fmla="*/ 55 w 1055"/>
                <a:gd name="T41" fmla="*/ 237 h 474"/>
                <a:gd name="T42" fmla="*/ 62 w 1055"/>
                <a:gd name="T43" fmla="*/ 258 h 474"/>
                <a:gd name="T44" fmla="*/ 91 w 1055"/>
                <a:gd name="T45" fmla="*/ 266 h 474"/>
                <a:gd name="T46" fmla="*/ 108 w 1055"/>
                <a:gd name="T47" fmla="*/ 298 h 474"/>
                <a:gd name="T48" fmla="*/ 83 w 1055"/>
                <a:gd name="T49" fmla="*/ 324 h 474"/>
                <a:gd name="T50" fmla="*/ 0 w 1055"/>
                <a:gd name="T51" fmla="*/ 328 h 474"/>
                <a:gd name="T52" fmla="*/ 28 w 1055"/>
                <a:gd name="T53" fmla="*/ 368 h 474"/>
                <a:gd name="T54" fmla="*/ 51 w 1055"/>
                <a:gd name="T55" fmla="*/ 396 h 474"/>
                <a:gd name="T56" fmla="*/ 51 w 1055"/>
                <a:gd name="T57" fmla="*/ 436 h 474"/>
                <a:gd name="T58" fmla="*/ 46 w 1055"/>
                <a:gd name="T59" fmla="*/ 470 h 474"/>
                <a:gd name="T60" fmla="*/ 183 w 1055"/>
                <a:gd name="T61" fmla="*/ 471 h 474"/>
                <a:gd name="T62" fmla="*/ 274 w 1055"/>
                <a:gd name="T63" fmla="*/ 435 h 474"/>
                <a:gd name="T64" fmla="*/ 353 w 1055"/>
                <a:gd name="T65" fmla="*/ 431 h 474"/>
                <a:gd name="T66" fmla="*/ 351 w 1055"/>
                <a:gd name="T67" fmla="*/ 411 h 474"/>
                <a:gd name="T68" fmla="*/ 379 w 1055"/>
                <a:gd name="T69" fmla="*/ 366 h 474"/>
                <a:gd name="T70" fmla="*/ 423 w 1055"/>
                <a:gd name="T71" fmla="*/ 325 h 474"/>
                <a:gd name="T72" fmla="*/ 536 w 1055"/>
                <a:gd name="T73" fmla="*/ 303 h 474"/>
                <a:gd name="T74" fmla="*/ 652 w 1055"/>
                <a:gd name="T75" fmla="*/ 330 h 474"/>
                <a:gd name="T76" fmla="*/ 725 w 1055"/>
                <a:gd name="T77" fmla="*/ 365 h 474"/>
                <a:gd name="T78" fmla="*/ 742 w 1055"/>
                <a:gd name="T79" fmla="*/ 341 h 474"/>
                <a:gd name="T80" fmla="*/ 772 w 1055"/>
                <a:gd name="T81" fmla="*/ 325 h 474"/>
                <a:gd name="T82" fmla="*/ 811 w 1055"/>
                <a:gd name="T83" fmla="*/ 292 h 474"/>
                <a:gd name="T84" fmla="*/ 876 w 1055"/>
                <a:gd name="T85" fmla="*/ 270 h 474"/>
                <a:gd name="T86" fmla="*/ 884 w 1055"/>
                <a:gd name="T87" fmla="*/ 234 h 474"/>
                <a:gd name="T88" fmla="*/ 946 w 1055"/>
                <a:gd name="T89" fmla="*/ 219 h 474"/>
                <a:gd name="T90" fmla="*/ 969 w 1055"/>
                <a:gd name="T91" fmla="*/ 194 h 474"/>
                <a:gd name="T92" fmla="*/ 1017 w 1055"/>
                <a:gd name="T93" fmla="*/ 204 h 474"/>
                <a:gd name="T94" fmla="*/ 1047 w 1055"/>
                <a:gd name="T95" fmla="*/ 18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5" h="474">
                  <a:moveTo>
                    <a:pt x="1047" y="186"/>
                  </a:moveTo>
                  <a:cubicBezTo>
                    <a:pt x="1047" y="180"/>
                    <a:pt x="1055" y="171"/>
                    <a:pt x="1049" y="168"/>
                  </a:cubicBezTo>
                  <a:cubicBezTo>
                    <a:pt x="1044" y="164"/>
                    <a:pt x="1039" y="159"/>
                    <a:pt x="1025" y="153"/>
                  </a:cubicBezTo>
                  <a:cubicBezTo>
                    <a:pt x="1011" y="148"/>
                    <a:pt x="1010" y="149"/>
                    <a:pt x="1010" y="141"/>
                  </a:cubicBezTo>
                  <a:cubicBezTo>
                    <a:pt x="1010" y="133"/>
                    <a:pt x="1009" y="127"/>
                    <a:pt x="1001" y="131"/>
                  </a:cubicBezTo>
                  <a:cubicBezTo>
                    <a:pt x="994" y="135"/>
                    <a:pt x="992" y="141"/>
                    <a:pt x="992" y="127"/>
                  </a:cubicBezTo>
                  <a:cubicBezTo>
                    <a:pt x="992" y="114"/>
                    <a:pt x="998" y="96"/>
                    <a:pt x="998" y="88"/>
                  </a:cubicBezTo>
                  <a:cubicBezTo>
                    <a:pt x="998" y="80"/>
                    <a:pt x="977" y="76"/>
                    <a:pt x="969" y="70"/>
                  </a:cubicBezTo>
                  <a:cubicBezTo>
                    <a:pt x="961" y="64"/>
                    <a:pt x="949" y="62"/>
                    <a:pt x="938" y="54"/>
                  </a:cubicBezTo>
                  <a:cubicBezTo>
                    <a:pt x="927" y="45"/>
                    <a:pt x="925" y="46"/>
                    <a:pt x="912" y="46"/>
                  </a:cubicBezTo>
                  <a:cubicBezTo>
                    <a:pt x="899" y="46"/>
                    <a:pt x="869" y="44"/>
                    <a:pt x="860" y="45"/>
                  </a:cubicBezTo>
                  <a:cubicBezTo>
                    <a:pt x="851" y="46"/>
                    <a:pt x="837" y="50"/>
                    <a:pt x="828" y="48"/>
                  </a:cubicBezTo>
                  <a:cubicBezTo>
                    <a:pt x="819" y="46"/>
                    <a:pt x="809" y="34"/>
                    <a:pt x="804" y="23"/>
                  </a:cubicBezTo>
                  <a:cubicBezTo>
                    <a:pt x="799" y="12"/>
                    <a:pt x="790" y="6"/>
                    <a:pt x="787" y="4"/>
                  </a:cubicBezTo>
                  <a:cubicBezTo>
                    <a:pt x="784" y="2"/>
                    <a:pt x="728" y="0"/>
                    <a:pt x="712" y="0"/>
                  </a:cubicBezTo>
                  <a:cubicBezTo>
                    <a:pt x="697" y="0"/>
                    <a:pt x="675" y="0"/>
                    <a:pt x="670" y="7"/>
                  </a:cubicBezTo>
                  <a:cubicBezTo>
                    <a:pt x="665" y="14"/>
                    <a:pt x="665" y="16"/>
                    <a:pt x="653" y="16"/>
                  </a:cubicBezTo>
                  <a:cubicBezTo>
                    <a:pt x="642" y="16"/>
                    <a:pt x="613" y="15"/>
                    <a:pt x="603" y="16"/>
                  </a:cubicBezTo>
                  <a:cubicBezTo>
                    <a:pt x="594" y="17"/>
                    <a:pt x="577" y="28"/>
                    <a:pt x="567" y="30"/>
                  </a:cubicBezTo>
                  <a:cubicBezTo>
                    <a:pt x="557" y="32"/>
                    <a:pt x="547" y="36"/>
                    <a:pt x="531" y="36"/>
                  </a:cubicBezTo>
                  <a:cubicBezTo>
                    <a:pt x="515" y="36"/>
                    <a:pt x="505" y="29"/>
                    <a:pt x="486" y="29"/>
                  </a:cubicBezTo>
                  <a:cubicBezTo>
                    <a:pt x="467" y="29"/>
                    <a:pt x="448" y="27"/>
                    <a:pt x="442" y="27"/>
                  </a:cubicBezTo>
                  <a:cubicBezTo>
                    <a:pt x="436" y="27"/>
                    <a:pt x="422" y="22"/>
                    <a:pt x="414" y="17"/>
                  </a:cubicBezTo>
                  <a:cubicBezTo>
                    <a:pt x="414" y="17"/>
                    <a:pt x="414" y="17"/>
                    <a:pt x="414" y="17"/>
                  </a:cubicBezTo>
                  <a:cubicBezTo>
                    <a:pt x="410" y="17"/>
                    <a:pt x="405" y="18"/>
                    <a:pt x="401" y="18"/>
                  </a:cubicBezTo>
                  <a:cubicBezTo>
                    <a:pt x="401" y="22"/>
                    <a:pt x="401" y="26"/>
                    <a:pt x="400" y="28"/>
                  </a:cubicBezTo>
                  <a:cubicBezTo>
                    <a:pt x="398" y="36"/>
                    <a:pt x="394" y="55"/>
                    <a:pt x="385" y="62"/>
                  </a:cubicBezTo>
                  <a:cubicBezTo>
                    <a:pt x="376" y="69"/>
                    <a:pt x="368" y="89"/>
                    <a:pt x="368" y="89"/>
                  </a:cubicBezTo>
                  <a:cubicBezTo>
                    <a:pt x="391" y="114"/>
                    <a:pt x="391" y="114"/>
                    <a:pt x="391" y="114"/>
                  </a:cubicBezTo>
                  <a:cubicBezTo>
                    <a:pt x="357" y="134"/>
                    <a:pt x="357" y="134"/>
                    <a:pt x="357" y="134"/>
                  </a:cubicBezTo>
                  <a:cubicBezTo>
                    <a:pt x="357" y="134"/>
                    <a:pt x="375" y="169"/>
                    <a:pt x="386" y="191"/>
                  </a:cubicBezTo>
                  <a:cubicBezTo>
                    <a:pt x="398" y="214"/>
                    <a:pt x="373" y="191"/>
                    <a:pt x="349" y="194"/>
                  </a:cubicBezTo>
                  <a:cubicBezTo>
                    <a:pt x="324" y="196"/>
                    <a:pt x="323" y="191"/>
                    <a:pt x="312" y="187"/>
                  </a:cubicBezTo>
                  <a:cubicBezTo>
                    <a:pt x="300" y="182"/>
                    <a:pt x="303" y="183"/>
                    <a:pt x="289" y="173"/>
                  </a:cubicBezTo>
                  <a:cubicBezTo>
                    <a:pt x="275" y="163"/>
                    <a:pt x="280" y="185"/>
                    <a:pt x="272" y="185"/>
                  </a:cubicBezTo>
                  <a:cubicBezTo>
                    <a:pt x="264" y="185"/>
                    <a:pt x="259" y="187"/>
                    <a:pt x="241" y="187"/>
                  </a:cubicBezTo>
                  <a:cubicBezTo>
                    <a:pt x="223" y="187"/>
                    <a:pt x="223" y="189"/>
                    <a:pt x="210" y="189"/>
                  </a:cubicBezTo>
                  <a:cubicBezTo>
                    <a:pt x="196" y="189"/>
                    <a:pt x="185" y="190"/>
                    <a:pt x="178" y="191"/>
                  </a:cubicBezTo>
                  <a:cubicBezTo>
                    <a:pt x="171" y="193"/>
                    <a:pt x="162" y="200"/>
                    <a:pt x="151" y="205"/>
                  </a:cubicBezTo>
                  <a:cubicBezTo>
                    <a:pt x="139" y="211"/>
                    <a:pt x="125" y="201"/>
                    <a:pt x="125" y="201"/>
                  </a:cubicBezTo>
                  <a:cubicBezTo>
                    <a:pt x="98" y="250"/>
                    <a:pt x="98" y="250"/>
                    <a:pt x="98" y="250"/>
                  </a:cubicBezTo>
                  <a:cubicBezTo>
                    <a:pt x="55" y="237"/>
                    <a:pt x="55" y="237"/>
                    <a:pt x="55" y="237"/>
                  </a:cubicBezTo>
                  <a:cubicBezTo>
                    <a:pt x="68" y="248"/>
                    <a:pt x="68" y="248"/>
                    <a:pt x="68" y="248"/>
                  </a:cubicBezTo>
                  <a:cubicBezTo>
                    <a:pt x="62" y="258"/>
                    <a:pt x="62" y="258"/>
                    <a:pt x="62" y="258"/>
                  </a:cubicBezTo>
                  <a:cubicBezTo>
                    <a:pt x="83" y="260"/>
                    <a:pt x="83" y="260"/>
                    <a:pt x="83" y="260"/>
                  </a:cubicBezTo>
                  <a:cubicBezTo>
                    <a:pt x="91" y="266"/>
                    <a:pt x="91" y="266"/>
                    <a:pt x="91" y="266"/>
                  </a:cubicBezTo>
                  <a:cubicBezTo>
                    <a:pt x="91" y="266"/>
                    <a:pt x="98" y="275"/>
                    <a:pt x="108" y="278"/>
                  </a:cubicBezTo>
                  <a:cubicBezTo>
                    <a:pt x="117" y="280"/>
                    <a:pt x="108" y="298"/>
                    <a:pt x="108" y="298"/>
                  </a:cubicBezTo>
                  <a:cubicBezTo>
                    <a:pt x="108" y="298"/>
                    <a:pt x="103" y="298"/>
                    <a:pt x="96" y="307"/>
                  </a:cubicBezTo>
                  <a:cubicBezTo>
                    <a:pt x="89" y="316"/>
                    <a:pt x="83" y="324"/>
                    <a:pt x="83" y="324"/>
                  </a:cubicBezTo>
                  <a:cubicBezTo>
                    <a:pt x="83" y="324"/>
                    <a:pt x="62" y="326"/>
                    <a:pt x="53" y="326"/>
                  </a:cubicBezTo>
                  <a:cubicBezTo>
                    <a:pt x="44" y="326"/>
                    <a:pt x="0" y="328"/>
                    <a:pt x="0" y="328"/>
                  </a:cubicBezTo>
                  <a:cubicBezTo>
                    <a:pt x="0" y="328"/>
                    <a:pt x="10" y="341"/>
                    <a:pt x="17" y="341"/>
                  </a:cubicBezTo>
                  <a:cubicBezTo>
                    <a:pt x="24" y="341"/>
                    <a:pt x="24" y="357"/>
                    <a:pt x="28" y="368"/>
                  </a:cubicBezTo>
                  <a:cubicBezTo>
                    <a:pt x="33" y="380"/>
                    <a:pt x="40" y="377"/>
                    <a:pt x="51" y="384"/>
                  </a:cubicBezTo>
                  <a:cubicBezTo>
                    <a:pt x="62" y="391"/>
                    <a:pt x="51" y="396"/>
                    <a:pt x="51" y="396"/>
                  </a:cubicBezTo>
                  <a:cubicBezTo>
                    <a:pt x="51" y="418"/>
                    <a:pt x="51" y="418"/>
                    <a:pt x="51" y="418"/>
                  </a:cubicBezTo>
                  <a:cubicBezTo>
                    <a:pt x="51" y="425"/>
                    <a:pt x="51" y="430"/>
                    <a:pt x="51" y="436"/>
                  </a:cubicBezTo>
                  <a:cubicBezTo>
                    <a:pt x="51" y="443"/>
                    <a:pt x="42" y="459"/>
                    <a:pt x="42" y="459"/>
                  </a:cubicBezTo>
                  <a:cubicBezTo>
                    <a:pt x="46" y="470"/>
                    <a:pt x="46" y="470"/>
                    <a:pt x="46" y="470"/>
                  </a:cubicBezTo>
                  <a:cubicBezTo>
                    <a:pt x="60" y="467"/>
                    <a:pt x="63" y="466"/>
                    <a:pt x="103" y="466"/>
                  </a:cubicBezTo>
                  <a:cubicBezTo>
                    <a:pt x="153" y="466"/>
                    <a:pt x="165" y="474"/>
                    <a:pt x="183" y="471"/>
                  </a:cubicBezTo>
                  <a:cubicBezTo>
                    <a:pt x="201" y="468"/>
                    <a:pt x="220" y="464"/>
                    <a:pt x="233" y="458"/>
                  </a:cubicBezTo>
                  <a:cubicBezTo>
                    <a:pt x="246" y="451"/>
                    <a:pt x="262" y="439"/>
                    <a:pt x="274" y="435"/>
                  </a:cubicBezTo>
                  <a:cubicBezTo>
                    <a:pt x="286" y="431"/>
                    <a:pt x="300" y="427"/>
                    <a:pt x="314" y="429"/>
                  </a:cubicBezTo>
                  <a:cubicBezTo>
                    <a:pt x="325" y="431"/>
                    <a:pt x="342" y="430"/>
                    <a:pt x="353" y="431"/>
                  </a:cubicBezTo>
                  <a:cubicBezTo>
                    <a:pt x="353" y="430"/>
                    <a:pt x="352" y="428"/>
                    <a:pt x="352" y="428"/>
                  </a:cubicBezTo>
                  <a:cubicBezTo>
                    <a:pt x="352" y="428"/>
                    <a:pt x="351" y="421"/>
                    <a:pt x="351" y="411"/>
                  </a:cubicBezTo>
                  <a:cubicBezTo>
                    <a:pt x="351" y="402"/>
                    <a:pt x="357" y="400"/>
                    <a:pt x="368" y="389"/>
                  </a:cubicBezTo>
                  <a:cubicBezTo>
                    <a:pt x="379" y="377"/>
                    <a:pt x="379" y="373"/>
                    <a:pt x="379" y="366"/>
                  </a:cubicBezTo>
                  <a:cubicBezTo>
                    <a:pt x="379" y="359"/>
                    <a:pt x="395" y="358"/>
                    <a:pt x="402" y="349"/>
                  </a:cubicBezTo>
                  <a:cubicBezTo>
                    <a:pt x="410" y="341"/>
                    <a:pt x="396" y="332"/>
                    <a:pt x="423" y="325"/>
                  </a:cubicBezTo>
                  <a:cubicBezTo>
                    <a:pt x="450" y="318"/>
                    <a:pt x="493" y="307"/>
                    <a:pt x="500" y="305"/>
                  </a:cubicBezTo>
                  <a:cubicBezTo>
                    <a:pt x="507" y="303"/>
                    <a:pt x="504" y="297"/>
                    <a:pt x="536" y="303"/>
                  </a:cubicBezTo>
                  <a:cubicBezTo>
                    <a:pt x="568" y="309"/>
                    <a:pt x="570" y="312"/>
                    <a:pt x="595" y="316"/>
                  </a:cubicBezTo>
                  <a:cubicBezTo>
                    <a:pt x="620" y="321"/>
                    <a:pt x="635" y="319"/>
                    <a:pt x="652" y="330"/>
                  </a:cubicBezTo>
                  <a:cubicBezTo>
                    <a:pt x="664" y="338"/>
                    <a:pt x="687" y="356"/>
                    <a:pt x="699" y="366"/>
                  </a:cubicBezTo>
                  <a:cubicBezTo>
                    <a:pt x="704" y="366"/>
                    <a:pt x="716" y="365"/>
                    <a:pt x="725" y="365"/>
                  </a:cubicBezTo>
                  <a:cubicBezTo>
                    <a:pt x="737" y="365"/>
                    <a:pt x="740" y="358"/>
                    <a:pt x="740" y="349"/>
                  </a:cubicBezTo>
                  <a:cubicBezTo>
                    <a:pt x="740" y="341"/>
                    <a:pt x="728" y="341"/>
                    <a:pt x="742" y="341"/>
                  </a:cubicBezTo>
                  <a:cubicBezTo>
                    <a:pt x="763" y="341"/>
                    <a:pt x="763" y="341"/>
                    <a:pt x="763" y="341"/>
                  </a:cubicBezTo>
                  <a:cubicBezTo>
                    <a:pt x="772" y="325"/>
                    <a:pt x="772" y="325"/>
                    <a:pt x="772" y="325"/>
                  </a:cubicBezTo>
                  <a:cubicBezTo>
                    <a:pt x="772" y="325"/>
                    <a:pt x="774" y="326"/>
                    <a:pt x="774" y="315"/>
                  </a:cubicBezTo>
                  <a:cubicBezTo>
                    <a:pt x="774" y="304"/>
                    <a:pt x="797" y="296"/>
                    <a:pt x="811" y="292"/>
                  </a:cubicBezTo>
                  <a:cubicBezTo>
                    <a:pt x="824" y="289"/>
                    <a:pt x="833" y="280"/>
                    <a:pt x="840" y="278"/>
                  </a:cubicBezTo>
                  <a:cubicBezTo>
                    <a:pt x="843" y="277"/>
                    <a:pt x="859" y="274"/>
                    <a:pt x="876" y="270"/>
                  </a:cubicBezTo>
                  <a:cubicBezTo>
                    <a:pt x="877" y="268"/>
                    <a:pt x="878" y="266"/>
                    <a:pt x="878" y="263"/>
                  </a:cubicBezTo>
                  <a:cubicBezTo>
                    <a:pt x="879" y="253"/>
                    <a:pt x="871" y="234"/>
                    <a:pt x="884" y="234"/>
                  </a:cubicBezTo>
                  <a:cubicBezTo>
                    <a:pt x="897" y="233"/>
                    <a:pt x="919" y="238"/>
                    <a:pt x="923" y="233"/>
                  </a:cubicBezTo>
                  <a:cubicBezTo>
                    <a:pt x="927" y="228"/>
                    <a:pt x="942" y="220"/>
                    <a:pt x="946" y="219"/>
                  </a:cubicBezTo>
                  <a:cubicBezTo>
                    <a:pt x="949" y="217"/>
                    <a:pt x="959" y="222"/>
                    <a:pt x="959" y="214"/>
                  </a:cubicBezTo>
                  <a:cubicBezTo>
                    <a:pt x="960" y="205"/>
                    <a:pt x="971" y="197"/>
                    <a:pt x="969" y="194"/>
                  </a:cubicBezTo>
                  <a:cubicBezTo>
                    <a:pt x="968" y="191"/>
                    <a:pt x="977" y="197"/>
                    <a:pt x="986" y="200"/>
                  </a:cubicBezTo>
                  <a:cubicBezTo>
                    <a:pt x="994" y="203"/>
                    <a:pt x="1000" y="204"/>
                    <a:pt x="1017" y="204"/>
                  </a:cubicBezTo>
                  <a:cubicBezTo>
                    <a:pt x="1035" y="204"/>
                    <a:pt x="1046" y="205"/>
                    <a:pt x="1046" y="205"/>
                  </a:cubicBezTo>
                  <a:cubicBezTo>
                    <a:pt x="1046" y="205"/>
                    <a:pt x="1047" y="192"/>
                    <a:pt x="1047" y="186"/>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20154">
              <a:extLst>
                <a:ext uri="{FF2B5EF4-FFF2-40B4-BE49-F238E27FC236}">
                  <a16:creationId xmlns:a16="http://schemas.microsoft.com/office/drawing/2014/main" id="{F3502A7E-9056-4D8E-9D43-654281B3DEC5}"/>
                </a:ext>
              </a:extLst>
            </p:cNvPr>
            <p:cNvSpPr>
              <a:spLocks/>
            </p:cNvSpPr>
            <p:nvPr/>
          </p:nvSpPr>
          <p:spPr bwMode="auto">
            <a:xfrm>
              <a:off x="4971" y="2894"/>
              <a:ext cx="1502" cy="675"/>
            </a:xfrm>
            <a:custGeom>
              <a:avLst/>
              <a:gdLst>
                <a:gd name="T0" fmla="*/ 1049 w 1055"/>
                <a:gd name="T1" fmla="*/ 168 h 474"/>
                <a:gd name="T2" fmla="*/ 1010 w 1055"/>
                <a:gd name="T3" fmla="*/ 141 h 474"/>
                <a:gd name="T4" fmla="*/ 992 w 1055"/>
                <a:gd name="T5" fmla="*/ 127 h 474"/>
                <a:gd name="T6" fmla="*/ 969 w 1055"/>
                <a:gd name="T7" fmla="*/ 70 h 474"/>
                <a:gd name="T8" fmla="*/ 912 w 1055"/>
                <a:gd name="T9" fmla="*/ 46 h 474"/>
                <a:gd name="T10" fmla="*/ 828 w 1055"/>
                <a:gd name="T11" fmla="*/ 48 h 474"/>
                <a:gd name="T12" fmla="*/ 787 w 1055"/>
                <a:gd name="T13" fmla="*/ 4 h 474"/>
                <a:gd name="T14" fmla="*/ 670 w 1055"/>
                <a:gd name="T15" fmla="*/ 7 h 474"/>
                <a:gd name="T16" fmla="*/ 603 w 1055"/>
                <a:gd name="T17" fmla="*/ 16 h 474"/>
                <a:gd name="T18" fmla="*/ 531 w 1055"/>
                <a:gd name="T19" fmla="*/ 36 h 474"/>
                <a:gd name="T20" fmla="*/ 442 w 1055"/>
                <a:gd name="T21" fmla="*/ 27 h 474"/>
                <a:gd name="T22" fmla="*/ 414 w 1055"/>
                <a:gd name="T23" fmla="*/ 17 h 474"/>
                <a:gd name="T24" fmla="*/ 400 w 1055"/>
                <a:gd name="T25" fmla="*/ 28 h 474"/>
                <a:gd name="T26" fmla="*/ 368 w 1055"/>
                <a:gd name="T27" fmla="*/ 89 h 474"/>
                <a:gd name="T28" fmla="*/ 357 w 1055"/>
                <a:gd name="T29" fmla="*/ 134 h 474"/>
                <a:gd name="T30" fmla="*/ 349 w 1055"/>
                <a:gd name="T31" fmla="*/ 194 h 474"/>
                <a:gd name="T32" fmla="*/ 289 w 1055"/>
                <a:gd name="T33" fmla="*/ 173 h 474"/>
                <a:gd name="T34" fmla="*/ 241 w 1055"/>
                <a:gd name="T35" fmla="*/ 187 h 474"/>
                <a:gd name="T36" fmla="*/ 178 w 1055"/>
                <a:gd name="T37" fmla="*/ 191 h 474"/>
                <a:gd name="T38" fmla="*/ 125 w 1055"/>
                <a:gd name="T39" fmla="*/ 201 h 474"/>
                <a:gd name="T40" fmla="*/ 55 w 1055"/>
                <a:gd name="T41" fmla="*/ 237 h 474"/>
                <a:gd name="T42" fmla="*/ 62 w 1055"/>
                <a:gd name="T43" fmla="*/ 258 h 474"/>
                <a:gd name="T44" fmla="*/ 91 w 1055"/>
                <a:gd name="T45" fmla="*/ 266 h 474"/>
                <a:gd name="T46" fmla="*/ 108 w 1055"/>
                <a:gd name="T47" fmla="*/ 298 h 474"/>
                <a:gd name="T48" fmla="*/ 83 w 1055"/>
                <a:gd name="T49" fmla="*/ 324 h 474"/>
                <a:gd name="T50" fmla="*/ 0 w 1055"/>
                <a:gd name="T51" fmla="*/ 328 h 474"/>
                <a:gd name="T52" fmla="*/ 28 w 1055"/>
                <a:gd name="T53" fmla="*/ 368 h 474"/>
                <a:gd name="T54" fmla="*/ 51 w 1055"/>
                <a:gd name="T55" fmla="*/ 396 h 474"/>
                <a:gd name="T56" fmla="*/ 51 w 1055"/>
                <a:gd name="T57" fmla="*/ 436 h 474"/>
                <a:gd name="T58" fmla="*/ 46 w 1055"/>
                <a:gd name="T59" fmla="*/ 470 h 474"/>
                <a:gd name="T60" fmla="*/ 183 w 1055"/>
                <a:gd name="T61" fmla="*/ 471 h 474"/>
                <a:gd name="T62" fmla="*/ 274 w 1055"/>
                <a:gd name="T63" fmla="*/ 435 h 474"/>
                <a:gd name="T64" fmla="*/ 353 w 1055"/>
                <a:gd name="T65" fmla="*/ 431 h 474"/>
                <a:gd name="T66" fmla="*/ 351 w 1055"/>
                <a:gd name="T67" fmla="*/ 411 h 474"/>
                <a:gd name="T68" fmla="*/ 379 w 1055"/>
                <a:gd name="T69" fmla="*/ 366 h 474"/>
                <a:gd name="T70" fmla="*/ 423 w 1055"/>
                <a:gd name="T71" fmla="*/ 325 h 474"/>
                <a:gd name="T72" fmla="*/ 536 w 1055"/>
                <a:gd name="T73" fmla="*/ 303 h 474"/>
                <a:gd name="T74" fmla="*/ 652 w 1055"/>
                <a:gd name="T75" fmla="*/ 330 h 474"/>
                <a:gd name="T76" fmla="*/ 725 w 1055"/>
                <a:gd name="T77" fmla="*/ 365 h 474"/>
                <a:gd name="T78" fmla="*/ 742 w 1055"/>
                <a:gd name="T79" fmla="*/ 341 h 474"/>
                <a:gd name="T80" fmla="*/ 772 w 1055"/>
                <a:gd name="T81" fmla="*/ 325 h 474"/>
                <a:gd name="T82" fmla="*/ 811 w 1055"/>
                <a:gd name="T83" fmla="*/ 292 h 474"/>
                <a:gd name="T84" fmla="*/ 876 w 1055"/>
                <a:gd name="T85" fmla="*/ 270 h 474"/>
                <a:gd name="T86" fmla="*/ 884 w 1055"/>
                <a:gd name="T87" fmla="*/ 234 h 474"/>
                <a:gd name="T88" fmla="*/ 946 w 1055"/>
                <a:gd name="T89" fmla="*/ 219 h 474"/>
                <a:gd name="T90" fmla="*/ 969 w 1055"/>
                <a:gd name="T91" fmla="*/ 194 h 474"/>
                <a:gd name="T92" fmla="*/ 1017 w 1055"/>
                <a:gd name="T93" fmla="*/ 204 h 474"/>
                <a:gd name="T94" fmla="*/ 1047 w 1055"/>
                <a:gd name="T95" fmla="*/ 18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5" h="474">
                  <a:moveTo>
                    <a:pt x="1047" y="186"/>
                  </a:moveTo>
                  <a:cubicBezTo>
                    <a:pt x="1047" y="180"/>
                    <a:pt x="1055" y="171"/>
                    <a:pt x="1049" y="168"/>
                  </a:cubicBezTo>
                  <a:cubicBezTo>
                    <a:pt x="1044" y="164"/>
                    <a:pt x="1039" y="159"/>
                    <a:pt x="1025" y="153"/>
                  </a:cubicBezTo>
                  <a:cubicBezTo>
                    <a:pt x="1011" y="148"/>
                    <a:pt x="1010" y="149"/>
                    <a:pt x="1010" y="141"/>
                  </a:cubicBezTo>
                  <a:cubicBezTo>
                    <a:pt x="1010" y="133"/>
                    <a:pt x="1009" y="127"/>
                    <a:pt x="1001" y="131"/>
                  </a:cubicBezTo>
                  <a:cubicBezTo>
                    <a:pt x="994" y="135"/>
                    <a:pt x="992" y="141"/>
                    <a:pt x="992" y="127"/>
                  </a:cubicBezTo>
                  <a:cubicBezTo>
                    <a:pt x="992" y="114"/>
                    <a:pt x="998" y="96"/>
                    <a:pt x="998" y="88"/>
                  </a:cubicBezTo>
                  <a:cubicBezTo>
                    <a:pt x="998" y="80"/>
                    <a:pt x="977" y="76"/>
                    <a:pt x="969" y="70"/>
                  </a:cubicBezTo>
                  <a:cubicBezTo>
                    <a:pt x="961" y="64"/>
                    <a:pt x="949" y="62"/>
                    <a:pt x="938" y="54"/>
                  </a:cubicBezTo>
                  <a:cubicBezTo>
                    <a:pt x="927" y="45"/>
                    <a:pt x="925" y="46"/>
                    <a:pt x="912" y="46"/>
                  </a:cubicBezTo>
                  <a:cubicBezTo>
                    <a:pt x="899" y="46"/>
                    <a:pt x="869" y="44"/>
                    <a:pt x="860" y="45"/>
                  </a:cubicBezTo>
                  <a:cubicBezTo>
                    <a:pt x="851" y="46"/>
                    <a:pt x="837" y="50"/>
                    <a:pt x="828" y="48"/>
                  </a:cubicBezTo>
                  <a:cubicBezTo>
                    <a:pt x="819" y="46"/>
                    <a:pt x="809" y="34"/>
                    <a:pt x="804" y="23"/>
                  </a:cubicBezTo>
                  <a:cubicBezTo>
                    <a:pt x="799" y="12"/>
                    <a:pt x="790" y="6"/>
                    <a:pt x="787" y="4"/>
                  </a:cubicBezTo>
                  <a:cubicBezTo>
                    <a:pt x="784" y="2"/>
                    <a:pt x="728" y="0"/>
                    <a:pt x="712" y="0"/>
                  </a:cubicBezTo>
                  <a:cubicBezTo>
                    <a:pt x="697" y="0"/>
                    <a:pt x="675" y="0"/>
                    <a:pt x="670" y="7"/>
                  </a:cubicBezTo>
                  <a:cubicBezTo>
                    <a:pt x="665" y="14"/>
                    <a:pt x="665" y="16"/>
                    <a:pt x="653" y="16"/>
                  </a:cubicBezTo>
                  <a:cubicBezTo>
                    <a:pt x="642" y="16"/>
                    <a:pt x="613" y="15"/>
                    <a:pt x="603" y="16"/>
                  </a:cubicBezTo>
                  <a:cubicBezTo>
                    <a:pt x="594" y="17"/>
                    <a:pt x="577" y="28"/>
                    <a:pt x="567" y="30"/>
                  </a:cubicBezTo>
                  <a:cubicBezTo>
                    <a:pt x="557" y="32"/>
                    <a:pt x="547" y="36"/>
                    <a:pt x="531" y="36"/>
                  </a:cubicBezTo>
                  <a:cubicBezTo>
                    <a:pt x="515" y="36"/>
                    <a:pt x="505" y="29"/>
                    <a:pt x="486" y="29"/>
                  </a:cubicBezTo>
                  <a:cubicBezTo>
                    <a:pt x="467" y="29"/>
                    <a:pt x="448" y="27"/>
                    <a:pt x="442" y="27"/>
                  </a:cubicBezTo>
                  <a:cubicBezTo>
                    <a:pt x="436" y="27"/>
                    <a:pt x="422" y="22"/>
                    <a:pt x="414" y="17"/>
                  </a:cubicBezTo>
                  <a:cubicBezTo>
                    <a:pt x="414" y="17"/>
                    <a:pt x="414" y="17"/>
                    <a:pt x="414" y="17"/>
                  </a:cubicBezTo>
                  <a:cubicBezTo>
                    <a:pt x="410" y="17"/>
                    <a:pt x="405" y="18"/>
                    <a:pt x="401" y="18"/>
                  </a:cubicBezTo>
                  <a:cubicBezTo>
                    <a:pt x="401" y="22"/>
                    <a:pt x="401" y="26"/>
                    <a:pt x="400" y="28"/>
                  </a:cubicBezTo>
                  <a:cubicBezTo>
                    <a:pt x="398" y="36"/>
                    <a:pt x="394" y="55"/>
                    <a:pt x="385" y="62"/>
                  </a:cubicBezTo>
                  <a:cubicBezTo>
                    <a:pt x="376" y="69"/>
                    <a:pt x="368" y="89"/>
                    <a:pt x="368" y="89"/>
                  </a:cubicBezTo>
                  <a:cubicBezTo>
                    <a:pt x="391" y="114"/>
                    <a:pt x="391" y="114"/>
                    <a:pt x="391" y="114"/>
                  </a:cubicBezTo>
                  <a:cubicBezTo>
                    <a:pt x="357" y="134"/>
                    <a:pt x="357" y="134"/>
                    <a:pt x="357" y="134"/>
                  </a:cubicBezTo>
                  <a:cubicBezTo>
                    <a:pt x="357" y="134"/>
                    <a:pt x="375" y="169"/>
                    <a:pt x="386" y="191"/>
                  </a:cubicBezTo>
                  <a:cubicBezTo>
                    <a:pt x="398" y="214"/>
                    <a:pt x="373" y="191"/>
                    <a:pt x="349" y="194"/>
                  </a:cubicBezTo>
                  <a:cubicBezTo>
                    <a:pt x="324" y="196"/>
                    <a:pt x="323" y="191"/>
                    <a:pt x="312" y="187"/>
                  </a:cubicBezTo>
                  <a:cubicBezTo>
                    <a:pt x="300" y="182"/>
                    <a:pt x="303" y="183"/>
                    <a:pt x="289" y="173"/>
                  </a:cubicBezTo>
                  <a:cubicBezTo>
                    <a:pt x="275" y="163"/>
                    <a:pt x="280" y="185"/>
                    <a:pt x="272" y="185"/>
                  </a:cubicBezTo>
                  <a:cubicBezTo>
                    <a:pt x="264" y="185"/>
                    <a:pt x="259" y="187"/>
                    <a:pt x="241" y="187"/>
                  </a:cubicBezTo>
                  <a:cubicBezTo>
                    <a:pt x="223" y="187"/>
                    <a:pt x="223" y="189"/>
                    <a:pt x="210" y="189"/>
                  </a:cubicBezTo>
                  <a:cubicBezTo>
                    <a:pt x="196" y="189"/>
                    <a:pt x="185" y="190"/>
                    <a:pt x="178" y="191"/>
                  </a:cubicBezTo>
                  <a:cubicBezTo>
                    <a:pt x="171" y="193"/>
                    <a:pt x="162" y="200"/>
                    <a:pt x="151" y="205"/>
                  </a:cubicBezTo>
                  <a:cubicBezTo>
                    <a:pt x="139" y="211"/>
                    <a:pt x="125" y="201"/>
                    <a:pt x="125" y="201"/>
                  </a:cubicBezTo>
                  <a:cubicBezTo>
                    <a:pt x="98" y="250"/>
                    <a:pt x="98" y="250"/>
                    <a:pt x="98" y="250"/>
                  </a:cubicBezTo>
                  <a:cubicBezTo>
                    <a:pt x="55" y="237"/>
                    <a:pt x="55" y="237"/>
                    <a:pt x="55" y="237"/>
                  </a:cubicBezTo>
                  <a:cubicBezTo>
                    <a:pt x="68" y="248"/>
                    <a:pt x="68" y="248"/>
                    <a:pt x="68" y="248"/>
                  </a:cubicBezTo>
                  <a:cubicBezTo>
                    <a:pt x="62" y="258"/>
                    <a:pt x="62" y="258"/>
                    <a:pt x="62" y="258"/>
                  </a:cubicBezTo>
                  <a:cubicBezTo>
                    <a:pt x="83" y="260"/>
                    <a:pt x="83" y="260"/>
                    <a:pt x="83" y="260"/>
                  </a:cubicBezTo>
                  <a:cubicBezTo>
                    <a:pt x="91" y="266"/>
                    <a:pt x="91" y="266"/>
                    <a:pt x="91" y="266"/>
                  </a:cubicBezTo>
                  <a:cubicBezTo>
                    <a:pt x="91" y="266"/>
                    <a:pt x="98" y="275"/>
                    <a:pt x="108" y="278"/>
                  </a:cubicBezTo>
                  <a:cubicBezTo>
                    <a:pt x="117" y="280"/>
                    <a:pt x="108" y="298"/>
                    <a:pt x="108" y="298"/>
                  </a:cubicBezTo>
                  <a:cubicBezTo>
                    <a:pt x="108" y="298"/>
                    <a:pt x="103" y="298"/>
                    <a:pt x="96" y="307"/>
                  </a:cubicBezTo>
                  <a:cubicBezTo>
                    <a:pt x="89" y="316"/>
                    <a:pt x="83" y="324"/>
                    <a:pt x="83" y="324"/>
                  </a:cubicBezTo>
                  <a:cubicBezTo>
                    <a:pt x="83" y="324"/>
                    <a:pt x="62" y="326"/>
                    <a:pt x="53" y="326"/>
                  </a:cubicBezTo>
                  <a:cubicBezTo>
                    <a:pt x="44" y="326"/>
                    <a:pt x="0" y="328"/>
                    <a:pt x="0" y="328"/>
                  </a:cubicBezTo>
                  <a:cubicBezTo>
                    <a:pt x="0" y="328"/>
                    <a:pt x="10" y="341"/>
                    <a:pt x="17" y="341"/>
                  </a:cubicBezTo>
                  <a:cubicBezTo>
                    <a:pt x="24" y="341"/>
                    <a:pt x="24" y="357"/>
                    <a:pt x="28" y="368"/>
                  </a:cubicBezTo>
                  <a:cubicBezTo>
                    <a:pt x="33" y="380"/>
                    <a:pt x="40" y="377"/>
                    <a:pt x="51" y="384"/>
                  </a:cubicBezTo>
                  <a:cubicBezTo>
                    <a:pt x="62" y="391"/>
                    <a:pt x="51" y="396"/>
                    <a:pt x="51" y="396"/>
                  </a:cubicBezTo>
                  <a:cubicBezTo>
                    <a:pt x="51" y="418"/>
                    <a:pt x="51" y="418"/>
                    <a:pt x="51" y="418"/>
                  </a:cubicBezTo>
                  <a:cubicBezTo>
                    <a:pt x="51" y="425"/>
                    <a:pt x="51" y="430"/>
                    <a:pt x="51" y="436"/>
                  </a:cubicBezTo>
                  <a:cubicBezTo>
                    <a:pt x="51" y="443"/>
                    <a:pt x="42" y="459"/>
                    <a:pt x="42" y="459"/>
                  </a:cubicBezTo>
                  <a:cubicBezTo>
                    <a:pt x="46" y="470"/>
                    <a:pt x="46" y="470"/>
                    <a:pt x="46" y="470"/>
                  </a:cubicBezTo>
                  <a:cubicBezTo>
                    <a:pt x="60" y="467"/>
                    <a:pt x="63" y="466"/>
                    <a:pt x="103" y="466"/>
                  </a:cubicBezTo>
                  <a:cubicBezTo>
                    <a:pt x="153" y="466"/>
                    <a:pt x="165" y="474"/>
                    <a:pt x="183" y="471"/>
                  </a:cubicBezTo>
                  <a:cubicBezTo>
                    <a:pt x="201" y="468"/>
                    <a:pt x="220" y="464"/>
                    <a:pt x="233" y="458"/>
                  </a:cubicBezTo>
                  <a:cubicBezTo>
                    <a:pt x="246" y="451"/>
                    <a:pt x="262" y="439"/>
                    <a:pt x="274" y="435"/>
                  </a:cubicBezTo>
                  <a:cubicBezTo>
                    <a:pt x="286" y="431"/>
                    <a:pt x="300" y="427"/>
                    <a:pt x="314" y="429"/>
                  </a:cubicBezTo>
                  <a:cubicBezTo>
                    <a:pt x="325" y="431"/>
                    <a:pt x="342" y="430"/>
                    <a:pt x="353" y="431"/>
                  </a:cubicBezTo>
                  <a:cubicBezTo>
                    <a:pt x="353" y="430"/>
                    <a:pt x="352" y="428"/>
                    <a:pt x="352" y="428"/>
                  </a:cubicBezTo>
                  <a:cubicBezTo>
                    <a:pt x="352" y="428"/>
                    <a:pt x="351" y="421"/>
                    <a:pt x="351" y="411"/>
                  </a:cubicBezTo>
                  <a:cubicBezTo>
                    <a:pt x="351" y="402"/>
                    <a:pt x="357" y="400"/>
                    <a:pt x="368" y="389"/>
                  </a:cubicBezTo>
                  <a:cubicBezTo>
                    <a:pt x="379" y="377"/>
                    <a:pt x="379" y="373"/>
                    <a:pt x="379" y="366"/>
                  </a:cubicBezTo>
                  <a:cubicBezTo>
                    <a:pt x="379" y="359"/>
                    <a:pt x="395" y="358"/>
                    <a:pt x="402" y="349"/>
                  </a:cubicBezTo>
                  <a:cubicBezTo>
                    <a:pt x="410" y="341"/>
                    <a:pt x="396" y="332"/>
                    <a:pt x="423" y="325"/>
                  </a:cubicBezTo>
                  <a:cubicBezTo>
                    <a:pt x="450" y="318"/>
                    <a:pt x="493" y="307"/>
                    <a:pt x="500" y="305"/>
                  </a:cubicBezTo>
                  <a:cubicBezTo>
                    <a:pt x="507" y="303"/>
                    <a:pt x="504" y="297"/>
                    <a:pt x="536" y="303"/>
                  </a:cubicBezTo>
                  <a:cubicBezTo>
                    <a:pt x="568" y="309"/>
                    <a:pt x="570" y="312"/>
                    <a:pt x="595" y="316"/>
                  </a:cubicBezTo>
                  <a:cubicBezTo>
                    <a:pt x="620" y="321"/>
                    <a:pt x="635" y="319"/>
                    <a:pt x="652" y="330"/>
                  </a:cubicBezTo>
                  <a:cubicBezTo>
                    <a:pt x="664" y="338"/>
                    <a:pt x="687" y="356"/>
                    <a:pt x="699" y="366"/>
                  </a:cubicBezTo>
                  <a:cubicBezTo>
                    <a:pt x="704" y="366"/>
                    <a:pt x="716" y="365"/>
                    <a:pt x="725" y="365"/>
                  </a:cubicBezTo>
                  <a:cubicBezTo>
                    <a:pt x="737" y="365"/>
                    <a:pt x="740" y="358"/>
                    <a:pt x="740" y="349"/>
                  </a:cubicBezTo>
                  <a:cubicBezTo>
                    <a:pt x="740" y="341"/>
                    <a:pt x="728" y="341"/>
                    <a:pt x="742" y="341"/>
                  </a:cubicBezTo>
                  <a:cubicBezTo>
                    <a:pt x="763" y="341"/>
                    <a:pt x="763" y="341"/>
                    <a:pt x="763" y="341"/>
                  </a:cubicBezTo>
                  <a:cubicBezTo>
                    <a:pt x="772" y="325"/>
                    <a:pt x="772" y="325"/>
                    <a:pt x="772" y="325"/>
                  </a:cubicBezTo>
                  <a:cubicBezTo>
                    <a:pt x="772" y="325"/>
                    <a:pt x="774" y="326"/>
                    <a:pt x="774" y="315"/>
                  </a:cubicBezTo>
                  <a:cubicBezTo>
                    <a:pt x="774" y="304"/>
                    <a:pt x="797" y="296"/>
                    <a:pt x="811" y="292"/>
                  </a:cubicBezTo>
                  <a:cubicBezTo>
                    <a:pt x="824" y="289"/>
                    <a:pt x="833" y="280"/>
                    <a:pt x="840" y="278"/>
                  </a:cubicBezTo>
                  <a:cubicBezTo>
                    <a:pt x="843" y="277"/>
                    <a:pt x="859" y="274"/>
                    <a:pt x="876" y="270"/>
                  </a:cubicBezTo>
                  <a:cubicBezTo>
                    <a:pt x="877" y="268"/>
                    <a:pt x="878" y="266"/>
                    <a:pt x="878" y="263"/>
                  </a:cubicBezTo>
                  <a:cubicBezTo>
                    <a:pt x="879" y="253"/>
                    <a:pt x="871" y="234"/>
                    <a:pt x="884" y="234"/>
                  </a:cubicBezTo>
                  <a:cubicBezTo>
                    <a:pt x="897" y="233"/>
                    <a:pt x="919" y="238"/>
                    <a:pt x="923" y="233"/>
                  </a:cubicBezTo>
                  <a:cubicBezTo>
                    <a:pt x="927" y="228"/>
                    <a:pt x="942" y="220"/>
                    <a:pt x="946" y="219"/>
                  </a:cubicBezTo>
                  <a:cubicBezTo>
                    <a:pt x="949" y="217"/>
                    <a:pt x="959" y="222"/>
                    <a:pt x="959" y="214"/>
                  </a:cubicBezTo>
                  <a:cubicBezTo>
                    <a:pt x="960" y="205"/>
                    <a:pt x="971" y="197"/>
                    <a:pt x="969" y="194"/>
                  </a:cubicBezTo>
                  <a:cubicBezTo>
                    <a:pt x="968" y="191"/>
                    <a:pt x="977" y="197"/>
                    <a:pt x="986" y="200"/>
                  </a:cubicBezTo>
                  <a:cubicBezTo>
                    <a:pt x="994" y="203"/>
                    <a:pt x="1000" y="204"/>
                    <a:pt x="1017" y="204"/>
                  </a:cubicBezTo>
                  <a:cubicBezTo>
                    <a:pt x="1035" y="204"/>
                    <a:pt x="1046" y="205"/>
                    <a:pt x="1046" y="205"/>
                  </a:cubicBezTo>
                  <a:cubicBezTo>
                    <a:pt x="1046" y="205"/>
                    <a:pt x="1047" y="192"/>
                    <a:pt x="1047" y="186"/>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20155">
              <a:extLst>
                <a:ext uri="{FF2B5EF4-FFF2-40B4-BE49-F238E27FC236}">
                  <a16:creationId xmlns:a16="http://schemas.microsoft.com/office/drawing/2014/main" id="{C9B18D2A-5652-43FF-9F0F-8E129675EEA1}"/>
                </a:ext>
              </a:extLst>
            </p:cNvPr>
            <p:cNvSpPr>
              <a:spLocks/>
            </p:cNvSpPr>
            <p:nvPr/>
          </p:nvSpPr>
          <p:spPr bwMode="auto">
            <a:xfrm>
              <a:off x="3407" y="3303"/>
              <a:ext cx="1276" cy="630"/>
            </a:xfrm>
            <a:custGeom>
              <a:avLst/>
              <a:gdLst>
                <a:gd name="T0" fmla="*/ 46 w 896"/>
                <a:gd name="T1" fmla="*/ 360 h 442"/>
                <a:gd name="T2" fmla="*/ 61 w 896"/>
                <a:gd name="T3" fmla="*/ 385 h 442"/>
                <a:gd name="T4" fmla="*/ 115 w 896"/>
                <a:gd name="T5" fmla="*/ 401 h 442"/>
                <a:gd name="T6" fmla="*/ 204 w 896"/>
                <a:gd name="T7" fmla="*/ 419 h 442"/>
                <a:gd name="T8" fmla="*/ 235 w 896"/>
                <a:gd name="T9" fmla="*/ 401 h 442"/>
                <a:gd name="T10" fmla="*/ 390 w 896"/>
                <a:gd name="T11" fmla="*/ 403 h 442"/>
                <a:gd name="T12" fmla="*/ 514 w 896"/>
                <a:gd name="T13" fmla="*/ 441 h 442"/>
                <a:gd name="T14" fmla="*/ 590 w 896"/>
                <a:gd name="T15" fmla="*/ 419 h 442"/>
                <a:gd name="T16" fmla="*/ 611 w 896"/>
                <a:gd name="T17" fmla="*/ 398 h 442"/>
                <a:gd name="T18" fmla="*/ 710 w 896"/>
                <a:gd name="T19" fmla="*/ 398 h 442"/>
                <a:gd name="T20" fmla="*/ 806 w 896"/>
                <a:gd name="T21" fmla="*/ 412 h 442"/>
                <a:gd name="T22" fmla="*/ 896 w 896"/>
                <a:gd name="T23" fmla="*/ 393 h 442"/>
                <a:gd name="T24" fmla="*/ 866 w 896"/>
                <a:gd name="T25" fmla="*/ 374 h 442"/>
                <a:gd name="T26" fmla="*/ 847 w 896"/>
                <a:gd name="T27" fmla="*/ 353 h 442"/>
                <a:gd name="T28" fmla="*/ 832 w 896"/>
                <a:gd name="T29" fmla="*/ 337 h 442"/>
                <a:gd name="T30" fmla="*/ 804 w 896"/>
                <a:gd name="T31" fmla="*/ 304 h 442"/>
                <a:gd name="T32" fmla="*/ 778 w 896"/>
                <a:gd name="T33" fmla="*/ 283 h 442"/>
                <a:gd name="T34" fmla="*/ 792 w 896"/>
                <a:gd name="T35" fmla="*/ 249 h 442"/>
                <a:gd name="T36" fmla="*/ 760 w 896"/>
                <a:gd name="T37" fmla="*/ 232 h 442"/>
                <a:gd name="T38" fmla="*/ 755 w 896"/>
                <a:gd name="T39" fmla="*/ 204 h 442"/>
                <a:gd name="T40" fmla="*/ 794 w 896"/>
                <a:gd name="T41" fmla="*/ 215 h 442"/>
                <a:gd name="T42" fmla="*/ 782 w 896"/>
                <a:gd name="T43" fmla="*/ 197 h 442"/>
                <a:gd name="T44" fmla="*/ 782 w 896"/>
                <a:gd name="T45" fmla="*/ 179 h 442"/>
                <a:gd name="T46" fmla="*/ 764 w 896"/>
                <a:gd name="T47" fmla="*/ 169 h 442"/>
                <a:gd name="T48" fmla="*/ 745 w 896"/>
                <a:gd name="T49" fmla="*/ 152 h 442"/>
                <a:gd name="T50" fmla="*/ 725 w 896"/>
                <a:gd name="T51" fmla="*/ 118 h 442"/>
                <a:gd name="T52" fmla="*/ 737 w 896"/>
                <a:gd name="T53" fmla="*/ 81 h 442"/>
                <a:gd name="T54" fmla="*/ 751 w 896"/>
                <a:gd name="T55" fmla="*/ 54 h 442"/>
                <a:gd name="T56" fmla="*/ 798 w 896"/>
                <a:gd name="T57" fmla="*/ 25 h 442"/>
                <a:gd name="T58" fmla="*/ 782 w 896"/>
                <a:gd name="T59" fmla="*/ 4 h 442"/>
                <a:gd name="T60" fmla="*/ 764 w 896"/>
                <a:gd name="T61" fmla="*/ 2 h 442"/>
                <a:gd name="T62" fmla="*/ 680 w 896"/>
                <a:gd name="T63" fmla="*/ 22 h 442"/>
                <a:gd name="T64" fmla="*/ 549 w 896"/>
                <a:gd name="T65" fmla="*/ 29 h 442"/>
                <a:gd name="T66" fmla="*/ 487 w 896"/>
                <a:gd name="T67" fmla="*/ 11 h 442"/>
                <a:gd name="T68" fmla="*/ 399 w 896"/>
                <a:gd name="T69" fmla="*/ 11 h 442"/>
                <a:gd name="T70" fmla="*/ 336 w 896"/>
                <a:gd name="T71" fmla="*/ 11 h 442"/>
                <a:gd name="T72" fmla="*/ 296 w 896"/>
                <a:gd name="T73" fmla="*/ 43 h 442"/>
                <a:gd name="T74" fmla="*/ 276 w 896"/>
                <a:gd name="T75" fmla="*/ 31 h 442"/>
                <a:gd name="T76" fmla="*/ 262 w 896"/>
                <a:gd name="T77" fmla="*/ 65 h 442"/>
                <a:gd name="T78" fmla="*/ 264 w 896"/>
                <a:gd name="T79" fmla="*/ 113 h 442"/>
                <a:gd name="T80" fmla="*/ 179 w 896"/>
                <a:gd name="T81" fmla="*/ 115 h 442"/>
                <a:gd name="T82" fmla="*/ 158 w 896"/>
                <a:gd name="T83" fmla="*/ 100 h 442"/>
                <a:gd name="T84" fmla="*/ 104 w 896"/>
                <a:gd name="T85" fmla="*/ 113 h 442"/>
                <a:gd name="T86" fmla="*/ 109 w 896"/>
                <a:gd name="T87" fmla="*/ 156 h 442"/>
                <a:gd name="T88" fmla="*/ 132 w 896"/>
                <a:gd name="T89" fmla="*/ 192 h 442"/>
                <a:gd name="T90" fmla="*/ 89 w 896"/>
                <a:gd name="T91" fmla="*/ 225 h 442"/>
                <a:gd name="T92" fmla="*/ 57 w 896"/>
                <a:gd name="T93" fmla="*/ 229 h 442"/>
                <a:gd name="T94" fmla="*/ 83 w 896"/>
                <a:gd name="T95" fmla="*/ 269 h 442"/>
                <a:gd name="T96" fmla="*/ 78 w 896"/>
                <a:gd name="T97" fmla="*/ 287 h 442"/>
                <a:gd name="T98" fmla="*/ 12 w 896"/>
                <a:gd name="T99"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6" h="442">
                  <a:moveTo>
                    <a:pt x="10" y="349"/>
                  </a:moveTo>
                  <a:cubicBezTo>
                    <a:pt x="21" y="355"/>
                    <a:pt x="41" y="347"/>
                    <a:pt x="46" y="360"/>
                  </a:cubicBezTo>
                  <a:cubicBezTo>
                    <a:pt x="50" y="373"/>
                    <a:pt x="36" y="370"/>
                    <a:pt x="41" y="377"/>
                  </a:cubicBezTo>
                  <a:cubicBezTo>
                    <a:pt x="46" y="384"/>
                    <a:pt x="51" y="385"/>
                    <a:pt x="61" y="385"/>
                  </a:cubicBezTo>
                  <a:cubicBezTo>
                    <a:pt x="71" y="385"/>
                    <a:pt x="63" y="374"/>
                    <a:pt x="81" y="385"/>
                  </a:cubicBezTo>
                  <a:cubicBezTo>
                    <a:pt x="100" y="397"/>
                    <a:pt x="105" y="398"/>
                    <a:pt x="115" y="401"/>
                  </a:cubicBezTo>
                  <a:cubicBezTo>
                    <a:pt x="125" y="404"/>
                    <a:pt x="113" y="412"/>
                    <a:pt x="157" y="416"/>
                  </a:cubicBezTo>
                  <a:cubicBezTo>
                    <a:pt x="200" y="419"/>
                    <a:pt x="200" y="418"/>
                    <a:pt x="204" y="419"/>
                  </a:cubicBezTo>
                  <a:cubicBezTo>
                    <a:pt x="205" y="419"/>
                    <a:pt x="206" y="420"/>
                    <a:pt x="207" y="420"/>
                  </a:cubicBezTo>
                  <a:cubicBezTo>
                    <a:pt x="213" y="410"/>
                    <a:pt x="225" y="404"/>
                    <a:pt x="235" y="401"/>
                  </a:cubicBezTo>
                  <a:cubicBezTo>
                    <a:pt x="244" y="398"/>
                    <a:pt x="263" y="393"/>
                    <a:pt x="294" y="393"/>
                  </a:cubicBezTo>
                  <a:cubicBezTo>
                    <a:pt x="324" y="393"/>
                    <a:pt x="363" y="398"/>
                    <a:pt x="390" y="403"/>
                  </a:cubicBezTo>
                  <a:cubicBezTo>
                    <a:pt x="417" y="408"/>
                    <a:pt x="470" y="422"/>
                    <a:pt x="478" y="428"/>
                  </a:cubicBezTo>
                  <a:cubicBezTo>
                    <a:pt x="487" y="434"/>
                    <a:pt x="498" y="439"/>
                    <a:pt x="514" y="441"/>
                  </a:cubicBezTo>
                  <a:cubicBezTo>
                    <a:pt x="530" y="442"/>
                    <a:pt x="546" y="432"/>
                    <a:pt x="558" y="430"/>
                  </a:cubicBezTo>
                  <a:cubicBezTo>
                    <a:pt x="570" y="428"/>
                    <a:pt x="581" y="423"/>
                    <a:pt x="590" y="419"/>
                  </a:cubicBezTo>
                  <a:cubicBezTo>
                    <a:pt x="599" y="414"/>
                    <a:pt x="613" y="422"/>
                    <a:pt x="611" y="413"/>
                  </a:cubicBezTo>
                  <a:cubicBezTo>
                    <a:pt x="610" y="404"/>
                    <a:pt x="602" y="401"/>
                    <a:pt x="611" y="398"/>
                  </a:cubicBezTo>
                  <a:cubicBezTo>
                    <a:pt x="619" y="395"/>
                    <a:pt x="635" y="393"/>
                    <a:pt x="651" y="389"/>
                  </a:cubicBezTo>
                  <a:cubicBezTo>
                    <a:pt x="667" y="385"/>
                    <a:pt x="694" y="394"/>
                    <a:pt x="710" y="398"/>
                  </a:cubicBezTo>
                  <a:cubicBezTo>
                    <a:pt x="726" y="402"/>
                    <a:pt x="741" y="408"/>
                    <a:pt x="757" y="408"/>
                  </a:cubicBezTo>
                  <a:cubicBezTo>
                    <a:pt x="773" y="408"/>
                    <a:pt x="789" y="416"/>
                    <a:pt x="806" y="412"/>
                  </a:cubicBezTo>
                  <a:cubicBezTo>
                    <a:pt x="823" y="408"/>
                    <a:pt x="828" y="405"/>
                    <a:pt x="848" y="403"/>
                  </a:cubicBezTo>
                  <a:cubicBezTo>
                    <a:pt x="865" y="401"/>
                    <a:pt x="884" y="397"/>
                    <a:pt x="896" y="393"/>
                  </a:cubicBezTo>
                  <a:cubicBezTo>
                    <a:pt x="889" y="387"/>
                    <a:pt x="889" y="387"/>
                    <a:pt x="889" y="387"/>
                  </a:cubicBezTo>
                  <a:cubicBezTo>
                    <a:pt x="889" y="387"/>
                    <a:pt x="875" y="380"/>
                    <a:pt x="866" y="374"/>
                  </a:cubicBezTo>
                  <a:cubicBezTo>
                    <a:pt x="857" y="368"/>
                    <a:pt x="848" y="363"/>
                    <a:pt x="848" y="363"/>
                  </a:cubicBezTo>
                  <a:cubicBezTo>
                    <a:pt x="848" y="363"/>
                    <a:pt x="847" y="361"/>
                    <a:pt x="847" y="353"/>
                  </a:cubicBezTo>
                  <a:cubicBezTo>
                    <a:pt x="847" y="346"/>
                    <a:pt x="845" y="338"/>
                    <a:pt x="845" y="338"/>
                  </a:cubicBezTo>
                  <a:cubicBezTo>
                    <a:pt x="845" y="338"/>
                    <a:pt x="839" y="337"/>
                    <a:pt x="832" y="337"/>
                  </a:cubicBezTo>
                  <a:cubicBezTo>
                    <a:pt x="826" y="337"/>
                    <a:pt x="821" y="346"/>
                    <a:pt x="819" y="335"/>
                  </a:cubicBezTo>
                  <a:cubicBezTo>
                    <a:pt x="816" y="324"/>
                    <a:pt x="810" y="308"/>
                    <a:pt x="804" y="304"/>
                  </a:cubicBezTo>
                  <a:cubicBezTo>
                    <a:pt x="798" y="299"/>
                    <a:pt x="801" y="285"/>
                    <a:pt x="794" y="285"/>
                  </a:cubicBezTo>
                  <a:cubicBezTo>
                    <a:pt x="787" y="285"/>
                    <a:pt x="778" y="291"/>
                    <a:pt x="778" y="283"/>
                  </a:cubicBezTo>
                  <a:cubicBezTo>
                    <a:pt x="778" y="276"/>
                    <a:pt x="776" y="262"/>
                    <a:pt x="776" y="262"/>
                  </a:cubicBezTo>
                  <a:cubicBezTo>
                    <a:pt x="776" y="262"/>
                    <a:pt x="796" y="255"/>
                    <a:pt x="792" y="249"/>
                  </a:cubicBezTo>
                  <a:cubicBezTo>
                    <a:pt x="787" y="243"/>
                    <a:pt x="774" y="233"/>
                    <a:pt x="774" y="233"/>
                  </a:cubicBezTo>
                  <a:cubicBezTo>
                    <a:pt x="774" y="233"/>
                    <a:pt x="771" y="232"/>
                    <a:pt x="760" y="232"/>
                  </a:cubicBezTo>
                  <a:cubicBezTo>
                    <a:pt x="748" y="232"/>
                    <a:pt x="747" y="217"/>
                    <a:pt x="747" y="217"/>
                  </a:cubicBezTo>
                  <a:cubicBezTo>
                    <a:pt x="755" y="204"/>
                    <a:pt x="755" y="204"/>
                    <a:pt x="755" y="204"/>
                  </a:cubicBezTo>
                  <a:cubicBezTo>
                    <a:pt x="755" y="204"/>
                    <a:pt x="776" y="195"/>
                    <a:pt x="781" y="203"/>
                  </a:cubicBezTo>
                  <a:cubicBezTo>
                    <a:pt x="787" y="211"/>
                    <a:pt x="787" y="221"/>
                    <a:pt x="794" y="215"/>
                  </a:cubicBezTo>
                  <a:cubicBezTo>
                    <a:pt x="801" y="209"/>
                    <a:pt x="803" y="198"/>
                    <a:pt x="803" y="198"/>
                  </a:cubicBezTo>
                  <a:cubicBezTo>
                    <a:pt x="782" y="197"/>
                    <a:pt x="782" y="197"/>
                    <a:pt x="782" y="197"/>
                  </a:cubicBezTo>
                  <a:cubicBezTo>
                    <a:pt x="782" y="187"/>
                    <a:pt x="782" y="187"/>
                    <a:pt x="782" y="187"/>
                  </a:cubicBezTo>
                  <a:cubicBezTo>
                    <a:pt x="782" y="179"/>
                    <a:pt x="782" y="179"/>
                    <a:pt x="782" y="179"/>
                  </a:cubicBezTo>
                  <a:cubicBezTo>
                    <a:pt x="778" y="170"/>
                    <a:pt x="778" y="170"/>
                    <a:pt x="778" y="170"/>
                  </a:cubicBezTo>
                  <a:cubicBezTo>
                    <a:pt x="764" y="169"/>
                    <a:pt x="764" y="169"/>
                    <a:pt x="764" y="169"/>
                  </a:cubicBezTo>
                  <a:cubicBezTo>
                    <a:pt x="760" y="161"/>
                    <a:pt x="760" y="161"/>
                    <a:pt x="760" y="161"/>
                  </a:cubicBezTo>
                  <a:cubicBezTo>
                    <a:pt x="760" y="161"/>
                    <a:pt x="755" y="154"/>
                    <a:pt x="745" y="152"/>
                  </a:cubicBezTo>
                  <a:cubicBezTo>
                    <a:pt x="736" y="149"/>
                    <a:pt x="725" y="150"/>
                    <a:pt x="725" y="150"/>
                  </a:cubicBezTo>
                  <a:cubicBezTo>
                    <a:pt x="725" y="150"/>
                    <a:pt x="717" y="118"/>
                    <a:pt x="725" y="118"/>
                  </a:cubicBezTo>
                  <a:cubicBezTo>
                    <a:pt x="733" y="118"/>
                    <a:pt x="736" y="102"/>
                    <a:pt x="736" y="96"/>
                  </a:cubicBezTo>
                  <a:cubicBezTo>
                    <a:pt x="736" y="90"/>
                    <a:pt x="737" y="81"/>
                    <a:pt x="737" y="81"/>
                  </a:cubicBezTo>
                  <a:cubicBezTo>
                    <a:pt x="737" y="81"/>
                    <a:pt x="751" y="90"/>
                    <a:pt x="751" y="72"/>
                  </a:cubicBezTo>
                  <a:cubicBezTo>
                    <a:pt x="751" y="54"/>
                    <a:pt x="751" y="54"/>
                    <a:pt x="751" y="54"/>
                  </a:cubicBezTo>
                  <a:cubicBezTo>
                    <a:pt x="751" y="51"/>
                    <a:pt x="766" y="44"/>
                    <a:pt x="787" y="36"/>
                  </a:cubicBezTo>
                  <a:cubicBezTo>
                    <a:pt x="783" y="27"/>
                    <a:pt x="792" y="29"/>
                    <a:pt x="798" y="25"/>
                  </a:cubicBezTo>
                  <a:cubicBezTo>
                    <a:pt x="805" y="20"/>
                    <a:pt x="804" y="11"/>
                    <a:pt x="804" y="6"/>
                  </a:cubicBezTo>
                  <a:cubicBezTo>
                    <a:pt x="804" y="0"/>
                    <a:pt x="803" y="4"/>
                    <a:pt x="782" y="4"/>
                  </a:cubicBezTo>
                  <a:cubicBezTo>
                    <a:pt x="762" y="4"/>
                    <a:pt x="764" y="2"/>
                    <a:pt x="764" y="2"/>
                  </a:cubicBezTo>
                  <a:cubicBezTo>
                    <a:pt x="764" y="2"/>
                    <a:pt x="764" y="2"/>
                    <a:pt x="764" y="2"/>
                  </a:cubicBezTo>
                  <a:cubicBezTo>
                    <a:pt x="755" y="5"/>
                    <a:pt x="736" y="11"/>
                    <a:pt x="728" y="11"/>
                  </a:cubicBezTo>
                  <a:cubicBezTo>
                    <a:pt x="717" y="11"/>
                    <a:pt x="696" y="22"/>
                    <a:pt x="680" y="22"/>
                  </a:cubicBezTo>
                  <a:cubicBezTo>
                    <a:pt x="665" y="22"/>
                    <a:pt x="635" y="25"/>
                    <a:pt x="597" y="28"/>
                  </a:cubicBezTo>
                  <a:cubicBezTo>
                    <a:pt x="558" y="31"/>
                    <a:pt x="574" y="29"/>
                    <a:pt x="549" y="29"/>
                  </a:cubicBezTo>
                  <a:cubicBezTo>
                    <a:pt x="524" y="29"/>
                    <a:pt x="536" y="20"/>
                    <a:pt x="536" y="11"/>
                  </a:cubicBezTo>
                  <a:cubicBezTo>
                    <a:pt x="536" y="2"/>
                    <a:pt x="515" y="11"/>
                    <a:pt x="487" y="11"/>
                  </a:cubicBezTo>
                  <a:cubicBezTo>
                    <a:pt x="438" y="11"/>
                    <a:pt x="438" y="11"/>
                    <a:pt x="438" y="11"/>
                  </a:cubicBezTo>
                  <a:cubicBezTo>
                    <a:pt x="399" y="11"/>
                    <a:pt x="399" y="11"/>
                    <a:pt x="399" y="11"/>
                  </a:cubicBezTo>
                  <a:cubicBezTo>
                    <a:pt x="383" y="11"/>
                    <a:pt x="377" y="20"/>
                    <a:pt x="365" y="20"/>
                  </a:cubicBezTo>
                  <a:cubicBezTo>
                    <a:pt x="354" y="20"/>
                    <a:pt x="345" y="11"/>
                    <a:pt x="336" y="11"/>
                  </a:cubicBezTo>
                  <a:cubicBezTo>
                    <a:pt x="327" y="11"/>
                    <a:pt x="324" y="20"/>
                    <a:pt x="320" y="28"/>
                  </a:cubicBezTo>
                  <a:cubicBezTo>
                    <a:pt x="315" y="36"/>
                    <a:pt x="296" y="43"/>
                    <a:pt x="296" y="43"/>
                  </a:cubicBezTo>
                  <a:cubicBezTo>
                    <a:pt x="295" y="34"/>
                    <a:pt x="295" y="34"/>
                    <a:pt x="295" y="34"/>
                  </a:cubicBezTo>
                  <a:cubicBezTo>
                    <a:pt x="295" y="34"/>
                    <a:pt x="291" y="30"/>
                    <a:pt x="276" y="31"/>
                  </a:cubicBezTo>
                  <a:cubicBezTo>
                    <a:pt x="276" y="34"/>
                    <a:pt x="275" y="36"/>
                    <a:pt x="275" y="39"/>
                  </a:cubicBezTo>
                  <a:cubicBezTo>
                    <a:pt x="268" y="65"/>
                    <a:pt x="247" y="59"/>
                    <a:pt x="262" y="65"/>
                  </a:cubicBezTo>
                  <a:cubicBezTo>
                    <a:pt x="277" y="72"/>
                    <a:pt x="299" y="63"/>
                    <a:pt x="284" y="79"/>
                  </a:cubicBezTo>
                  <a:cubicBezTo>
                    <a:pt x="270" y="95"/>
                    <a:pt x="271" y="109"/>
                    <a:pt x="264" y="113"/>
                  </a:cubicBezTo>
                  <a:cubicBezTo>
                    <a:pt x="256" y="117"/>
                    <a:pt x="214" y="123"/>
                    <a:pt x="207" y="123"/>
                  </a:cubicBezTo>
                  <a:cubicBezTo>
                    <a:pt x="199" y="123"/>
                    <a:pt x="177" y="123"/>
                    <a:pt x="179" y="115"/>
                  </a:cubicBezTo>
                  <a:cubicBezTo>
                    <a:pt x="180" y="107"/>
                    <a:pt x="175" y="104"/>
                    <a:pt x="175" y="104"/>
                  </a:cubicBezTo>
                  <a:cubicBezTo>
                    <a:pt x="158" y="100"/>
                    <a:pt x="158" y="100"/>
                    <a:pt x="158" y="100"/>
                  </a:cubicBezTo>
                  <a:cubicBezTo>
                    <a:pt x="154" y="103"/>
                    <a:pt x="152" y="107"/>
                    <a:pt x="141" y="107"/>
                  </a:cubicBezTo>
                  <a:cubicBezTo>
                    <a:pt x="124" y="107"/>
                    <a:pt x="107" y="102"/>
                    <a:pt x="104" y="113"/>
                  </a:cubicBezTo>
                  <a:cubicBezTo>
                    <a:pt x="101" y="124"/>
                    <a:pt x="128" y="128"/>
                    <a:pt x="124" y="137"/>
                  </a:cubicBezTo>
                  <a:cubicBezTo>
                    <a:pt x="119" y="146"/>
                    <a:pt x="115" y="156"/>
                    <a:pt x="109" y="156"/>
                  </a:cubicBezTo>
                  <a:cubicBezTo>
                    <a:pt x="102" y="156"/>
                    <a:pt x="87" y="158"/>
                    <a:pt x="104" y="168"/>
                  </a:cubicBezTo>
                  <a:cubicBezTo>
                    <a:pt x="121" y="177"/>
                    <a:pt x="138" y="184"/>
                    <a:pt x="132" y="192"/>
                  </a:cubicBezTo>
                  <a:cubicBezTo>
                    <a:pt x="125" y="201"/>
                    <a:pt x="117" y="207"/>
                    <a:pt x="112" y="208"/>
                  </a:cubicBezTo>
                  <a:cubicBezTo>
                    <a:pt x="108" y="209"/>
                    <a:pt x="96" y="234"/>
                    <a:pt x="89" y="225"/>
                  </a:cubicBezTo>
                  <a:cubicBezTo>
                    <a:pt x="81" y="217"/>
                    <a:pt x="65" y="209"/>
                    <a:pt x="65" y="209"/>
                  </a:cubicBezTo>
                  <a:cubicBezTo>
                    <a:pt x="65" y="209"/>
                    <a:pt x="53" y="218"/>
                    <a:pt x="57" y="229"/>
                  </a:cubicBezTo>
                  <a:cubicBezTo>
                    <a:pt x="61" y="241"/>
                    <a:pt x="60" y="246"/>
                    <a:pt x="61" y="253"/>
                  </a:cubicBezTo>
                  <a:cubicBezTo>
                    <a:pt x="62" y="261"/>
                    <a:pt x="83" y="269"/>
                    <a:pt x="83" y="269"/>
                  </a:cubicBezTo>
                  <a:cubicBezTo>
                    <a:pt x="83" y="269"/>
                    <a:pt x="104" y="272"/>
                    <a:pt x="100" y="278"/>
                  </a:cubicBezTo>
                  <a:cubicBezTo>
                    <a:pt x="95" y="283"/>
                    <a:pt x="84" y="286"/>
                    <a:pt x="78" y="287"/>
                  </a:cubicBezTo>
                  <a:cubicBezTo>
                    <a:pt x="73" y="289"/>
                    <a:pt x="80" y="307"/>
                    <a:pt x="57" y="317"/>
                  </a:cubicBezTo>
                  <a:cubicBezTo>
                    <a:pt x="34" y="327"/>
                    <a:pt x="12" y="340"/>
                    <a:pt x="12" y="340"/>
                  </a:cubicBezTo>
                  <a:cubicBezTo>
                    <a:pt x="12" y="340"/>
                    <a:pt x="0" y="342"/>
                    <a:pt x="10" y="349"/>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20156">
              <a:extLst>
                <a:ext uri="{FF2B5EF4-FFF2-40B4-BE49-F238E27FC236}">
                  <a16:creationId xmlns:a16="http://schemas.microsoft.com/office/drawing/2014/main" id="{F7056DEB-D555-421C-BACF-E46A3FCAE8AD}"/>
                </a:ext>
              </a:extLst>
            </p:cNvPr>
            <p:cNvSpPr>
              <a:spLocks/>
            </p:cNvSpPr>
            <p:nvPr/>
          </p:nvSpPr>
          <p:spPr bwMode="auto">
            <a:xfrm>
              <a:off x="3407" y="3303"/>
              <a:ext cx="1276" cy="630"/>
            </a:xfrm>
            <a:custGeom>
              <a:avLst/>
              <a:gdLst>
                <a:gd name="T0" fmla="*/ 46 w 896"/>
                <a:gd name="T1" fmla="*/ 360 h 442"/>
                <a:gd name="T2" fmla="*/ 61 w 896"/>
                <a:gd name="T3" fmla="*/ 385 h 442"/>
                <a:gd name="T4" fmla="*/ 115 w 896"/>
                <a:gd name="T5" fmla="*/ 401 h 442"/>
                <a:gd name="T6" fmla="*/ 204 w 896"/>
                <a:gd name="T7" fmla="*/ 419 h 442"/>
                <a:gd name="T8" fmla="*/ 235 w 896"/>
                <a:gd name="T9" fmla="*/ 401 h 442"/>
                <a:gd name="T10" fmla="*/ 390 w 896"/>
                <a:gd name="T11" fmla="*/ 403 h 442"/>
                <a:gd name="T12" fmla="*/ 514 w 896"/>
                <a:gd name="T13" fmla="*/ 441 h 442"/>
                <a:gd name="T14" fmla="*/ 590 w 896"/>
                <a:gd name="T15" fmla="*/ 419 h 442"/>
                <a:gd name="T16" fmla="*/ 611 w 896"/>
                <a:gd name="T17" fmla="*/ 398 h 442"/>
                <a:gd name="T18" fmla="*/ 710 w 896"/>
                <a:gd name="T19" fmla="*/ 398 h 442"/>
                <a:gd name="T20" fmla="*/ 806 w 896"/>
                <a:gd name="T21" fmla="*/ 412 h 442"/>
                <a:gd name="T22" fmla="*/ 896 w 896"/>
                <a:gd name="T23" fmla="*/ 393 h 442"/>
                <a:gd name="T24" fmla="*/ 866 w 896"/>
                <a:gd name="T25" fmla="*/ 374 h 442"/>
                <a:gd name="T26" fmla="*/ 847 w 896"/>
                <a:gd name="T27" fmla="*/ 353 h 442"/>
                <a:gd name="T28" fmla="*/ 832 w 896"/>
                <a:gd name="T29" fmla="*/ 337 h 442"/>
                <a:gd name="T30" fmla="*/ 804 w 896"/>
                <a:gd name="T31" fmla="*/ 304 h 442"/>
                <a:gd name="T32" fmla="*/ 778 w 896"/>
                <a:gd name="T33" fmla="*/ 283 h 442"/>
                <a:gd name="T34" fmla="*/ 792 w 896"/>
                <a:gd name="T35" fmla="*/ 249 h 442"/>
                <a:gd name="T36" fmla="*/ 760 w 896"/>
                <a:gd name="T37" fmla="*/ 232 h 442"/>
                <a:gd name="T38" fmla="*/ 755 w 896"/>
                <a:gd name="T39" fmla="*/ 204 h 442"/>
                <a:gd name="T40" fmla="*/ 794 w 896"/>
                <a:gd name="T41" fmla="*/ 215 h 442"/>
                <a:gd name="T42" fmla="*/ 782 w 896"/>
                <a:gd name="T43" fmla="*/ 197 h 442"/>
                <a:gd name="T44" fmla="*/ 782 w 896"/>
                <a:gd name="T45" fmla="*/ 179 h 442"/>
                <a:gd name="T46" fmla="*/ 764 w 896"/>
                <a:gd name="T47" fmla="*/ 169 h 442"/>
                <a:gd name="T48" fmla="*/ 745 w 896"/>
                <a:gd name="T49" fmla="*/ 152 h 442"/>
                <a:gd name="T50" fmla="*/ 725 w 896"/>
                <a:gd name="T51" fmla="*/ 118 h 442"/>
                <a:gd name="T52" fmla="*/ 737 w 896"/>
                <a:gd name="T53" fmla="*/ 81 h 442"/>
                <a:gd name="T54" fmla="*/ 751 w 896"/>
                <a:gd name="T55" fmla="*/ 54 h 442"/>
                <a:gd name="T56" fmla="*/ 798 w 896"/>
                <a:gd name="T57" fmla="*/ 25 h 442"/>
                <a:gd name="T58" fmla="*/ 782 w 896"/>
                <a:gd name="T59" fmla="*/ 4 h 442"/>
                <a:gd name="T60" fmla="*/ 764 w 896"/>
                <a:gd name="T61" fmla="*/ 2 h 442"/>
                <a:gd name="T62" fmla="*/ 680 w 896"/>
                <a:gd name="T63" fmla="*/ 22 h 442"/>
                <a:gd name="T64" fmla="*/ 549 w 896"/>
                <a:gd name="T65" fmla="*/ 29 h 442"/>
                <a:gd name="T66" fmla="*/ 487 w 896"/>
                <a:gd name="T67" fmla="*/ 11 h 442"/>
                <a:gd name="T68" fmla="*/ 399 w 896"/>
                <a:gd name="T69" fmla="*/ 11 h 442"/>
                <a:gd name="T70" fmla="*/ 336 w 896"/>
                <a:gd name="T71" fmla="*/ 11 h 442"/>
                <a:gd name="T72" fmla="*/ 296 w 896"/>
                <a:gd name="T73" fmla="*/ 43 h 442"/>
                <a:gd name="T74" fmla="*/ 276 w 896"/>
                <a:gd name="T75" fmla="*/ 31 h 442"/>
                <a:gd name="T76" fmla="*/ 262 w 896"/>
                <a:gd name="T77" fmla="*/ 65 h 442"/>
                <a:gd name="T78" fmla="*/ 264 w 896"/>
                <a:gd name="T79" fmla="*/ 113 h 442"/>
                <a:gd name="T80" fmla="*/ 179 w 896"/>
                <a:gd name="T81" fmla="*/ 115 h 442"/>
                <a:gd name="T82" fmla="*/ 158 w 896"/>
                <a:gd name="T83" fmla="*/ 100 h 442"/>
                <a:gd name="T84" fmla="*/ 104 w 896"/>
                <a:gd name="T85" fmla="*/ 113 h 442"/>
                <a:gd name="T86" fmla="*/ 109 w 896"/>
                <a:gd name="T87" fmla="*/ 156 h 442"/>
                <a:gd name="T88" fmla="*/ 132 w 896"/>
                <a:gd name="T89" fmla="*/ 192 h 442"/>
                <a:gd name="T90" fmla="*/ 89 w 896"/>
                <a:gd name="T91" fmla="*/ 225 h 442"/>
                <a:gd name="T92" fmla="*/ 57 w 896"/>
                <a:gd name="T93" fmla="*/ 229 h 442"/>
                <a:gd name="T94" fmla="*/ 83 w 896"/>
                <a:gd name="T95" fmla="*/ 269 h 442"/>
                <a:gd name="T96" fmla="*/ 78 w 896"/>
                <a:gd name="T97" fmla="*/ 287 h 442"/>
                <a:gd name="T98" fmla="*/ 12 w 896"/>
                <a:gd name="T99"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6" h="442">
                  <a:moveTo>
                    <a:pt x="10" y="349"/>
                  </a:moveTo>
                  <a:cubicBezTo>
                    <a:pt x="21" y="355"/>
                    <a:pt x="41" y="347"/>
                    <a:pt x="46" y="360"/>
                  </a:cubicBezTo>
                  <a:cubicBezTo>
                    <a:pt x="50" y="373"/>
                    <a:pt x="36" y="370"/>
                    <a:pt x="41" y="377"/>
                  </a:cubicBezTo>
                  <a:cubicBezTo>
                    <a:pt x="46" y="384"/>
                    <a:pt x="51" y="385"/>
                    <a:pt x="61" y="385"/>
                  </a:cubicBezTo>
                  <a:cubicBezTo>
                    <a:pt x="71" y="385"/>
                    <a:pt x="63" y="374"/>
                    <a:pt x="81" y="385"/>
                  </a:cubicBezTo>
                  <a:cubicBezTo>
                    <a:pt x="100" y="397"/>
                    <a:pt x="105" y="398"/>
                    <a:pt x="115" y="401"/>
                  </a:cubicBezTo>
                  <a:cubicBezTo>
                    <a:pt x="125" y="404"/>
                    <a:pt x="113" y="412"/>
                    <a:pt x="157" y="416"/>
                  </a:cubicBezTo>
                  <a:cubicBezTo>
                    <a:pt x="200" y="419"/>
                    <a:pt x="200" y="418"/>
                    <a:pt x="204" y="419"/>
                  </a:cubicBezTo>
                  <a:cubicBezTo>
                    <a:pt x="205" y="419"/>
                    <a:pt x="206" y="420"/>
                    <a:pt x="207" y="420"/>
                  </a:cubicBezTo>
                  <a:cubicBezTo>
                    <a:pt x="213" y="410"/>
                    <a:pt x="225" y="404"/>
                    <a:pt x="235" y="401"/>
                  </a:cubicBezTo>
                  <a:cubicBezTo>
                    <a:pt x="244" y="398"/>
                    <a:pt x="263" y="393"/>
                    <a:pt x="294" y="393"/>
                  </a:cubicBezTo>
                  <a:cubicBezTo>
                    <a:pt x="324" y="393"/>
                    <a:pt x="363" y="398"/>
                    <a:pt x="390" y="403"/>
                  </a:cubicBezTo>
                  <a:cubicBezTo>
                    <a:pt x="417" y="408"/>
                    <a:pt x="470" y="422"/>
                    <a:pt x="478" y="428"/>
                  </a:cubicBezTo>
                  <a:cubicBezTo>
                    <a:pt x="487" y="434"/>
                    <a:pt x="498" y="439"/>
                    <a:pt x="514" y="441"/>
                  </a:cubicBezTo>
                  <a:cubicBezTo>
                    <a:pt x="530" y="442"/>
                    <a:pt x="546" y="432"/>
                    <a:pt x="558" y="430"/>
                  </a:cubicBezTo>
                  <a:cubicBezTo>
                    <a:pt x="570" y="428"/>
                    <a:pt x="581" y="423"/>
                    <a:pt x="590" y="419"/>
                  </a:cubicBezTo>
                  <a:cubicBezTo>
                    <a:pt x="599" y="414"/>
                    <a:pt x="613" y="422"/>
                    <a:pt x="611" y="413"/>
                  </a:cubicBezTo>
                  <a:cubicBezTo>
                    <a:pt x="610" y="404"/>
                    <a:pt x="602" y="401"/>
                    <a:pt x="611" y="398"/>
                  </a:cubicBezTo>
                  <a:cubicBezTo>
                    <a:pt x="619" y="395"/>
                    <a:pt x="635" y="393"/>
                    <a:pt x="651" y="389"/>
                  </a:cubicBezTo>
                  <a:cubicBezTo>
                    <a:pt x="667" y="385"/>
                    <a:pt x="694" y="394"/>
                    <a:pt x="710" y="398"/>
                  </a:cubicBezTo>
                  <a:cubicBezTo>
                    <a:pt x="726" y="402"/>
                    <a:pt x="741" y="408"/>
                    <a:pt x="757" y="408"/>
                  </a:cubicBezTo>
                  <a:cubicBezTo>
                    <a:pt x="773" y="408"/>
                    <a:pt x="789" y="416"/>
                    <a:pt x="806" y="412"/>
                  </a:cubicBezTo>
                  <a:cubicBezTo>
                    <a:pt x="823" y="408"/>
                    <a:pt x="828" y="405"/>
                    <a:pt x="848" y="403"/>
                  </a:cubicBezTo>
                  <a:cubicBezTo>
                    <a:pt x="865" y="401"/>
                    <a:pt x="884" y="397"/>
                    <a:pt x="896" y="393"/>
                  </a:cubicBezTo>
                  <a:cubicBezTo>
                    <a:pt x="889" y="387"/>
                    <a:pt x="889" y="387"/>
                    <a:pt x="889" y="387"/>
                  </a:cubicBezTo>
                  <a:cubicBezTo>
                    <a:pt x="889" y="387"/>
                    <a:pt x="875" y="380"/>
                    <a:pt x="866" y="374"/>
                  </a:cubicBezTo>
                  <a:cubicBezTo>
                    <a:pt x="857" y="368"/>
                    <a:pt x="848" y="363"/>
                    <a:pt x="848" y="363"/>
                  </a:cubicBezTo>
                  <a:cubicBezTo>
                    <a:pt x="848" y="363"/>
                    <a:pt x="847" y="361"/>
                    <a:pt x="847" y="353"/>
                  </a:cubicBezTo>
                  <a:cubicBezTo>
                    <a:pt x="847" y="346"/>
                    <a:pt x="845" y="338"/>
                    <a:pt x="845" y="338"/>
                  </a:cubicBezTo>
                  <a:cubicBezTo>
                    <a:pt x="845" y="338"/>
                    <a:pt x="839" y="337"/>
                    <a:pt x="832" y="337"/>
                  </a:cubicBezTo>
                  <a:cubicBezTo>
                    <a:pt x="826" y="337"/>
                    <a:pt x="821" y="346"/>
                    <a:pt x="819" y="335"/>
                  </a:cubicBezTo>
                  <a:cubicBezTo>
                    <a:pt x="816" y="324"/>
                    <a:pt x="810" y="308"/>
                    <a:pt x="804" y="304"/>
                  </a:cubicBezTo>
                  <a:cubicBezTo>
                    <a:pt x="798" y="299"/>
                    <a:pt x="801" y="285"/>
                    <a:pt x="794" y="285"/>
                  </a:cubicBezTo>
                  <a:cubicBezTo>
                    <a:pt x="787" y="285"/>
                    <a:pt x="778" y="291"/>
                    <a:pt x="778" y="283"/>
                  </a:cubicBezTo>
                  <a:cubicBezTo>
                    <a:pt x="778" y="276"/>
                    <a:pt x="776" y="262"/>
                    <a:pt x="776" y="262"/>
                  </a:cubicBezTo>
                  <a:cubicBezTo>
                    <a:pt x="776" y="262"/>
                    <a:pt x="796" y="255"/>
                    <a:pt x="792" y="249"/>
                  </a:cubicBezTo>
                  <a:cubicBezTo>
                    <a:pt x="787" y="243"/>
                    <a:pt x="774" y="233"/>
                    <a:pt x="774" y="233"/>
                  </a:cubicBezTo>
                  <a:cubicBezTo>
                    <a:pt x="774" y="233"/>
                    <a:pt x="771" y="232"/>
                    <a:pt x="760" y="232"/>
                  </a:cubicBezTo>
                  <a:cubicBezTo>
                    <a:pt x="748" y="232"/>
                    <a:pt x="747" y="217"/>
                    <a:pt x="747" y="217"/>
                  </a:cubicBezTo>
                  <a:cubicBezTo>
                    <a:pt x="755" y="204"/>
                    <a:pt x="755" y="204"/>
                    <a:pt x="755" y="204"/>
                  </a:cubicBezTo>
                  <a:cubicBezTo>
                    <a:pt x="755" y="204"/>
                    <a:pt x="776" y="195"/>
                    <a:pt x="781" y="203"/>
                  </a:cubicBezTo>
                  <a:cubicBezTo>
                    <a:pt x="787" y="211"/>
                    <a:pt x="787" y="221"/>
                    <a:pt x="794" y="215"/>
                  </a:cubicBezTo>
                  <a:cubicBezTo>
                    <a:pt x="801" y="209"/>
                    <a:pt x="803" y="198"/>
                    <a:pt x="803" y="198"/>
                  </a:cubicBezTo>
                  <a:cubicBezTo>
                    <a:pt x="782" y="197"/>
                    <a:pt x="782" y="197"/>
                    <a:pt x="782" y="197"/>
                  </a:cubicBezTo>
                  <a:cubicBezTo>
                    <a:pt x="782" y="187"/>
                    <a:pt x="782" y="187"/>
                    <a:pt x="782" y="187"/>
                  </a:cubicBezTo>
                  <a:cubicBezTo>
                    <a:pt x="782" y="179"/>
                    <a:pt x="782" y="179"/>
                    <a:pt x="782" y="179"/>
                  </a:cubicBezTo>
                  <a:cubicBezTo>
                    <a:pt x="778" y="170"/>
                    <a:pt x="778" y="170"/>
                    <a:pt x="778" y="170"/>
                  </a:cubicBezTo>
                  <a:cubicBezTo>
                    <a:pt x="764" y="169"/>
                    <a:pt x="764" y="169"/>
                    <a:pt x="764" y="169"/>
                  </a:cubicBezTo>
                  <a:cubicBezTo>
                    <a:pt x="760" y="161"/>
                    <a:pt x="760" y="161"/>
                    <a:pt x="760" y="161"/>
                  </a:cubicBezTo>
                  <a:cubicBezTo>
                    <a:pt x="760" y="161"/>
                    <a:pt x="755" y="154"/>
                    <a:pt x="745" y="152"/>
                  </a:cubicBezTo>
                  <a:cubicBezTo>
                    <a:pt x="736" y="149"/>
                    <a:pt x="725" y="150"/>
                    <a:pt x="725" y="150"/>
                  </a:cubicBezTo>
                  <a:cubicBezTo>
                    <a:pt x="725" y="150"/>
                    <a:pt x="717" y="118"/>
                    <a:pt x="725" y="118"/>
                  </a:cubicBezTo>
                  <a:cubicBezTo>
                    <a:pt x="733" y="118"/>
                    <a:pt x="736" y="102"/>
                    <a:pt x="736" y="96"/>
                  </a:cubicBezTo>
                  <a:cubicBezTo>
                    <a:pt x="736" y="90"/>
                    <a:pt x="737" y="81"/>
                    <a:pt x="737" y="81"/>
                  </a:cubicBezTo>
                  <a:cubicBezTo>
                    <a:pt x="737" y="81"/>
                    <a:pt x="751" y="90"/>
                    <a:pt x="751" y="72"/>
                  </a:cubicBezTo>
                  <a:cubicBezTo>
                    <a:pt x="751" y="54"/>
                    <a:pt x="751" y="54"/>
                    <a:pt x="751" y="54"/>
                  </a:cubicBezTo>
                  <a:cubicBezTo>
                    <a:pt x="751" y="51"/>
                    <a:pt x="766" y="44"/>
                    <a:pt x="787" y="36"/>
                  </a:cubicBezTo>
                  <a:cubicBezTo>
                    <a:pt x="783" y="27"/>
                    <a:pt x="792" y="29"/>
                    <a:pt x="798" y="25"/>
                  </a:cubicBezTo>
                  <a:cubicBezTo>
                    <a:pt x="805" y="20"/>
                    <a:pt x="804" y="11"/>
                    <a:pt x="804" y="6"/>
                  </a:cubicBezTo>
                  <a:cubicBezTo>
                    <a:pt x="804" y="0"/>
                    <a:pt x="803" y="4"/>
                    <a:pt x="782" y="4"/>
                  </a:cubicBezTo>
                  <a:cubicBezTo>
                    <a:pt x="762" y="4"/>
                    <a:pt x="764" y="2"/>
                    <a:pt x="764" y="2"/>
                  </a:cubicBezTo>
                  <a:cubicBezTo>
                    <a:pt x="764" y="2"/>
                    <a:pt x="764" y="2"/>
                    <a:pt x="764" y="2"/>
                  </a:cubicBezTo>
                  <a:cubicBezTo>
                    <a:pt x="755" y="5"/>
                    <a:pt x="736" y="11"/>
                    <a:pt x="728" y="11"/>
                  </a:cubicBezTo>
                  <a:cubicBezTo>
                    <a:pt x="717" y="11"/>
                    <a:pt x="696" y="22"/>
                    <a:pt x="680" y="22"/>
                  </a:cubicBezTo>
                  <a:cubicBezTo>
                    <a:pt x="665" y="22"/>
                    <a:pt x="635" y="25"/>
                    <a:pt x="597" y="28"/>
                  </a:cubicBezTo>
                  <a:cubicBezTo>
                    <a:pt x="558" y="31"/>
                    <a:pt x="574" y="29"/>
                    <a:pt x="549" y="29"/>
                  </a:cubicBezTo>
                  <a:cubicBezTo>
                    <a:pt x="524" y="29"/>
                    <a:pt x="536" y="20"/>
                    <a:pt x="536" y="11"/>
                  </a:cubicBezTo>
                  <a:cubicBezTo>
                    <a:pt x="536" y="2"/>
                    <a:pt x="515" y="11"/>
                    <a:pt x="487" y="11"/>
                  </a:cubicBezTo>
                  <a:cubicBezTo>
                    <a:pt x="438" y="11"/>
                    <a:pt x="438" y="11"/>
                    <a:pt x="438" y="11"/>
                  </a:cubicBezTo>
                  <a:cubicBezTo>
                    <a:pt x="399" y="11"/>
                    <a:pt x="399" y="11"/>
                    <a:pt x="399" y="11"/>
                  </a:cubicBezTo>
                  <a:cubicBezTo>
                    <a:pt x="383" y="11"/>
                    <a:pt x="377" y="20"/>
                    <a:pt x="365" y="20"/>
                  </a:cubicBezTo>
                  <a:cubicBezTo>
                    <a:pt x="354" y="20"/>
                    <a:pt x="345" y="11"/>
                    <a:pt x="336" y="11"/>
                  </a:cubicBezTo>
                  <a:cubicBezTo>
                    <a:pt x="327" y="11"/>
                    <a:pt x="324" y="20"/>
                    <a:pt x="320" y="28"/>
                  </a:cubicBezTo>
                  <a:cubicBezTo>
                    <a:pt x="315" y="36"/>
                    <a:pt x="296" y="43"/>
                    <a:pt x="296" y="43"/>
                  </a:cubicBezTo>
                  <a:cubicBezTo>
                    <a:pt x="295" y="34"/>
                    <a:pt x="295" y="34"/>
                    <a:pt x="295" y="34"/>
                  </a:cubicBezTo>
                  <a:cubicBezTo>
                    <a:pt x="295" y="34"/>
                    <a:pt x="291" y="30"/>
                    <a:pt x="276" y="31"/>
                  </a:cubicBezTo>
                  <a:cubicBezTo>
                    <a:pt x="276" y="34"/>
                    <a:pt x="275" y="36"/>
                    <a:pt x="275" y="39"/>
                  </a:cubicBezTo>
                  <a:cubicBezTo>
                    <a:pt x="268" y="65"/>
                    <a:pt x="247" y="59"/>
                    <a:pt x="262" y="65"/>
                  </a:cubicBezTo>
                  <a:cubicBezTo>
                    <a:pt x="277" y="72"/>
                    <a:pt x="299" y="63"/>
                    <a:pt x="284" y="79"/>
                  </a:cubicBezTo>
                  <a:cubicBezTo>
                    <a:pt x="270" y="95"/>
                    <a:pt x="271" y="109"/>
                    <a:pt x="264" y="113"/>
                  </a:cubicBezTo>
                  <a:cubicBezTo>
                    <a:pt x="256" y="117"/>
                    <a:pt x="214" y="123"/>
                    <a:pt x="207" y="123"/>
                  </a:cubicBezTo>
                  <a:cubicBezTo>
                    <a:pt x="199" y="123"/>
                    <a:pt x="177" y="123"/>
                    <a:pt x="179" y="115"/>
                  </a:cubicBezTo>
                  <a:cubicBezTo>
                    <a:pt x="180" y="107"/>
                    <a:pt x="175" y="104"/>
                    <a:pt x="175" y="104"/>
                  </a:cubicBezTo>
                  <a:cubicBezTo>
                    <a:pt x="158" y="100"/>
                    <a:pt x="158" y="100"/>
                    <a:pt x="158" y="100"/>
                  </a:cubicBezTo>
                  <a:cubicBezTo>
                    <a:pt x="154" y="103"/>
                    <a:pt x="152" y="107"/>
                    <a:pt x="141" y="107"/>
                  </a:cubicBezTo>
                  <a:cubicBezTo>
                    <a:pt x="124" y="107"/>
                    <a:pt x="107" y="102"/>
                    <a:pt x="104" y="113"/>
                  </a:cubicBezTo>
                  <a:cubicBezTo>
                    <a:pt x="101" y="124"/>
                    <a:pt x="128" y="128"/>
                    <a:pt x="124" y="137"/>
                  </a:cubicBezTo>
                  <a:cubicBezTo>
                    <a:pt x="119" y="146"/>
                    <a:pt x="115" y="156"/>
                    <a:pt x="109" y="156"/>
                  </a:cubicBezTo>
                  <a:cubicBezTo>
                    <a:pt x="102" y="156"/>
                    <a:pt x="87" y="158"/>
                    <a:pt x="104" y="168"/>
                  </a:cubicBezTo>
                  <a:cubicBezTo>
                    <a:pt x="121" y="177"/>
                    <a:pt x="138" y="184"/>
                    <a:pt x="132" y="192"/>
                  </a:cubicBezTo>
                  <a:cubicBezTo>
                    <a:pt x="125" y="201"/>
                    <a:pt x="117" y="207"/>
                    <a:pt x="112" y="208"/>
                  </a:cubicBezTo>
                  <a:cubicBezTo>
                    <a:pt x="108" y="209"/>
                    <a:pt x="96" y="234"/>
                    <a:pt x="89" y="225"/>
                  </a:cubicBezTo>
                  <a:cubicBezTo>
                    <a:pt x="81" y="217"/>
                    <a:pt x="65" y="209"/>
                    <a:pt x="65" y="209"/>
                  </a:cubicBezTo>
                  <a:cubicBezTo>
                    <a:pt x="65" y="209"/>
                    <a:pt x="53" y="218"/>
                    <a:pt x="57" y="229"/>
                  </a:cubicBezTo>
                  <a:cubicBezTo>
                    <a:pt x="61" y="241"/>
                    <a:pt x="60" y="246"/>
                    <a:pt x="61" y="253"/>
                  </a:cubicBezTo>
                  <a:cubicBezTo>
                    <a:pt x="62" y="261"/>
                    <a:pt x="83" y="269"/>
                    <a:pt x="83" y="269"/>
                  </a:cubicBezTo>
                  <a:cubicBezTo>
                    <a:pt x="83" y="269"/>
                    <a:pt x="104" y="272"/>
                    <a:pt x="100" y="278"/>
                  </a:cubicBezTo>
                  <a:cubicBezTo>
                    <a:pt x="95" y="283"/>
                    <a:pt x="84" y="286"/>
                    <a:pt x="78" y="287"/>
                  </a:cubicBezTo>
                  <a:cubicBezTo>
                    <a:pt x="73" y="289"/>
                    <a:pt x="80" y="307"/>
                    <a:pt x="57" y="317"/>
                  </a:cubicBezTo>
                  <a:cubicBezTo>
                    <a:pt x="34" y="327"/>
                    <a:pt x="12" y="340"/>
                    <a:pt x="12" y="340"/>
                  </a:cubicBezTo>
                  <a:cubicBezTo>
                    <a:pt x="12" y="340"/>
                    <a:pt x="0" y="342"/>
                    <a:pt x="10" y="349"/>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20157">
              <a:extLst>
                <a:ext uri="{FF2B5EF4-FFF2-40B4-BE49-F238E27FC236}">
                  <a16:creationId xmlns:a16="http://schemas.microsoft.com/office/drawing/2014/main" id="{EB18EC20-0EB7-4C39-83E1-7AD6712E769B}"/>
                </a:ext>
              </a:extLst>
            </p:cNvPr>
            <p:cNvSpPr>
              <a:spLocks/>
            </p:cNvSpPr>
            <p:nvPr/>
          </p:nvSpPr>
          <p:spPr bwMode="auto">
            <a:xfrm>
              <a:off x="4428" y="3354"/>
              <a:ext cx="632" cy="509"/>
            </a:xfrm>
            <a:custGeom>
              <a:avLst/>
              <a:gdLst>
                <a:gd name="T0" fmla="*/ 356 w 444"/>
                <a:gd name="T1" fmla="*/ 18 h 357"/>
                <a:gd name="T2" fmla="*/ 329 w 444"/>
                <a:gd name="T3" fmla="*/ 9 h 357"/>
                <a:gd name="T4" fmla="*/ 297 w 444"/>
                <a:gd name="T5" fmla="*/ 22 h 357"/>
                <a:gd name="T6" fmla="*/ 267 w 444"/>
                <a:gd name="T7" fmla="*/ 18 h 357"/>
                <a:gd name="T8" fmla="*/ 204 w 444"/>
                <a:gd name="T9" fmla="*/ 18 h 357"/>
                <a:gd name="T10" fmla="*/ 149 w 444"/>
                <a:gd name="T11" fmla="*/ 6 h 357"/>
                <a:gd name="T12" fmla="*/ 71 w 444"/>
                <a:gd name="T13" fmla="*/ 4 h 357"/>
                <a:gd name="T14" fmla="*/ 70 w 444"/>
                <a:gd name="T15" fmla="*/ 0 h 357"/>
                <a:gd name="T16" fmla="*/ 34 w 444"/>
                <a:gd name="T17" fmla="*/ 18 h 357"/>
                <a:gd name="T18" fmla="*/ 20 w 444"/>
                <a:gd name="T19" fmla="*/ 45 h 357"/>
                <a:gd name="T20" fmla="*/ 8 w 444"/>
                <a:gd name="T21" fmla="*/ 82 h 357"/>
                <a:gd name="T22" fmla="*/ 28 w 444"/>
                <a:gd name="T23" fmla="*/ 116 h 357"/>
                <a:gd name="T24" fmla="*/ 47 w 444"/>
                <a:gd name="T25" fmla="*/ 133 h 357"/>
                <a:gd name="T26" fmla="*/ 65 w 444"/>
                <a:gd name="T27" fmla="*/ 143 h 357"/>
                <a:gd name="T28" fmla="*/ 65 w 444"/>
                <a:gd name="T29" fmla="*/ 161 h 357"/>
                <a:gd name="T30" fmla="*/ 77 w 444"/>
                <a:gd name="T31" fmla="*/ 179 h 357"/>
                <a:gd name="T32" fmla="*/ 38 w 444"/>
                <a:gd name="T33" fmla="*/ 168 h 357"/>
                <a:gd name="T34" fmla="*/ 43 w 444"/>
                <a:gd name="T35" fmla="*/ 196 h 357"/>
                <a:gd name="T36" fmla="*/ 75 w 444"/>
                <a:gd name="T37" fmla="*/ 213 h 357"/>
                <a:gd name="T38" fmla="*/ 61 w 444"/>
                <a:gd name="T39" fmla="*/ 247 h 357"/>
                <a:gd name="T40" fmla="*/ 87 w 444"/>
                <a:gd name="T41" fmla="*/ 268 h 357"/>
                <a:gd name="T42" fmla="*/ 115 w 444"/>
                <a:gd name="T43" fmla="*/ 301 h 357"/>
                <a:gd name="T44" fmla="*/ 130 w 444"/>
                <a:gd name="T45" fmla="*/ 317 h 357"/>
                <a:gd name="T46" fmla="*/ 149 w 444"/>
                <a:gd name="T47" fmla="*/ 338 h 357"/>
                <a:gd name="T48" fmla="*/ 179 w 444"/>
                <a:gd name="T49" fmla="*/ 357 h 357"/>
                <a:gd name="T50" fmla="*/ 202 w 444"/>
                <a:gd name="T51" fmla="*/ 345 h 357"/>
                <a:gd name="T52" fmla="*/ 216 w 444"/>
                <a:gd name="T53" fmla="*/ 328 h 357"/>
                <a:gd name="T54" fmla="*/ 243 w 444"/>
                <a:gd name="T55" fmla="*/ 306 h 357"/>
                <a:gd name="T56" fmla="*/ 215 w 444"/>
                <a:gd name="T57" fmla="*/ 288 h 357"/>
                <a:gd name="T58" fmla="*/ 280 w 444"/>
                <a:gd name="T59" fmla="*/ 250 h 357"/>
                <a:gd name="T60" fmla="*/ 358 w 444"/>
                <a:gd name="T61" fmla="*/ 246 h 357"/>
                <a:gd name="T62" fmla="*/ 365 w 444"/>
                <a:gd name="T63" fmla="*/ 216 h 357"/>
                <a:gd name="T64" fmla="*/ 414 w 444"/>
                <a:gd name="T65" fmla="*/ 151 h 357"/>
                <a:gd name="T66" fmla="*/ 424 w 444"/>
                <a:gd name="T67" fmla="*/ 136 h 357"/>
                <a:gd name="T68" fmla="*/ 433 w 444"/>
                <a:gd name="T69" fmla="*/ 95 h 357"/>
                <a:gd name="T70" fmla="*/ 433 w 444"/>
                <a:gd name="T71" fmla="*/ 61 h 357"/>
                <a:gd name="T72" fmla="*/ 407 w 444"/>
                <a:gd name="T73" fmla="*/ 3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4" h="357">
                  <a:moveTo>
                    <a:pt x="392" y="32"/>
                  </a:moveTo>
                  <a:cubicBezTo>
                    <a:pt x="383" y="29"/>
                    <a:pt x="378" y="25"/>
                    <a:pt x="356" y="18"/>
                  </a:cubicBezTo>
                  <a:cubicBezTo>
                    <a:pt x="335" y="11"/>
                    <a:pt x="336" y="24"/>
                    <a:pt x="336" y="24"/>
                  </a:cubicBezTo>
                  <a:cubicBezTo>
                    <a:pt x="329" y="9"/>
                    <a:pt x="329" y="9"/>
                    <a:pt x="329" y="9"/>
                  </a:cubicBezTo>
                  <a:cubicBezTo>
                    <a:pt x="329" y="9"/>
                    <a:pt x="310" y="3"/>
                    <a:pt x="297" y="9"/>
                  </a:cubicBezTo>
                  <a:cubicBezTo>
                    <a:pt x="284" y="16"/>
                    <a:pt x="297" y="22"/>
                    <a:pt x="297" y="22"/>
                  </a:cubicBezTo>
                  <a:cubicBezTo>
                    <a:pt x="297" y="22"/>
                    <a:pt x="285" y="20"/>
                    <a:pt x="276" y="20"/>
                  </a:cubicBezTo>
                  <a:cubicBezTo>
                    <a:pt x="267" y="20"/>
                    <a:pt x="267" y="18"/>
                    <a:pt x="267" y="18"/>
                  </a:cubicBezTo>
                  <a:cubicBezTo>
                    <a:pt x="229" y="18"/>
                    <a:pt x="229" y="18"/>
                    <a:pt x="229" y="18"/>
                  </a:cubicBezTo>
                  <a:cubicBezTo>
                    <a:pt x="204" y="18"/>
                    <a:pt x="204" y="18"/>
                    <a:pt x="204" y="18"/>
                  </a:cubicBezTo>
                  <a:cubicBezTo>
                    <a:pt x="195" y="18"/>
                    <a:pt x="195" y="18"/>
                    <a:pt x="179" y="9"/>
                  </a:cubicBezTo>
                  <a:cubicBezTo>
                    <a:pt x="163" y="1"/>
                    <a:pt x="163" y="9"/>
                    <a:pt x="149" y="6"/>
                  </a:cubicBezTo>
                  <a:cubicBezTo>
                    <a:pt x="136" y="3"/>
                    <a:pt x="118" y="1"/>
                    <a:pt x="89" y="1"/>
                  </a:cubicBezTo>
                  <a:cubicBezTo>
                    <a:pt x="77" y="1"/>
                    <a:pt x="72" y="2"/>
                    <a:pt x="71" y="4"/>
                  </a:cubicBezTo>
                  <a:cubicBezTo>
                    <a:pt x="71" y="5"/>
                    <a:pt x="70" y="4"/>
                    <a:pt x="71" y="4"/>
                  </a:cubicBezTo>
                  <a:cubicBezTo>
                    <a:pt x="71" y="3"/>
                    <a:pt x="71" y="2"/>
                    <a:pt x="70" y="0"/>
                  </a:cubicBezTo>
                  <a:cubicBezTo>
                    <a:pt x="70" y="0"/>
                    <a:pt x="70" y="0"/>
                    <a:pt x="70" y="0"/>
                  </a:cubicBezTo>
                  <a:cubicBezTo>
                    <a:pt x="49" y="8"/>
                    <a:pt x="34" y="15"/>
                    <a:pt x="34" y="18"/>
                  </a:cubicBezTo>
                  <a:cubicBezTo>
                    <a:pt x="34" y="36"/>
                    <a:pt x="34" y="36"/>
                    <a:pt x="34" y="36"/>
                  </a:cubicBezTo>
                  <a:cubicBezTo>
                    <a:pt x="34" y="54"/>
                    <a:pt x="20" y="45"/>
                    <a:pt x="20" y="45"/>
                  </a:cubicBezTo>
                  <a:cubicBezTo>
                    <a:pt x="20" y="45"/>
                    <a:pt x="19" y="54"/>
                    <a:pt x="19" y="60"/>
                  </a:cubicBezTo>
                  <a:cubicBezTo>
                    <a:pt x="19" y="66"/>
                    <a:pt x="16" y="82"/>
                    <a:pt x="8" y="82"/>
                  </a:cubicBezTo>
                  <a:cubicBezTo>
                    <a:pt x="0" y="82"/>
                    <a:pt x="8" y="114"/>
                    <a:pt x="8" y="114"/>
                  </a:cubicBezTo>
                  <a:cubicBezTo>
                    <a:pt x="8" y="114"/>
                    <a:pt x="19" y="113"/>
                    <a:pt x="28" y="116"/>
                  </a:cubicBezTo>
                  <a:cubicBezTo>
                    <a:pt x="38" y="118"/>
                    <a:pt x="43" y="125"/>
                    <a:pt x="43" y="125"/>
                  </a:cubicBezTo>
                  <a:cubicBezTo>
                    <a:pt x="47" y="133"/>
                    <a:pt x="47" y="133"/>
                    <a:pt x="47" y="133"/>
                  </a:cubicBezTo>
                  <a:cubicBezTo>
                    <a:pt x="61" y="134"/>
                    <a:pt x="61" y="134"/>
                    <a:pt x="61" y="134"/>
                  </a:cubicBezTo>
                  <a:cubicBezTo>
                    <a:pt x="65" y="143"/>
                    <a:pt x="65" y="143"/>
                    <a:pt x="65" y="143"/>
                  </a:cubicBezTo>
                  <a:cubicBezTo>
                    <a:pt x="65" y="151"/>
                    <a:pt x="65" y="151"/>
                    <a:pt x="65" y="151"/>
                  </a:cubicBezTo>
                  <a:cubicBezTo>
                    <a:pt x="65" y="161"/>
                    <a:pt x="65" y="161"/>
                    <a:pt x="65" y="161"/>
                  </a:cubicBezTo>
                  <a:cubicBezTo>
                    <a:pt x="86" y="162"/>
                    <a:pt x="86" y="162"/>
                    <a:pt x="86" y="162"/>
                  </a:cubicBezTo>
                  <a:cubicBezTo>
                    <a:pt x="86" y="162"/>
                    <a:pt x="84" y="173"/>
                    <a:pt x="77" y="179"/>
                  </a:cubicBezTo>
                  <a:cubicBezTo>
                    <a:pt x="70" y="185"/>
                    <a:pt x="70" y="175"/>
                    <a:pt x="64" y="167"/>
                  </a:cubicBezTo>
                  <a:cubicBezTo>
                    <a:pt x="59" y="159"/>
                    <a:pt x="38" y="168"/>
                    <a:pt x="38" y="168"/>
                  </a:cubicBezTo>
                  <a:cubicBezTo>
                    <a:pt x="30" y="181"/>
                    <a:pt x="30" y="181"/>
                    <a:pt x="30" y="181"/>
                  </a:cubicBezTo>
                  <a:cubicBezTo>
                    <a:pt x="30" y="181"/>
                    <a:pt x="31" y="196"/>
                    <a:pt x="43" y="196"/>
                  </a:cubicBezTo>
                  <a:cubicBezTo>
                    <a:pt x="54" y="196"/>
                    <a:pt x="57" y="197"/>
                    <a:pt x="57" y="197"/>
                  </a:cubicBezTo>
                  <a:cubicBezTo>
                    <a:pt x="57" y="197"/>
                    <a:pt x="70" y="207"/>
                    <a:pt x="75" y="213"/>
                  </a:cubicBezTo>
                  <a:cubicBezTo>
                    <a:pt x="79" y="219"/>
                    <a:pt x="59" y="226"/>
                    <a:pt x="59" y="226"/>
                  </a:cubicBezTo>
                  <a:cubicBezTo>
                    <a:pt x="59" y="226"/>
                    <a:pt x="61" y="240"/>
                    <a:pt x="61" y="247"/>
                  </a:cubicBezTo>
                  <a:cubicBezTo>
                    <a:pt x="61" y="255"/>
                    <a:pt x="70" y="249"/>
                    <a:pt x="77" y="249"/>
                  </a:cubicBezTo>
                  <a:cubicBezTo>
                    <a:pt x="84" y="249"/>
                    <a:pt x="81" y="263"/>
                    <a:pt x="87" y="268"/>
                  </a:cubicBezTo>
                  <a:cubicBezTo>
                    <a:pt x="93" y="272"/>
                    <a:pt x="99" y="288"/>
                    <a:pt x="102" y="299"/>
                  </a:cubicBezTo>
                  <a:cubicBezTo>
                    <a:pt x="104" y="310"/>
                    <a:pt x="109" y="301"/>
                    <a:pt x="115" y="301"/>
                  </a:cubicBezTo>
                  <a:cubicBezTo>
                    <a:pt x="122" y="301"/>
                    <a:pt x="128" y="302"/>
                    <a:pt x="128" y="302"/>
                  </a:cubicBezTo>
                  <a:cubicBezTo>
                    <a:pt x="128" y="302"/>
                    <a:pt x="130" y="310"/>
                    <a:pt x="130" y="317"/>
                  </a:cubicBezTo>
                  <a:cubicBezTo>
                    <a:pt x="130" y="325"/>
                    <a:pt x="131" y="327"/>
                    <a:pt x="131" y="327"/>
                  </a:cubicBezTo>
                  <a:cubicBezTo>
                    <a:pt x="131" y="327"/>
                    <a:pt x="140" y="332"/>
                    <a:pt x="149" y="338"/>
                  </a:cubicBezTo>
                  <a:cubicBezTo>
                    <a:pt x="158" y="344"/>
                    <a:pt x="172" y="351"/>
                    <a:pt x="172" y="351"/>
                  </a:cubicBezTo>
                  <a:cubicBezTo>
                    <a:pt x="179" y="357"/>
                    <a:pt x="179" y="357"/>
                    <a:pt x="179" y="357"/>
                  </a:cubicBezTo>
                  <a:cubicBezTo>
                    <a:pt x="180" y="356"/>
                    <a:pt x="182" y="356"/>
                    <a:pt x="183" y="355"/>
                  </a:cubicBezTo>
                  <a:cubicBezTo>
                    <a:pt x="194" y="350"/>
                    <a:pt x="202" y="345"/>
                    <a:pt x="202" y="345"/>
                  </a:cubicBezTo>
                  <a:cubicBezTo>
                    <a:pt x="202" y="345"/>
                    <a:pt x="219" y="346"/>
                    <a:pt x="216" y="340"/>
                  </a:cubicBezTo>
                  <a:cubicBezTo>
                    <a:pt x="213" y="334"/>
                    <a:pt x="208" y="332"/>
                    <a:pt x="216" y="328"/>
                  </a:cubicBezTo>
                  <a:cubicBezTo>
                    <a:pt x="224" y="324"/>
                    <a:pt x="226" y="318"/>
                    <a:pt x="235" y="316"/>
                  </a:cubicBezTo>
                  <a:cubicBezTo>
                    <a:pt x="244" y="314"/>
                    <a:pt x="243" y="306"/>
                    <a:pt x="243" y="306"/>
                  </a:cubicBezTo>
                  <a:cubicBezTo>
                    <a:pt x="243" y="306"/>
                    <a:pt x="230" y="303"/>
                    <a:pt x="225" y="303"/>
                  </a:cubicBezTo>
                  <a:cubicBezTo>
                    <a:pt x="220" y="302"/>
                    <a:pt x="213" y="298"/>
                    <a:pt x="215" y="288"/>
                  </a:cubicBezTo>
                  <a:cubicBezTo>
                    <a:pt x="217" y="279"/>
                    <a:pt x="225" y="279"/>
                    <a:pt x="233" y="272"/>
                  </a:cubicBezTo>
                  <a:cubicBezTo>
                    <a:pt x="241" y="265"/>
                    <a:pt x="268" y="250"/>
                    <a:pt x="280" y="250"/>
                  </a:cubicBezTo>
                  <a:cubicBezTo>
                    <a:pt x="319" y="250"/>
                    <a:pt x="319" y="250"/>
                    <a:pt x="319" y="250"/>
                  </a:cubicBezTo>
                  <a:cubicBezTo>
                    <a:pt x="327" y="250"/>
                    <a:pt x="349" y="251"/>
                    <a:pt x="358" y="246"/>
                  </a:cubicBezTo>
                  <a:cubicBezTo>
                    <a:pt x="367" y="241"/>
                    <a:pt x="397" y="243"/>
                    <a:pt x="389" y="234"/>
                  </a:cubicBezTo>
                  <a:cubicBezTo>
                    <a:pt x="381" y="225"/>
                    <a:pt x="370" y="226"/>
                    <a:pt x="365" y="216"/>
                  </a:cubicBezTo>
                  <a:cubicBezTo>
                    <a:pt x="360" y="206"/>
                    <a:pt x="350" y="207"/>
                    <a:pt x="359" y="192"/>
                  </a:cubicBezTo>
                  <a:cubicBezTo>
                    <a:pt x="367" y="177"/>
                    <a:pt x="385" y="157"/>
                    <a:pt x="414" y="151"/>
                  </a:cubicBezTo>
                  <a:cubicBezTo>
                    <a:pt x="420" y="149"/>
                    <a:pt x="424" y="148"/>
                    <a:pt x="428" y="147"/>
                  </a:cubicBezTo>
                  <a:cubicBezTo>
                    <a:pt x="424" y="136"/>
                    <a:pt x="424" y="136"/>
                    <a:pt x="424" y="136"/>
                  </a:cubicBezTo>
                  <a:cubicBezTo>
                    <a:pt x="424" y="136"/>
                    <a:pt x="433" y="120"/>
                    <a:pt x="433" y="113"/>
                  </a:cubicBezTo>
                  <a:cubicBezTo>
                    <a:pt x="433" y="107"/>
                    <a:pt x="433" y="102"/>
                    <a:pt x="433" y="95"/>
                  </a:cubicBezTo>
                  <a:cubicBezTo>
                    <a:pt x="433" y="73"/>
                    <a:pt x="433" y="73"/>
                    <a:pt x="433" y="73"/>
                  </a:cubicBezTo>
                  <a:cubicBezTo>
                    <a:pt x="433" y="73"/>
                    <a:pt x="444" y="68"/>
                    <a:pt x="433" y="61"/>
                  </a:cubicBezTo>
                  <a:cubicBezTo>
                    <a:pt x="422" y="54"/>
                    <a:pt x="415" y="57"/>
                    <a:pt x="410" y="45"/>
                  </a:cubicBezTo>
                  <a:cubicBezTo>
                    <a:pt x="409" y="42"/>
                    <a:pt x="408" y="37"/>
                    <a:pt x="407" y="33"/>
                  </a:cubicBezTo>
                  <a:cubicBezTo>
                    <a:pt x="401" y="33"/>
                    <a:pt x="395" y="32"/>
                    <a:pt x="392" y="32"/>
                  </a:cubicBezTo>
                </a:path>
              </a:pathLst>
            </a:custGeom>
            <a:solidFill>
              <a:srgbClr val="C3D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20158">
              <a:extLst>
                <a:ext uri="{FF2B5EF4-FFF2-40B4-BE49-F238E27FC236}">
                  <a16:creationId xmlns:a16="http://schemas.microsoft.com/office/drawing/2014/main" id="{7199135F-DF4E-4610-9624-B04BB881DA8F}"/>
                </a:ext>
              </a:extLst>
            </p:cNvPr>
            <p:cNvSpPr>
              <a:spLocks/>
            </p:cNvSpPr>
            <p:nvPr/>
          </p:nvSpPr>
          <p:spPr bwMode="auto">
            <a:xfrm>
              <a:off x="4428" y="3354"/>
              <a:ext cx="632" cy="509"/>
            </a:xfrm>
            <a:custGeom>
              <a:avLst/>
              <a:gdLst>
                <a:gd name="T0" fmla="*/ 356 w 444"/>
                <a:gd name="T1" fmla="*/ 18 h 357"/>
                <a:gd name="T2" fmla="*/ 329 w 444"/>
                <a:gd name="T3" fmla="*/ 9 h 357"/>
                <a:gd name="T4" fmla="*/ 297 w 444"/>
                <a:gd name="T5" fmla="*/ 22 h 357"/>
                <a:gd name="T6" fmla="*/ 267 w 444"/>
                <a:gd name="T7" fmla="*/ 18 h 357"/>
                <a:gd name="T8" fmla="*/ 204 w 444"/>
                <a:gd name="T9" fmla="*/ 18 h 357"/>
                <a:gd name="T10" fmla="*/ 149 w 444"/>
                <a:gd name="T11" fmla="*/ 6 h 357"/>
                <a:gd name="T12" fmla="*/ 71 w 444"/>
                <a:gd name="T13" fmla="*/ 4 h 357"/>
                <a:gd name="T14" fmla="*/ 70 w 444"/>
                <a:gd name="T15" fmla="*/ 0 h 357"/>
                <a:gd name="T16" fmla="*/ 34 w 444"/>
                <a:gd name="T17" fmla="*/ 18 h 357"/>
                <a:gd name="T18" fmla="*/ 20 w 444"/>
                <a:gd name="T19" fmla="*/ 45 h 357"/>
                <a:gd name="T20" fmla="*/ 8 w 444"/>
                <a:gd name="T21" fmla="*/ 82 h 357"/>
                <a:gd name="T22" fmla="*/ 28 w 444"/>
                <a:gd name="T23" fmla="*/ 116 h 357"/>
                <a:gd name="T24" fmla="*/ 47 w 444"/>
                <a:gd name="T25" fmla="*/ 133 h 357"/>
                <a:gd name="T26" fmla="*/ 65 w 444"/>
                <a:gd name="T27" fmla="*/ 143 h 357"/>
                <a:gd name="T28" fmla="*/ 65 w 444"/>
                <a:gd name="T29" fmla="*/ 161 h 357"/>
                <a:gd name="T30" fmla="*/ 77 w 444"/>
                <a:gd name="T31" fmla="*/ 179 h 357"/>
                <a:gd name="T32" fmla="*/ 38 w 444"/>
                <a:gd name="T33" fmla="*/ 168 h 357"/>
                <a:gd name="T34" fmla="*/ 43 w 444"/>
                <a:gd name="T35" fmla="*/ 196 h 357"/>
                <a:gd name="T36" fmla="*/ 75 w 444"/>
                <a:gd name="T37" fmla="*/ 213 h 357"/>
                <a:gd name="T38" fmla="*/ 61 w 444"/>
                <a:gd name="T39" fmla="*/ 247 h 357"/>
                <a:gd name="T40" fmla="*/ 87 w 444"/>
                <a:gd name="T41" fmla="*/ 268 h 357"/>
                <a:gd name="T42" fmla="*/ 115 w 444"/>
                <a:gd name="T43" fmla="*/ 301 h 357"/>
                <a:gd name="T44" fmla="*/ 130 w 444"/>
                <a:gd name="T45" fmla="*/ 317 h 357"/>
                <a:gd name="T46" fmla="*/ 149 w 444"/>
                <a:gd name="T47" fmla="*/ 338 h 357"/>
                <a:gd name="T48" fmla="*/ 179 w 444"/>
                <a:gd name="T49" fmla="*/ 357 h 357"/>
                <a:gd name="T50" fmla="*/ 202 w 444"/>
                <a:gd name="T51" fmla="*/ 345 h 357"/>
                <a:gd name="T52" fmla="*/ 216 w 444"/>
                <a:gd name="T53" fmla="*/ 328 h 357"/>
                <a:gd name="T54" fmla="*/ 243 w 444"/>
                <a:gd name="T55" fmla="*/ 306 h 357"/>
                <a:gd name="T56" fmla="*/ 215 w 444"/>
                <a:gd name="T57" fmla="*/ 288 h 357"/>
                <a:gd name="T58" fmla="*/ 280 w 444"/>
                <a:gd name="T59" fmla="*/ 250 h 357"/>
                <a:gd name="T60" fmla="*/ 358 w 444"/>
                <a:gd name="T61" fmla="*/ 246 h 357"/>
                <a:gd name="T62" fmla="*/ 365 w 444"/>
                <a:gd name="T63" fmla="*/ 216 h 357"/>
                <a:gd name="T64" fmla="*/ 414 w 444"/>
                <a:gd name="T65" fmla="*/ 151 h 357"/>
                <a:gd name="T66" fmla="*/ 424 w 444"/>
                <a:gd name="T67" fmla="*/ 136 h 357"/>
                <a:gd name="T68" fmla="*/ 433 w 444"/>
                <a:gd name="T69" fmla="*/ 95 h 357"/>
                <a:gd name="T70" fmla="*/ 433 w 444"/>
                <a:gd name="T71" fmla="*/ 61 h 357"/>
                <a:gd name="T72" fmla="*/ 407 w 444"/>
                <a:gd name="T73" fmla="*/ 3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4" h="357">
                  <a:moveTo>
                    <a:pt x="392" y="32"/>
                  </a:moveTo>
                  <a:cubicBezTo>
                    <a:pt x="383" y="29"/>
                    <a:pt x="378" y="25"/>
                    <a:pt x="356" y="18"/>
                  </a:cubicBezTo>
                  <a:cubicBezTo>
                    <a:pt x="335" y="11"/>
                    <a:pt x="336" y="24"/>
                    <a:pt x="336" y="24"/>
                  </a:cubicBezTo>
                  <a:cubicBezTo>
                    <a:pt x="329" y="9"/>
                    <a:pt x="329" y="9"/>
                    <a:pt x="329" y="9"/>
                  </a:cubicBezTo>
                  <a:cubicBezTo>
                    <a:pt x="329" y="9"/>
                    <a:pt x="310" y="3"/>
                    <a:pt x="297" y="9"/>
                  </a:cubicBezTo>
                  <a:cubicBezTo>
                    <a:pt x="284" y="16"/>
                    <a:pt x="297" y="22"/>
                    <a:pt x="297" y="22"/>
                  </a:cubicBezTo>
                  <a:cubicBezTo>
                    <a:pt x="297" y="22"/>
                    <a:pt x="285" y="20"/>
                    <a:pt x="276" y="20"/>
                  </a:cubicBezTo>
                  <a:cubicBezTo>
                    <a:pt x="267" y="20"/>
                    <a:pt x="267" y="18"/>
                    <a:pt x="267" y="18"/>
                  </a:cubicBezTo>
                  <a:cubicBezTo>
                    <a:pt x="229" y="18"/>
                    <a:pt x="229" y="18"/>
                    <a:pt x="229" y="18"/>
                  </a:cubicBezTo>
                  <a:cubicBezTo>
                    <a:pt x="204" y="18"/>
                    <a:pt x="204" y="18"/>
                    <a:pt x="204" y="18"/>
                  </a:cubicBezTo>
                  <a:cubicBezTo>
                    <a:pt x="195" y="18"/>
                    <a:pt x="195" y="18"/>
                    <a:pt x="179" y="9"/>
                  </a:cubicBezTo>
                  <a:cubicBezTo>
                    <a:pt x="163" y="1"/>
                    <a:pt x="163" y="9"/>
                    <a:pt x="149" y="6"/>
                  </a:cubicBezTo>
                  <a:cubicBezTo>
                    <a:pt x="136" y="3"/>
                    <a:pt x="118" y="1"/>
                    <a:pt x="89" y="1"/>
                  </a:cubicBezTo>
                  <a:cubicBezTo>
                    <a:pt x="77" y="1"/>
                    <a:pt x="72" y="2"/>
                    <a:pt x="71" y="4"/>
                  </a:cubicBezTo>
                  <a:cubicBezTo>
                    <a:pt x="71" y="5"/>
                    <a:pt x="70" y="4"/>
                    <a:pt x="71" y="4"/>
                  </a:cubicBezTo>
                  <a:cubicBezTo>
                    <a:pt x="71" y="3"/>
                    <a:pt x="71" y="2"/>
                    <a:pt x="70" y="0"/>
                  </a:cubicBezTo>
                  <a:cubicBezTo>
                    <a:pt x="70" y="0"/>
                    <a:pt x="70" y="0"/>
                    <a:pt x="70" y="0"/>
                  </a:cubicBezTo>
                  <a:cubicBezTo>
                    <a:pt x="49" y="8"/>
                    <a:pt x="34" y="15"/>
                    <a:pt x="34" y="18"/>
                  </a:cubicBezTo>
                  <a:cubicBezTo>
                    <a:pt x="34" y="36"/>
                    <a:pt x="34" y="36"/>
                    <a:pt x="34" y="36"/>
                  </a:cubicBezTo>
                  <a:cubicBezTo>
                    <a:pt x="34" y="54"/>
                    <a:pt x="20" y="45"/>
                    <a:pt x="20" y="45"/>
                  </a:cubicBezTo>
                  <a:cubicBezTo>
                    <a:pt x="20" y="45"/>
                    <a:pt x="19" y="54"/>
                    <a:pt x="19" y="60"/>
                  </a:cubicBezTo>
                  <a:cubicBezTo>
                    <a:pt x="19" y="66"/>
                    <a:pt x="16" y="82"/>
                    <a:pt x="8" y="82"/>
                  </a:cubicBezTo>
                  <a:cubicBezTo>
                    <a:pt x="0" y="82"/>
                    <a:pt x="8" y="114"/>
                    <a:pt x="8" y="114"/>
                  </a:cubicBezTo>
                  <a:cubicBezTo>
                    <a:pt x="8" y="114"/>
                    <a:pt x="19" y="113"/>
                    <a:pt x="28" y="116"/>
                  </a:cubicBezTo>
                  <a:cubicBezTo>
                    <a:pt x="38" y="118"/>
                    <a:pt x="43" y="125"/>
                    <a:pt x="43" y="125"/>
                  </a:cubicBezTo>
                  <a:cubicBezTo>
                    <a:pt x="47" y="133"/>
                    <a:pt x="47" y="133"/>
                    <a:pt x="47" y="133"/>
                  </a:cubicBezTo>
                  <a:cubicBezTo>
                    <a:pt x="61" y="134"/>
                    <a:pt x="61" y="134"/>
                    <a:pt x="61" y="134"/>
                  </a:cubicBezTo>
                  <a:cubicBezTo>
                    <a:pt x="65" y="143"/>
                    <a:pt x="65" y="143"/>
                    <a:pt x="65" y="143"/>
                  </a:cubicBezTo>
                  <a:cubicBezTo>
                    <a:pt x="65" y="151"/>
                    <a:pt x="65" y="151"/>
                    <a:pt x="65" y="151"/>
                  </a:cubicBezTo>
                  <a:cubicBezTo>
                    <a:pt x="65" y="161"/>
                    <a:pt x="65" y="161"/>
                    <a:pt x="65" y="161"/>
                  </a:cubicBezTo>
                  <a:cubicBezTo>
                    <a:pt x="86" y="162"/>
                    <a:pt x="86" y="162"/>
                    <a:pt x="86" y="162"/>
                  </a:cubicBezTo>
                  <a:cubicBezTo>
                    <a:pt x="86" y="162"/>
                    <a:pt x="84" y="173"/>
                    <a:pt x="77" y="179"/>
                  </a:cubicBezTo>
                  <a:cubicBezTo>
                    <a:pt x="70" y="185"/>
                    <a:pt x="70" y="175"/>
                    <a:pt x="64" y="167"/>
                  </a:cubicBezTo>
                  <a:cubicBezTo>
                    <a:pt x="59" y="159"/>
                    <a:pt x="38" y="168"/>
                    <a:pt x="38" y="168"/>
                  </a:cubicBezTo>
                  <a:cubicBezTo>
                    <a:pt x="30" y="181"/>
                    <a:pt x="30" y="181"/>
                    <a:pt x="30" y="181"/>
                  </a:cubicBezTo>
                  <a:cubicBezTo>
                    <a:pt x="30" y="181"/>
                    <a:pt x="31" y="196"/>
                    <a:pt x="43" y="196"/>
                  </a:cubicBezTo>
                  <a:cubicBezTo>
                    <a:pt x="54" y="196"/>
                    <a:pt x="57" y="197"/>
                    <a:pt x="57" y="197"/>
                  </a:cubicBezTo>
                  <a:cubicBezTo>
                    <a:pt x="57" y="197"/>
                    <a:pt x="70" y="207"/>
                    <a:pt x="75" y="213"/>
                  </a:cubicBezTo>
                  <a:cubicBezTo>
                    <a:pt x="79" y="219"/>
                    <a:pt x="59" y="226"/>
                    <a:pt x="59" y="226"/>
                  </a:cubicBezTo>
                  <a:cubicBezTo>
                    <a:pt x="59" y="226"/>
                    <a:pt x="61" y="240"/>
                    <a:pt x="61" y="247"/>
                  </a:cubicBezTo>
                  <a:cubicBezTo>
                    <a:pt x="61" y="255"/>
                    <a:pt x="70" y="249"/>
                    <a:pt x="77" y="249"/>
                  </a:cubicBezTo>
                  <a:cubicBezTo>
                    <a:pt x="84" y="249"/>
                    <a:pt x="81" y="263"/>
                    <a:pt x="87" y="268"/>
                  </a:cubicBezTo>
                  <a:cubicBezTo>
                    <a:pt x="93" y="272"/>
                    <a:pt x="99" y="288"/>
                    <a:pt x="102" y="299"/>
                  </a:cubicBezTo>
                  <a:cubicBezTo>
                    <a:pt x="104" y="310"/>
                    <a:pt x="109" y="301"/>
                    <a:pt x="115" y="301"/>
                  </a:cubicBezTo>
                  <a:cubicBezTo>
                    <a:pt x="122" y="301"/>
                    <a:pt x="128" y="302"/>
                    <a:pt x="128" y="302"/>
                  </a:cubicBezTo>
                  <a:cubicBezTo>
                    <a:pt x="128" y="302"/>
                    <a:pt x="130" y="310"/>
                    <a:pt x="130" y="317"/>
                  </a:cubicBezTo>
                  <a:cubicBezTo>
                    <a:pt x="130" y="325"/>
                    <a:pt x="131" y="327"/>
                    <a:pt x="131" y="327"/>
                  </a:cubicBezTo>
                  <a:cubicBezTo>
                    <a:pt x="131" y="327"/>
                    <a:pt x="140" y="332"/>
                    <a:pt x="149" y="338"/>
                  </a:cubicBezTo>
                  <a:cubicBezTo>
                    <a:pt x="158" y="344"/>
                    <a:pt x="172" y="351"/>
                    <a:pt x="172" y="351"/>
                  </a:cubicBezTo>
                  <a:cubicBezTo>
                    <a:pt x="179" y="357"/>
                    <a:pt x="179" y="357"/>
                    <a:pt x="179" y="357"/>
                  </a:cubicBezTo>
                  <a:cubicBezTo>
                    <a:pt x="180" y="356"/>
                    <a:pt x="182" y="356"/>
                    <a:pt x="183" y="355"/>
                  </a:cubicBezTo>
                  <a:cubicBezTo>
                    <a:pt x="194" y="350"/>
                    <a:pt x="202" y="345"/>
                    <a:pt x="202" y="345"/>
                  </a:cubicBezTo>
                  <a:cubicBezTo>
                    <a:pt x="202" y="345"/>
                    <a:pt x="219" y="346"/>
                    <a:pt x="216" y="340"/>
                  </a:cubicBezTo>
                  <a:cubicBezTo>
                    <a:pt x="213" y="334"/>
                    <a:pt x="208" y="332"/>
                    <a:pt x="216" y="328"/>
                  </a:cubicBezTo>
                  <a:cubicBezTo>
                    <a:pt x="224" y="324"/>
                    <a:pt x="226" y="318"/>
                    <a:pt x="235" y="316"/>
                  </a:cubicBezTo>
                  <a:cubicBezTo>
                    <a:pt x="244" y="314"/>
                    <a:pt x="243" y="306"/>
                    <a:pt x="243" y="306"/>
                  </a:cubicBezTo>
                  <a:cubicBezTo>
                    <a:pt x="243" y="306"/>
                    <a:pt x="230" y="303"/>
                    <a:pt x="225" y="303"/>
                  </a:cubicBezTo>
                  <a:cubicBezTo>
                    <a:pt x="220" y="302"/>
                    <a:pt x="213" y="298"/>
                    <a:pt x="215" y="288"/>
                  </a:cubicBezTo>
                  <a:cubicBezTo>
                    <a:pt x="217" y="279"/>
                    <a:pt x="225" y="279"/>
                    <a:pt x="233" y="272"/>
                  </a:cubicBezTo>
                  <a:cubicBezTo>
                    <a:pt x="241" y="265"/>
                    <a:pt x="268" y="250"/>
                    <a:pt x="280" y="250"/>
                  </a:cubicBezTo>
                  <a:cubicBezTo>
                    <a:pt x="319" y="250"/>
                    <a:pt x="319" y="250"/>
                    <a:pt x="319" y="250"/>
                  </a:cubicBezTo>
                  <a:cubicBezTo>
                    <a:pt x="327" y="250"/>
                    <a:pt x="349" y="251"/>
                    <a:pt x="358" y="246"/>
                  </a:cubicBezTo>
                  <a:cubicBezTo>
                    <a:pt x="367" y="241"/>
                    <a:pt x="397" y="243"/>
                    <a:pt x="389" y="234"/>
                  </a:cubicBezTo>
                  <a:cubicBezTo>
                    <a:pt x="381" y="225"/>
                    <a:pt x="370" y="226"/>
                    <a:pt x="365" y="216"/>
                  </a:cubicBezTo>
                  <a:cubicBezTo>
                    <a:pt x="360" y="206"/>
                    <a:pt x="350" y="207"/>
                    <a:pt x="359" y="192"/>
                  </a:cubicBezTo>
                  <a:cubicBezTo>
                    <a:pt x="367" y="177"/>
                    <a:pt x="385" y="157"/>
                    <a:pt x="414" y="151"/>
                  </a:cubicBezTo>
                  <a:cubicBezTo>
                    <a:pt x="420" y="149"/>
                    <a:pt x="424" y="148"/>
                    <a:pt x="428" y="147"/>
                  </a:cubicBezTo>
                  <a:cubicBezTo>
                    <a:pt x="424" y="136"/>
                    <a:pt x="424" y="136"/>
                    <a:pt x="424" y="136"/>
                  </a:cubicBezTo>
                  <a:cubicBezTo>
                    <a:pt x="424" y="136"/>
                    <a:pt x="433" y="120"/>
                    <a:pt x="433" y="113"/>
                  </a:cubicBezTo>
                  <a:cubicBezTo>
                    <a:pt x="433" y="107"/>
                    <a:pt x="433" y="102"/>
                    <a:pt x="433" y="95"/>
                  </a:cubicBezTo>
                  <a:cubicBezTo>
                    <a:pt x="433" y="73"/>
                    <a:pt x="433" y="73"/>
                    <a:pt x="433" y="73"/>
                  </a:cubicBezTo>
                  <a:cubicBezTo>
                    <a:pt x="433" y="73"/>
                    <a:pt x="444" y="68"/>
                    <a:pt x="433" y="61"/>
                  </a:cubicBezTo>
                  <a:cubicBezTo>
                    <a:pt x="422" y="54"/>
                    <a:pt x="415" y="57"/>
                    <a:pt x="410" y="45"/>
                  </a:cubicBezTo>
                  <a:cubicBezTo>
                    <a:pt x="409" y="42"/>
                    <a:pt x="408" y="37"/>
                    <a:pt x="407" y="33"/>
                  </a:cubicBezTo>
                  <a:cubicBezTo>
                    <a:pt x="401" y="33"/>
                    <a:pt x="395" y="32"/>
                    <a:pt x="392" y="32"/>
                  </a:cubicBezTo>
                  <a:close/>
                </a:path>
              </a:pathLst>
            </a:custGeom>
            <a:solidFill>
              <a:schemeClr val="bg1">
                <a:lumMod val="95000"/>
              </a:schemeClr>
            </a:solidFill>
            <a:ln w="9525" cap="flat">
              <a:solidFill>
                <a:schemeClr val="bg1">
                  <a:lumMod val="95000"/>
                </a:schemeClr>
              </a:solidFill>
              <a:prstDash val="solid"/>
              <a:miter lim="800000"/>
              <a:headEnd/>
              <a:tailEnd/>
            </a:ln>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20159">
              <a:extLst>
                <a:ext uri="{FF2B5EF4-FFF2-40B4-BE49-F238E27FC236}">
                  <a16:creationId xmlns:a16="http://schemas.microsoft.com/office/drawing/2014/main" id="{9419BB08-EA78-40FF-86D2-DEDD573F5A81}"/>
                </a:ext>
              </a:extLst>
            </p:cNvPr>
            <p:cNvSpPr>
              <a:spLocks/>
            </p:cNvSpPr>
            <p:nvPr/>
          </p:nvSpPr>
          <p:spPr bwMode="auto">
            <a:xfrm>
              <a:off x="4471" y="2824"/>
              <a:ext cx="1071" cy="577"/>
            </a:xfrm>
            <a:custGeom>
              <a:avLst/>
              <a:gdLst>
                <a:gd name="T0" fmla="*/ 700 w 753"/>
                <a:gd name="T1" fmla="*/ 73 h 405"/>
                <a:gd name="T2" fmla="*/ 565 w 753"/>
                <a:gd name="T3" fmla="*/ 64 h 405"/>
                <a:gd name="T4" fmla="*/ 389 w 753"/>
                <a:gd name="T5" fmla="*/ 3 h 405"/>
                <a:gd name="T6" fmla="*/ 283 w 753"/>
                <a:gd name="T7" fmla="*/ 29 h 405"/>
                <a:gd name="T8" fmla="*/ 159 w 753"/>
                <a:gd name="T9" fmla="*/ 49 h 405"/>
                <a:gd name="T10" fmla="*/ 178 w 753"/>
                <a:gd name="T11" fmla="*/ 141 h 405"/>
                <a:gd name="T12" fmla="*/ 193 w 753"/>
                <a:gd name="T13" fmla="*/ 193 h 405"/>
                <a:gd name="T14" fmla="*/ 176 w 753"/>
                <a:gd name="T15" fmla="*/ 218 h 405"/>
                <a:gd name="T16" fmla="*/ 174 w 753"/>
                <a:gd name="T17" fmla="*/ 254 h 405"/>
                <a:gd name="T18" fmla="*/ 151 w 753"/>
                <a:gd name="T19" fmla="*/ 283 h 405"/>
                <a:gd name="T20" fmla="*/ 88 w 753"/>
                <a:gd name="T21" fmla="*/ 283 h 405"/>
                <a:gd name="T22" fmla="*/ 33 w 753"/>
                <a:gd name="T23" fmla="*/ 256 h 405"/>
                <a:gd name="T24" fmla="*/ 13 w 753"/>
                <a:gd name="T25" fmla="*/ 290 h 405"/>
                <a:gd name="T26" fmla="*/ 23 w 753"/>
                <a:gd name="T27" fmla="*/ 336 h 405"/>
                <a:gd name="T28" fmla="*/ 17 w 753"/>
                <a:gd name="T29" fmla="*/ 338 h 405"/>
                <a:gd name="T30" fmla="*/ 57 w 753"/>
                <a:gd name="T31" fmla="*/ 342 h 405"/>
                <a:gd name="T32" fmla="*/ 40 w 753"/>
                <a:gd name="T33" fmla="*/ 372 h 405"/>
                <a:gd name="T34" fmla="*/ 59 w 753"/>
                <a:gd name="T35" fmla="*/ 373 h 405"/>
                <a:gd name="T36" fmla="*/ 149 w 753"/>
                <a:gd name="T37" fmla="*/ 381 h 405"/>
                <a:gd name="T38" fmla="*/ 199 w 753"/>
                <a:gd name="T39" fmla="*/ 390 h 405"/>
                <a:gd name="T40" fmla="*/ 246 w 753"/>
                <a:gd name="T41" fmla="*/ 392 h 405"/>
                <a:gd name="T42" fmla="*/ 267 w 753"/>
                <a:gd name="T43" fmla="*/ 381 h 405"/>
                <a:gd name="T44" fmla="*/ 306 w 753"/>
                <a:gd name="T45" fmla="*/ 396 h 405"/>
                <a:gd name="T46" fmla="*/ 362 w 753"/>
                <a:gd name="T47" fmla="*/ 404 h 405"/>
                <a:gd name="T48" fmla="*/ 369 w 753"/>
                <a:gd name="T49" fmla="*/ 390 h 405"/>
                <a:gd name="T50" fmla="*/ 405 w 753"/>
                <a:gd name="T51" fmla="*/ 375 h 405"/>
                <a:gd name="T52" fmla="*/ 448 w 753"/>
                <a:gd name="T53" fmla="*/ 356 h 405"/>
                <a:gd name="T54" fmla="*/ 460 w 753"/>
                <a:gd name="T55" fmla="*/ 327 h 405"/>
                <a:gd name="T56" fmla="*/ 435 w 753"/>
                <a:gd name="T57" fmla="*/ 309 h 405"/>
                <a:gd name="T58" fmla="*/ 420 w 753"/>
                <a:gd name="T59" fmla="*/ 297 h 405"/>
                <a:gd name="T60" fmla="*/ 450 w 753"/>
                <a:gd name="T61" fmla="*/ 299 h 405"/>
                <a:gd name="T62" fmla="*/ 503 w 753"/>
                <a:gd name="T63" fmla="*/ 254 h 405"/>
                <a:gd name="T64" fmla="*/ 562 w 753"/>
                <a:gd name="T65" fmla="*/ 238 h 405"/>
                <a:gd name="T66" fmla="*/ 624 w 753"/>
                <a:gd name="T67" fmla="*/ 234 h 405"/>
                <a:gd name="T68" fmla="*/ 664 w 753"/>
                <a:gd name="T69" fmla="*/ 236 h 405"/>
                <a:gd name="T70" fmla="*/ 738 w 753"/>
                <a:gd name="T71" fmla="*/ 240 h 405"/>
                <a:gd name="T72" fmla="*/ 743 w 753"/>
                <a:gd name="T73" fmla="*/ 163 h 405"/>
                <a:gd name="T74" fmla="*/ 737 w 753"/>
                <a:gd name="T75" fmla="*/ 111 h 405"/>
                <a:gd name="T76" fmla="*/ 753 w 753"/>
                <a:gd name="T77" fmla="*/ 6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3" h="405">
                  <a:moveTo>
                    <a:pt x="753" y="67"/>
                  </a:moveTo>
                  <a:cubicBezTo>
                    <a:pt x="726" y="71"/>
                    <a:pt x="703" y="73"/>
                    <a:pt x="700" y="73"/>
                  </a:cubicBezTo>
                  <a:cubicBezTo>
                    <a:pt x="691" y="72"/>
                    <a:pt x="636" y="75"/>
                    <a:pt x="622" y="73"/>
                  </a:cubicBezTo>
                  <a:cubicBezTo>
                    <a:pt x="608" y="71"/>
                    <a:pt x="578" y="71"/>
                    <a:pt x="565" y="64"/>
                  </a:cubicBezTo>
                  <a:cubicBezTo>
                    <a:pt x="552" y="56"/>
                    <a:pt x="444" y="14"/>
                    <a:pt x="433" y="10"/>
                  </a:cubicBezTo>
                  <a:cubicBezTo>
                    <a:pt x="422" y="6"/>
                    <a:pt x="398" y="0"/>
                    <a:pt x="389" y="3"/>
                  </a:cubicBezTo>
                  <a:cubicBezTo>
                    <a:pt x="379" y="6"/>
                    <a:pt x="326" y="19"/>
                    <a:pt x="326" y="19"/>
                  </a:cubicBezTo>
                  <a:cubicBezTo>
                    <a:pt x="326" y="19"/>
                    <a:pt x="294" y="27"/>
                    <a:pt x="283" y="29"/>
                  </a:cubicBezTo>
                  <a:cubicBezTo>
                    <a:pt x="272" y="31"/>
                    <a:pt x="257" y="33"/>
                    <a:pt x="249" y="31"/>
                  </a:cubicBezTo>
                  <a:cubicBezTo>
                    <a:pt x="241" y="29"/>
                    <a:pt x="189" y="41"/>
                    <a:pt x="159" y="49"/>
                  </a:cubicBezTo>
                  <a:cubicBezTo>
                    <a:pt x="161" y="64"/>
                    <a:pt x="160" y="80"/>
                    <a:pt x="162" y="89"/>
                  </a:cubicBezTo>
                  <a:cubicBezTo>
                    <a:pt x="166" y="102"/>
                    <a:pt x="174" y="123"/>
                    <a:pt x="178" y="141"/>
                  </a:cubicBezTo>
                  <a:cubicBezTo>
                    <a:pt x="183" y="159"/>
                    <a:pt x="193" y="184"/>
                    <a:pt x="206" y="184"/>
                  </a:cubicBezTo>
                  <a:cubicBezTo>
                    <a:pt x="218" y="184"/>
                    <a:pt x="193" y="193"/>
                    <a:pt x="193" y="193"/>
                  </a:cubicBezTo>
                  <a:cubicBezTo>
                    <a:pt x="193" y="193"/>
                    <a:pt x="172" y="197"/>
                    <a:pt x="178" y="197"/>
                  </a:cubicBezTo>
                  <a:cubicBezTo>
                    <a:pt x="184" y="197"/>
                    <a:pt x="176" y="211"/>
                    <a:pt x="176" y="218"/>
                  </a:cubicBezTo>
                  <a:cubicBezTo>
                    <a:pt x="176" y="225"/>
                    <a:pt x="174" y="228"/>
                    <a:pt x="174" y="228"/>
                  </a:cubicBezTo>
                  <a:cubicBezTo>
                    <a:pt x="174" y="254"/>
                    <a:pt x="174" y="254"/>
                    <a:pt x="174" y="254"/>
                  </a:cubicBezTo>
                  <a:cubicBezTo>
                    <a:pt x="144" y="254"/>
                    <a:pt x="144" y="254"/>
                    <a:pt x="144" y="254"/>
                  </a:cubicBezTo>
                  <a:cubicBezTo>
                    <a:pt x="136" y="254"/>
                    <a:pt x="153" y="277"/>
                    <a:pt x="151" y="283"/>
                  </a:cubicBezTo>
                  <a:cubicBezTo>
                    <a:pt x="149" y="289"/>
                    <a:pt x="140" y="290"/>
                    <a:pt x="119" y="295"/>
                  </a:cubicBezTo>
                  <a:cubicBezTo>
                    <a:pt x="99" y="299"/>
                    <a:pt x="110" y="293"/>
                    <a:pt x="88" y="283"/>
                  </a:cubicBezTo>
                  <a:cubicBezTo>
                    <a:pt x="65" y="273"/>
                    <a:pt x="57" y="283"/>
                    <a:pt x="46" y="283"/>
                  </a:cubicBezTo>
                  <a:cubicBezTo>
                    <a:pt x="34" y="283"/>
                    <a:pt x="33" y="263"/>
                    <a:pt x="33" y="256"/>
                  </a:cubicBezTo>
                  <a:cubicBezTo>
                    <a:pt x="33" y="250"/>
                    <a:pt x="23" y="265"/>
                    <a:pt x="12" y="283"/>
                  </a:cubicBezTo>
                  <a:cubicBezTo>
                    <a:pt x="0" y="301"/>
                    <a:pt x="13" y="283"/>
                    <a:pt x="13" y="290"/>
                  </a:cubicBezTo>
                  <a:cubicBezTo>
                    <a:pt x="13" y="298"/>
                    <a:pt x="31" y="297"/>
                    <a:pt x="31" y="309"/>
                  </a:cubicBezTo>
                  <a:cubicBezTo>
                    <a:pt x="31" y="320"/>
                    <a:pt x="23" y="336"/>
                    <a:pt x="23" y="336"/>
                  </a:cubicBezTo>
                  <a:cubicBezTo>
                    <a:pt x="23" y="336"/>
                    <a:pt x="21" y="337"/>
                    <a:pt x="17" y="338"/>
                  </a:cubicBezTo>
                  <a:cubicBezTo>
                    <a:pt x="17" y="338"/>
                    <a:pt x="17" y="338"/>
                    <a:pt x="17" y="338"/>
                  </a:cubicBezTo>
                  <a:cubicBezTo>
                    <a:pt x="17" y="338"/>
                    <a:pt x="15" y="340"/>
                    <a:pt x="35" y="340"/>
                  </a:cubicBezTo>
                  <a:cubicBezTo>
                    <a:pt x="56" y="340"/>
                    <a:pt x="57" y="336"/>
                    <a:pt x="57" y="342"/>
                  </a:cubicBezTo>
                  <a:cubicBezTo>
                    <a:pt x="57" y="347"/>
                    <a:pt x="58" y="356"/>
                    <a:pt x="51" y="361"/>
                  </a:cubicBezTo>
                  <a:cubicBezTo>
                    <a:pt x="45" y="365"/>
                    <a:pt x="35" y="362"/>
                    <a:pt x="40" y="372"/>
                  </a:cubicBezTo>
                  <a:cubicBezTo>
                    <a:pt x="41" y="374"/>
                    <a:pt x="41" y="375"/>
                    <a:pt x="41" y="376"/>
                  </a:cubicBezTo>
                  <a:cubicBezTo>
                    <a:pt x="42" y="374"/>
                    <a:pt x="47" y="373"/>
                    <a:pt x="59" y="373"/>
                  </a:cubicBezTo>
                  <a:cubicBezTo>
                    <a:pt x="88" y="373"/>
                    <a:pt x="106" y="375"/>
                    <a:pt x="119" y="378"/>
                  </a:cubicBezTo>
                  <a:cubicBezTo>
                    <a:pt x="133" y="381"/>
                    <a:pt x="133" y="373"/>
                    <a:pt x="149" y="381"/>
                  </a:cubicBezTo>
                  <a:cubicBezTo>
                    <a:pt x="165" y="390"/>
                    <a:pt x="165" y="390"/>
                    <a:pt x="174" y="390"/>
                  </a:cubicBezTo>
                  <a:cubicBezTo>
                    <a:pt x="199" y="390"/>
                    <a:pt x="199" y="390"/>
                    <a:pt x="199" y="390"/>
                  </a:cubicBezTo>
                  <a:cubicBezTo>
                    <a:pt x="237" y="390"/>
                    <a:pt x="237" y="390"/>
                    <a:pt x="237" y="390"/>
                  </a:cubicBezTo>
                  <a:cubicBezTo>
                    <a:pt x="237" y="390"/>
                    <a:pt x="237" y="392"/>
                    <a:pt x="246" y="392"/>
                  </a:cubicBezTo>
                  <a:cubicBezTo>
                    <a:pt x="255" y="392"/>
                    <a:pt x="267" y="394"/>
                    <a:pt x="267" y="394"/>
                  </a:cubicBezTo>
                  <a:cubicBezTo>
                    <a:pt x="267" y="394"/>
                    <a:pt x="254" y="388"/>
                    <a:pt x="267" y="381"/>
                  </a:cubicBezTo>
                  <a:cubicBezTo>
                    <a:pt x="280" y="375"/>
                    <a:pt x="299" y="381"/>
                    <a:pt x="299" y="381"/>
                  </a:cubicBezTo>
                  <a:cubicBezTo>
                    <a:pt x="306" y="396"/>
                    <a:pt x="306" y="396"/>
                    <a:pt x="306" y="396"/>
                  </a:cubicBezTo>
                  <a:cubicBezTo>
                    <a:pt x="306" y="396"/>
                    <a:pt x="305" y="383"/>
                    <a:pt x="326" y="390"/>
                  </a:cubicBezTo>
                  <a:cubicBezTo>
                    <a:pt x="348" y="397"/>
                    <a:pt x="353" y="401"/>
                    <a:pt x="362" y="404"/>
                  </a:cubicBezTo>
                  <a:cubicBezTo>
                    <a:pt x="365" y="404"/>
                    <a:pt x="371" y="405"/>
                    <a:pt x="377" y="405"/>
                  </a:cubicBezTo>
                  <a:cubicBezTo>
                    <a:pt x="375" y="397"/>
                    <a:pt x="373" y="390"/>
                    <a:pt x="369" y="390"/>
                  </a:cubicBezTo>
                  <a:cubicBezTo>
                    <a:pt x="362" y="390"/>
                    <a:pt x="352" y="377"/>
                    <a:pt x="352" y="377"/>
                  </a:cubicBezTo>
                  <a:cubicBezTo>
                    <a:pt x="352" y="377"/>
                    <a:pt x="396" y="375"/>
                    <a:pt x="405" y="375"/>
                  </a:cubicBezTo>
                  <a:cubicBezTo>
                    <a:pt x="414" y="375"/>
                    <a:pt x="435" y="373"/>
                    <a:pt x="435" y="373"/>
                  </a:cubicBezTo>
                  <a:cubicBezTo>
                    <a:pt x="435" y="373"/>
                    <a:pt x="441" y="365"/>
                    <a:pt x="448" y="356"/>
                  </a:cubicBezTo>
                  <a:cubicBezTo>
                    <a:pt x="455" y="347"/>
                    <a:pt x="460" y="347"/>
                    <a:pt x="460" y="347"/>
                  </a:cubicBezTo>
                  <a:cubicBezTo>
                    <a:pt x="460" y="347"/>
                    <a:pt x="469" y="329"/>
                    <a:pt x="460" y="327"/>
                  </a:cubicBezTo>
                  <a:cubicBezTo>
                    <a:pt x="450" y="324"/>
                    <a:pt x="443" y="315"/>
                    <a:pt x="443" y="315"/>
                  </a:cubicBezTo>
                  <a:cubicBezTo>
                    <a:pt x="435" y="309"/>
                    <a:pt x="435" y="309"/>
                    <a:pt x="435" y="309"/>
                  </a:cubicBezTo>
                  <a:cubicBezTo>
                    <a:pt x="414" y="307"/>
                    <a:pt x="414" y="307"/>
                    <a:pt x="414" y="307"/>
                  </a:cubicBezTo>
                  <a:cubicBezTo>
                    <a:pt x="420" y="297"/>
                    <a:pt x="420" y="297"/>
                    <a:pt x="420" y="297"/>
                  </a:cubicBezTo>
                  <a:cubicBezTo>
                    <a:pt x="407" y="286"/>
                    <a:pt x="407" y="286"/>
                    <a:pt x="407" y="286"/>
                  </a:cubicBezTo>
                  <a:cubicBezTo>
                    <a:pt x="450" y="299"/>
                    <a:pt x="450" y="299"/>
                    <a:pt x="450" y="299"/>
                  </a:cubicBezTo>
                  <a:cubicBezTo>
                    <a:pt x="477" y="250"/>
                    <a:pt x="477" y="250"/>
                    <a:pt x="477" y="250"/>
                  </a:cubicBezTo>
                  <a:cubicBezTo>
                    <a:pt x="477" y="250"/>
                    <a:pt x="491" y="260"/>
                    <a:pt x="503" y="254"/>
                  </a:cubicBezTo>
                  <a:cubicBezTo>
                    <a:pt x="514" y="249"/>
                    <a:pt x="523" y="242"/>
                    <a:pt x="530" y="240"/>
                  </a:cubicBezTo>
                  <a:cubicBezTo>
                    <a:pt x="537" y="239"/>
                    <a:pt x="548" y="238"/>
                    <a:pt x="562" y="238"/>
                  </a:cubicBezTo>
                  <a:cubicBezTo>
                    <a:pt x="575" y="238"/>
                    <a:pt x="575" y="236"/>
                    <a:pt x="593" y="236"/>
                  </a:cubicBezTo>
                  <a:cubicBezTo>
                    <a:pt x="611" y="236"/>
                    <a:pt x="616" y="234"/>
                    <a:pt x="624" y="234"/>
                  </a:cubicBezTo>
                  <a:cubicBezTo>
                    <a:pt x="632" y="234"/>
                    <a:pt x="627" y="212"/>
                    <a:pt x="641" y="222"/>
                  </a:cubicBezTo>
                  <a:cubicBezTo>
                    <a:pt x="655" y="232"/>
                    <a:pt x="652" y="231"/>
                    <a:pt x="664" y="236"/>
                  </a:cubicBezTo>
                  <a:cubicBezTo>
                    <a:pt x="675" y="240"/>
                    <a:pt x="676" y="245"/>
                    <a:pt x="701" y="243"/>
                  </a:cubicBezTo>
                  <a:cubicBezTo>
                    <a:pt x="725" y="240"/>
                    <a:pt x="750" y="263"/>
                    <a:pt x="738" y="240"/>
                  </a:cubicBezTo>
                  <a:cubicBezTo>
                    <a:pt x="727" y="218"/>
                    <a:pt x="709" y="183"/>
                    <a:pt x="709" y="183"/>
                  </a:cubicBezTo>
                  <a:cubicBezTo>
                    <a:pt x="743" y="163"/>
                    <a:pt x="743" y="163"/>
                    <a:pt x="743" y="163"/>
                  </a:cubicBezTo>
                  <a:cubicBezTo>
                    <a:pt x="720" y="138"/>
                    <a:pt x="720" y="138"/>
                    <a:pt x="720" y="138"/>
                  </a:cubicBezTo>
                  <a:cubicBezTo>
                    <a:pt x="720" y="138"/>
                    <a:pt x="728" y="118"/>
                    <a:pt x="737" y="111"/>
                  </a:cubicBezTo>
                  <a:cubicBezTo>
                    <a:pt x="746" y="104"/>
                    <a:pt x="750" y="85"/>
                    <a:pt x="752" y="77"/>
                  </a:cubicBezTo>
                  <a:cubicBezTo>
                    <a:pt x="753" y="75"/>
                    <a:pt x="753" y="71"/>
                    <a:pt x="753" y="67"/>
                  </a:cubicBezTo>
                </a:path>
              </a:pathLst>
            </a:custGeom>
            <a:solidFill>
              <a:srgbClr val="C2B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20160">
              <a:extLst>
                <a:ext uri="{FF2B5EF4-FFF2-40B4-BE49-F238E27FC236}">
                  <a16:creationId xmlns:a16="http://schemas.microsoft.com/office/drawing/2014/main" id="{63340F48-E4F2-445F-9EFD-3356085E079F}"/>
                </a:ext>
              </a:extLst>
            </p:cNvPr>
            <p:cNvSpPr>
              <a:spLocks/>
            </p:cNvSpPr>
            <p:nvPr/>
          </p:nvSpPr>
          <p:spPr bwMode="auto">
            <a:xfrm>
              <a:off x="4471" y="2824"/>
              <a:ext cx="1071" cy="577"/>
            </a:xfrm>
            <a:custGeom>
              <a:avLst/>
              <a:gdLst>
                <a:gd name="T0" fmla="*/ 700 w 753"/>
                <a:gd name="T1" fmla="*/ 73 h 405"/>
                <a:gd name="T2" fmla="*/ 565 w 753"/>
                <a:gd name="T3" fmla="*/ 64 h 405"/>
                <a:gd name="T4" fmla="*/ 389 w 753"/>
                <a:gd name="T5" fmla="*/ 3 h 405"/>
                <a:gd name="T6" fmla="*/ 283 w 753"/>
                <a:gd name="T7" fmla="*/ 29 h 405"/>
                <a:gd name="T8" fmla="*/ 159 w 753"/>
                <a:gd name="T9" fmla="*/ 49 h 405"/>
                <a:gd name="T10" fmla="*/ 178 w 753"/>
                <a:gd name="T11" fmla="*/ 141 h 405"/>
                <a:gd name="T12" fmla="*/ 193 w 753"/>
                <a:gd name="T13" fmla="*/ 193 h 405"/>
                <a:gd name="T14" fmla="*/ 176 w 753"/>
                <a:gd name="T15" fmla="*/ 218 h 405"/>
                <a:gd name="T16" fmla="*/ 174 w 753"/>
                <a:gd name="T17" fmla="*/ 254 h 405"/>
                <a:gd name="T18" fmla="*/ 151 w 753"/>
                <a:gd name="T19" fmla="*/ 283 h 405"/>
                <a:gd name="T20" fmla="*/ 88 w 753"/>
                <a:gd name="T21" fmla="*/ 283 h 405"/>
                <a:gd name="T22" fmla="*/ 33 w 753"/>
                <a:gd name="T23" fmla="*/ 256 h 405"/>
                <a:gd name="T24" fmla="*/ 13 w 753"/>
                <a:gd name="T25" fmla="*/ 290 h 405"/>
                <a:gd name="T26" fmla="*/ 23 w 753"/>
                <a:gd name="T27" fmla="*/ 336 h 405"/>
                <a:gd name="T28" fmla="*/ 17 w 753"/>
                <a:gd name="T29" fmla="*/ 338 h 405"/>
                <a:gd name="T30" fmla="*/ 57 w 753"/>
                <a:gd name="T31" fmla="*/ 342 h 405"/>
                <a:gd name="T32" fmla="*/ 40 w 753"/>
                <a:gd name="T33" fmla="*/ 372 h 405"/>
                <a:gd name="T34" fmla="*/ 59 w 753"/>
                <a:gd name="T35" fmla="*/ 373 h 405"/>
                <a:gd name="T36" fmla="*/ 149 w 753"/>
                <a:gd name="T37" fmla="*/ 381 h 405"/>
                <a:gd name="T38" fmla="*/ 199 w 753"/>
                <a:gd name="T39" fmla="*/ 390 h 405"/>
                <a:gd name="T40" fmla="*/ 246 w 753"/>
                <a:gd name="T41" fmla="*/ 392 h 405"/>
                <a:gd name="T42" fmla="*/ 267 w 753"/>
                <a:gd name="T43" fmla="*/ 381 h 405"/>
                <a:gd name="T44" fmla="*/ 306 w 753"/>
                <a:gd name="T45" fmla="*/ 396 h 405"/>
                <a:gd name="T46" fmla="*/ 362 w 753"/>
                <a:gd name="T47" fmla="*/ 404 h 405"/>
                <a:gd name="T48" fmla="*/ 369 w 753"/>
                <a:gd name="T49" fmla="*/ 390 h 405"/>
                <a:gd name="T50" fmla="*/ 405 w 753"/>
                <a:gd name="T51" fmla="*/ 375 h 405"/>
                <a:gd name="T52" fmla="*/ 448 w 753"/>
                <a:gd name="T53" fmla="*/ 356 h 405"/>
                <a:gd name="T54" fmla="*/ 460 w 753"/>
                <a:gd name="T55" fmla="*/ 327 h 405"/>
                <a:gd name="T56" fmla="*/ 435 w 753"/>
                <a:gd name="T57" fmla="*/ 309 h 405"/>
                <a:gd name="T58" fmla="*/ 420 w 753"/>
                <a:gd name="T59" fmla="*/ 297 h 405"/>
                <a:gd name="T60" fmla="*/ 450 w 753"/>
                <a:gd name="T61" fmla="*/ 299 h 405"/>
                <a:gd name="T62" fmla="*/ 503 w 753"/>
                <a:gd name="T63" fmla="*/ 254 h 405"/>
                <a:gd name="T64" fmla="*/ 562 w 753"/>
                <a:gd name="T65" fmla="*/ 238 h 405"/>
                <a:gd name="T66" fmla="*/ 624 w 753"/>
                <a:gd name="T67" fmla="*/ 234 h 405"/>
                <a:gd name="T68" fmla="*/ 664 w 753"/>
                <a:gd name="T69" fmla="*/ 236 h 405"/>
                <a:gd name="T70" fmla="*/ 738 w 753"/>
                <a:gd name="T71" fmla="*/ 240 h 405"/>
                <a:gd name="T72" fmla="*/ 743 w 753"/>
                <a:gd name="T73" fmla="*/ 163 h 405"/>
                <a:gd name="T74" fmla="*/ 737 w 753"/>
                <a:gd name="T75" fmla="*/ 111 h 405"/>
                <a:gd name="T76" fmla="*/ 753 w 753"/>
                <a:gd name="T77" fmla="*/ 6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3" h="405">
                  <a:moveTo>
                    <a:pt x="753" y="67"/>
                  </a:moveTo>
                  <a:cubicBezTo>
                    <a:pt x="726" y="71"/>
                    <a:pt x="703" y="73"/>
                    <a:pt x="700" y="73"/>
                  </a:cubicBezTo>
                  <a:cubicBezTo>
                    <a:pt x="691" y="72"/>
                    <a:pt x="636" y="75"/>
                    <a:pt x="622" y="73"/>
                  </a:cubicBezTo>
                  <a:cubicBezTo>
                    <a:pt x="608" y="71"/>
                    <a:pt x="578" y="71"/>
                    <a:pt x="565" y="64"/>
                  </a:cubicBezTo>
                  <a:cubicBezTo>
                    <a:pt x="552" y="56"/>
                    <a:pt x="444" y="14"/>
                    <a:pt x="433" y="10"/>
                  </a:cubicBezTo>
                  <a:cubicBezTo>
                    <a:pt x="422" y="6"/>
                    <a:pt x="398" y="0"/>
                    <a:pt x="389" y="3"/>
                  </a:cubicBezTo>
                  <a:cubicBezTo>
                    <a:pt x="379" y="6"/>
                    <a:pt x="326" y="19"/>
                    <a:pt x="326" y="19"/>
                  </a:cubicBezTo>
                  <a:cubicBezTo>
                    <a:pt x="326" y="19"/>
                    <a:pt x="294" y="27"/>
                    <a:pt x="283" y="29"/>
                  </a:cubicBezTo>
                  <a:cubicBezTo>
                    <a:pt x="272" y="31"/>
                    <a:pt x="257" y="33"/>
                    <a:pt x="249" y="31"/>
                  </a:cubicBezTo>
                  <a:cubicBezTo>
                    <a:pt x="241" y="29"/>
                    <a:pt x="189" y="41"/>
                    <a:pt x="159" y="49"/>
                  </a:cubicBezTo>
                  <a:cubicBezTo>
                    <a:pt x="161" y="64"/>
                    <a:pt x="160" y="80"/>
                    <a:pt x="162" y="89"/>
                  </a:cubicBezTo>
                  <a:cubicBezTo>
                    <a:pt x="166" y="102"/>
                    <a:pt x="174" y="123"/>
                    <a:pt x="178" y="141"/>
                  </a:cubicBezTo>
                  <a:cubicBezTo>
                    <a:pt x="183" y="159"/>
                    <a:pt x="193" y="184"/>
                    <a:pt x="206" y="184"/>
                  </a:cubicBezTo>
                  <a:cubicBezTo>
                    <a:pt x="218" y="184"/>
                    <a:pt x="193" y="193"/>
                    <a:pt x="193" y="193"/>
                  </a:cubicBezTo>
                  <a:cubicBezTo>
                    <a:pt x="193" y="193"/>
                    <a:pt x="172" y="197"/>
                    <a:pt x="178" y="197"/>
                  </a:cubicBezTo>
                  <a:cubicBezTo>
                    <a:pt x="184" y="197"/>
                    <a:pt x="176" y="211"/>
                    <a:pt x="176" y="218"/>
                  </a:cubicBezTo>
                  <a:cubicBezTo>
                    <a:pt x="176" y="225"/>
                    <a:pt x="174" y="228"/>
                    <a:pt x="174" y="228"/>
                  </a:cubicBezTo>
                  <a:cubicBezTo>
                    <a:pt x="174" y="254"/>
                    <a:pt x="174" y="254"/>
                    <a:pt x="174" y="254"/>
                  </a:cubicBezTo>
                  <a:cubicBezTo>
                    <a:pt x="144" y="254"/>
                    <a:pt x="144" y="254"/>
                    <a:pt x="144" y="254"/>
                  </a:cubicBezTo>
                  <a:cubicBezTo>
                    <a:pt x="136" y="254"/>
                    <a:pt x="153" y="277"/>
                    <a:pt x="151" y="283"/>
                  </a:cubicBezTo>
                  <a:cubicBezTo>
                    <a:pt x="149" y="289"/>
                    <a:pt x="140" y="290"/>
                    <a:pt x="119" y="295"/>
                  </a:cubicBezTo>
                  <a:cubicBezTo>
                    <a:pt x="99" y="299"/>
                    <a:pt x="110" y="293"/>
                    <a:pt x="88" y="283"/>
                  </a:cubicBezTo>
                  <a:cubicBezTo>
                    <a:pt x="65" y="273"/>
                    <a:pt x="57" y="283"/>
                    <a:pt x="46" y="283"/>
                  </a:cubicBezTo>
                  <a:cubicBezTo>
                    <a:pt x="34" y="283"/>
                    <a:pt x="33" y="263"/>
                    <a:pt x="33" y="256"/>
                  </a:cubicBezTo>
                  <a:cubicBezTo>
                    <a:pt x="33" y="250"/>
                    <a:pt x="23" y="265"/>
                    <a:pt x="12" y="283"/>
                  </a:cubicBezTo>
                  <a:cubicBezTo>
                    <a:pt x="0" y="301"/>
                    <a:pt x="13" y="283"/>
                    <a:pt x="13" y="290"/>
                  </a:cubicBezTo>
                  <a:cubicBezTo>
                    <a:pt x="13" y="298"/>
                    <a:pt x="31" y="297"/>
                    <a:pt x="31" y="309"/>
                  </a:cubicBezTo>
                  <a:cubicBezTo>
                    <a:pt x="31" y="320"/>
                    <a:pt x="23" y="336"/>
                    <a:pt x="23" y="336"/>
                  </a:cubicBezTo>
                  <a:cubicBezTo>
                    <a:pt x="23" y="336"/>
                    <a:pt x="21" y="337"/>
                    <a:pt x="17" y="338"/>
                  </a:cubicBezTo>
                  <a:cubicBezTo>
                    <a:pt x="17" y="338"/>
                    <a:pt x="17" y="338"/>
                    <a:pt x="17" y="338"/>
                  </a:cubicBezTo>
                  <a:cubicBezTo>
                    <a:pt x="17" y="338"/>
                    <a:pt x="15" y="340"/>
                    <a:pt x="35" y="340"/>
                  </a:cubicBezTo>
                  <a:cubicBezTo>
                    <a:pt x="56" y="340"/>
                    <a:pt x="57" y="336"/>
                    <a:pt x="57" y="342"/>
                  </a:cubicBezTo>
                  <a:cubicBezTo>
                    <a:pt x="57" y="347"/>
                    <a:pt x="58" y="356"/>
                    <a:pt x="51" y="361"/>
                  </a:cubicBezTo>
                  <a:cubicBezTo>
                    <a:pt x="45" y="365"/>
                    <a:pt x="35" y="362"/>
                    <a:pt x="40" y="372"/>
                  </a:cubicBezTo>
                  <a:cubicBezTo>
                    <a:pt x="41" y="374"/>
                    <a:pt x="41" y="375"/>
                    <a:pt x="41" y="376"/>
                  </a:cubicBezTo>
                  <a:cubicBezTo>
                    <a:pt x="42" y="374"/>
                    <a:pt x="47" y="373"/>
                    <a:pt x="59" y="373"/>
                  </a:cubicBezTo>
                  <a:cubicBezTo>
                    <a:pt x="88" y="373"/>
                    <a:pt x="106" y="375"/>
                    <a:pt x="119" y="378"/>
                  </a:cubicBezTo>
                  <a:cubicBezTo>
                    <a:pt x="133" y="381"/>
                    <a:pt x="133" y="373"/>
                    <a:pt x="149" y="381"/>
                  </a:cubicBezTo>
                  <a:cubicBezTo>
                    <a:pt x="165" y="390"/>
                    <a:pt x="165" y="390"/>
                    <a:pt x="174" y="390"/>
                  </a:cubicBezTo>
                  <a:cubicBezTo>
                    <a:pt x="199" y="390"/>
                    <a:pt x="199" y="390"/>
                    <a:pt x="199" y="390"/>
                  </a:cubicBezTo>
                  <a:cubicBezTo>
                    <a:pt x="237" y="390"/>
                    <a:pt x="237" y="390"/>
                    <a:pt x="237" y="390"/>
                  </a:cubicBezTo>
                  <a:cubicBezTo>
                    <a:pt x="237" y="390"/>
                    <a:pt x="237" y="392"/>
                    <a:pt x="246" y="392"/>
                  </a:cubicBezTo>
                  <a:cubicBezTo>
                    <a:pt x="255" y="392"/>
                    <a:pt x="267" y="394"/>
                    <a:pt x="267" y="394"/>
                  </a:cubicBezTo>
                  <a:cubicBezTo>
                    <a:pt x="267" y="394"/>
                    <a:pt x="254" y="388"/>
                    <a:pt x="267" y="381"/>
                  </a:cubicBezTo>
                  <a:cubicBezTo>
                    <a:pt x="280" y="375"/>
                    <a:pt x="299" y="381"/>
                    <a:pt x="299" y="381"/>
                  </a:cubicBezTo>
                  <a:cubicBezTo>
                    <a:pt x="306" y="396"/>
                    <a:pt x="306" y="396"/>
                    <a:pt x="306" y="396"/>
                  </a:cubicBezTo>
                  <a:cubicBezTo>
                    <a:pt x="306" y="396"/>
                    <a:pt x="305" y="383"/>
                    <a:pt x="326" y="390"/>
                  </a:cubicBezTo>
                  <a:cubicBezTo>
                    <a:pt x="348" y="397"/>
                    <a:pt x="353" y="401"/>
                    <a:pt x="362" y="404"/>
                  </a:cubicBezTo>
                  <a:cubicBezTo>
                    <a:pt x="365" y="404"/>
                    <a:pt x="371" y="405"/>
                    <a:pt x="377" y="405"/>
                  </a:cubicBezTo>
                  <a:cubicBezTo>
                    <a:pt x="375" y="397"/>
                    <a:pt x="373" y="390"/>
                    <a:pt x="369" y="390"/>
                  </a:cubicBezTo>
                  <a:cubicBezTo>
                    <a:pt x="362" y="390"/>
                    <a:pt x="352" y="377"/>
                    <a:pt x="352" y="377"/>
                  </a:cubicBezTo>
                  <a:cubicBezTo>
                    <a:pt x="352" y="377"/>
                    <a:pt x="396" y="375"/>
                    <a:pt x="405" y="375"/>
                  </a:cubicBezTo>
                  <a:cubicBezTo>
                    <a:pt x="414" y="375"/>
                    <a:pt x="435" y="373"/>
                    <a:pt x="435" y="373"/>
                  </a:cubicBezTo>
                  <a:cubicBezTo>
                    <a:pt x="435" y="373"/>
                    <a:pt x="441" y="365"/>
                    <a:pt x="448" y="356"/>
                  </a:cubicBezTo>
                  <a:cubicBezTo>
                    <a:pt x="455" y="347"/>
                    <a:pt x="460" y="347"/>
                    <a:pt x="460" y="347"/>
                  </a:cubicBezTo>
                  <a:cubicBezTo>
                    <a:pt x="460" y="347"/>
                    <a:pt x="469" y="329"/>
                    <a:pt x="460" y="327"/>
                  </a:cubicBezTo>
                  <a:cubicBezTo>
                    <a:pt x="450" y="324"/>
                    <a:pt x="443" y="315"/>
                    <a:pt x="443" y="315"/>
                  </a:cubicBezTo>
                  <a:cubicBezTo>
                    <a:pt x="435" y="309"/>
                    <a:pt x="435" y="309"/>
                    <a:pt x="435" y="309"/>
                  </a:cubicBezTo>
                  <a:cubicBezTo>
                    <a:pt x="414" y="307"/>
                    <a:pt x="414" y="307"/>
                    <a:pt x="414" y="307"/>
                  </a:cubicBezTo>
                  <a:cubicBezTo>
                    <a:pt x="420" y="297"/>
                    <a:pt x="420" y="297"/>
                    <a:pt x="420" y="297"/>
                  </a:cubicBezTo>
                  <a:cubicBezTo>
                    <a:pt x="407" y="286"/>
                    <a:pt x="407" y="286"/>
                    <a:pt x="407" y="286"/>
                  </a:cubicBezTo>
                  <a:cubicBezTo>
                    <a:pt x="450" y="299"/>
                    <a:pt x="450" y="299"/>
                    <a:pt x="450" y="299"/>
                  </a:cubicBezTo>
                  <a:cubicBezTo>
                    <a:pt x="477" y="250"/>
                    <a:pt x="477" y="250"/>
                    <a:pt x="477" y="250"/>
                  </a:cubicBezTo>
                  <a:cubicBezTo>
                    <a:pt x="477" y="250"/>
                    <a:pt x="491" y="260"/>
                    <a:pt x="503" y="254"/>
                  </a:cubicBezTo>
                  <a:cubicBezTo>
                    <a:pt x="514" y="249"/>
                    <a:pt x="523" y="242"/>
                    <a:pt x="530" y="240"/>
                  </a:cubicBezTo>
                  <a:cubicBezTo>
                    <a:pt x="537" y="239"/>
                    <a:pt x="548" y="238"/>
                    <a:pt x="562" y="238"/>
                  </a:cubicBezTo>
                  <a:cubicBezTo>
                    <a:pt x="575" y="238"/>
                    <a:pt x="575" y="236"/>
                    <a:pt x="593" y="236"/>
                  </a:cubicBezTo>
                  <a:cubicBezTo>
                    <a:pt x="611" y="236"/>
                    <a:pt x="616" y="234"/>
                    <a:pt x="624" y="234"/>
                  </a:cubicBezTo>
                  <a:cubicBezTo>
                    <a:pt x="632" y="234"/>
                    <a:pt x="627" y="212"/>
                    <a:pt x="641" y="222"/>
                  </a:cubicBezTo>
                  <a:cubicBezTo>
                    <a:pt x="655" y="232"/>
                    <a:pt x="652" y="231"/>
                    <a:pt x="664" y="236"/>
                  </a:cubicBezTo>
                  <a:cubicBezTo>
                    <a:pt x="675" y="240"/>
                    <a:pt x="676" y="245"/>
                    <a:pt x="701" y="243"/>
                  </a:cubicBezTo>
                  <a:cubicBezTo>
                    <a:pt x="725" y="240"/>
                    <a:pt x="750" y="263"/>
                    <a:pt x="738" y="240"/>
                  </a:cubicBezTo>
                  <a:cubicBezTo>
                    <a:pt x="727" y="218"/>
                    <a:pt x="709" y="183"/>
                    <a:pt x="709" y="183"/>
                  </a:cubicBezTo>
                  <a:cubicBezTo>
                    <a:pt x="743" y="163"/>
                    <a:pt x="743" y="163"/>
                    <a:pt x="743" y="163"/>
                  </a:cubicBezTo>
                  <a:cubicBezTo>
                    <a:pt x="720" y="138"/>
                    <a:pt x="720" y="138"/>
                    <a:pt x="720" y="138"/>
                  </a:cubicBezTo>
                  <a:cubicBezTo>
                    <a:pt x="720" y="138"/>
                    <a:pt x="728" y="118"/>
                    <a:pt x="737" y="111"/>
                  </a:cubicBezTo>
                  <a:cubicBezTo>
                    <a:pt x="746" y="104"/>
                    <a:pt x="750" y="85"/>
                    <a:pt x="752" y="77"/>
                  </a:cubicBezTo>
                  <a:cubicBezTo>
                    <a:pt x="753" y="75"/>
                    <a:pt x="753" y="71"/>
                    <a:pt x="753" y="67"/>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20161">
              <a:extLst>
                <a:ext uri="{FF2B5EF4-FFF2-40B4-BE49-F238E27FC236}">
                  <a16:creationId xmlns:a16="http://schemas.microsoft.com/office/drawing/2014/main" id="{D2C433F2-FE78-4CF9-B16D-DFBF2B5A1269}"/>
                </a:ext>
              </a:extLst>
            </p:cNvPr>
            <p:cNvSpPr>
              <a:spLocks/>
            </p:cNvSpPr>
            <p:nvPr/>
          </p:nvSpPr>
          <p:spPr bwMode="auto">
            <a:xfrm>
              <a:off x="1997" y="2685"/>
              <a:ext cx="1258" cy="830"/>
            </a:xfrm>
            <a:custGeom>
              <a:avLst/>
              <a:gdLst>
                <a:gd name="T0" fmla="*/ 788 w 884"/>
                <a:gd name="T1" fmla="*/ 139 h 583"/>
                <a:gd name="T2" fmla="*/ 790 w 884"/>
                <a:gd name="T3" fmla="*/ 97 h 583"/>
                <a:gd name="T4" fmla="*/ 767 w 884"/>
                <a:gd name="T5" fmla="*/ 88 h 583"/>
                <a:gd name="T6" fmla="*/ 786 w 884"/>
                <a:gd name="T7" fmla="*/ 27 h 583"/>
                <a:gd name="T8" fmla="*/ 735 w 884"/>
                <a:gd name="T9" fmla="*/ 1 h 583"/>
                <a:gd name="T10" fmla="*/ 680 w 884"/>
                <a:gd name="T11" fmla="*/ 12 h 583"/>
                <a:gd name="T12" fmla="*/ 606 w 884"/>
                <a:gd name="T13" fmla="*/ 50 h 583"/>
                <a:gd name="T14" fmla="*/ 585 w 884"/>
                <a:gd name="T15" fmla="*/ 100 h 583"/>
                <a:gd name="T16" fmla="*/ 515 w 884"/>
                <a:gd name="T17" fmla="*/ 141 h 583"/>
                <a:gd name="T18" fmla="*/ 431 w 884"/>
                <a:gd name="T19" fmla="*/ 129 h 583"/>
                <a:gd name="T20" fmla="*/ 345 w 884"/>
                <a:gd name="T21" fmla="*/ 135 h 583"/>
                <a:gd name="T22" fmla="*/ 298 w 884"/>
                <a:gd name="T23" fmla="*/ 166 h 583"/>
                <a:gd name="T24" fmla="*/ 234 w 884"/>
                <a:gd name="T25" fmla="*/ 202 h 583"/>
                <a:gd name="T26" fmla="*/ 197 w 884"/>
                <a:gd name="T27" fmla="*/ 266 h 583"/>
                <a:gd name="T28" fmla="*/ 195 w 884"/>
                <a:gd name="T29" fmla="*/ 304 h 583"/>
                <a:gd name="T30" fmla="*/ 152 w 884"/>
                <a:gd name="T31" fmla="*/ 291 h 583"/>
                <a:gd name="T32" fmla="*/ 118 w 884"/>
                <a:gd name="T33" fmla="*/ 284 h 583"/>
                <a:gd name="T34" fmla="*/ 91 w 884"/>
                <a:gd name="T35" fmla="*/ 264 h 583"/>
                <a:gd name="T36" fmla="*/ 52 w 884"/>
                <a:gd name="T37" fmla="*/ 289 h 583"/>
                <a:gd name="T38" fmla="*/ 14 w 884"/>
                <a:gd name="T39" fmla="*/ 261 h 583"/>
                <a:gd name="T40" fmla="*/ 0 w 884"/>
                <a:gd name="T41" fmla="*/ 254 h 583"/>
                <a:gd name="T42" fmla="*/ 1 w 884"/>
                <a:gd name="T43" fmla="*/ 257 h 583"/>
                <a:gd name="T44" fmla="*/ 2 w 884"/>
                <a:gd name="T45" fmla="*/ 258 h 583"/>
                <a:gd name="T46" fmla="*/ 2 w 884"/>
                <a:gd name="T47" fmla="*/ 259 h 583"/>
                <a:gd name="T48" fmla="*/ 3 w 884"/>
                <a:gd name="T49" fmla="*/ 284 h 583"/>
                <a:gd name="T50" fmla="*/ 1 w 884"/>
                <a:gd name="T51" fmla="*/ 299 h 583"/>
                <a:gd name="T52" fmla="*/ 6 w 884"/>
                <a:gd name="T53" fmla="*/ 309 h 583"/>
                <a:gd name="T54" fmla="*/ 28 w 884"/>
                <a:gd name="T55" fmla="*/ 349 h 583"/>
                <a:gd name="T56" fmla="*/ 39 w 884"/>
                <a:gd name="T57" fmla="*/ 366 h 583"/>
                <a:gd name="T58" fmla="*/ 52 w 884"/>
                <a:gd name="T59" fmla="*/ 375 h 583"/>
                <a:gd name="T60" fmla="*/ 68 w 884"/>
                <a:gd name="T61" fmla="*/ 421 h 583"/>
                <a:gd name="T62" fmla="*/ 72 w 884"/>
                <a:gd name="T63" fmla="*/ 439 h 583"/>
                <a:gd name="T64" fmla="*/ 79 w 884"/>
                <a:gd name="T65" fmla="*/ 473 h 583"/>
                <a:gd name="T66" fmla="*/ 99 w 884"/>
                <a:gd name="T67" fmla="*/ 498 h 583"/>
                <a:gd name="T68" fmla="*/ 75 w 884"/>
                <a:gd name="T69" fmla="*/ 516 h 583"/>
                <a:gd name="T70" fmla="*/ 161 w 884"/>
                <a:gd name="T71" fmla="*/ 557 h 583"/>
                <a:gd name="T72" fmla="*/ 246 w 884"/>
                <a:gd name="T73" fmla="*/ 574 h 583"/>
                <a:gd name="T74" fmla="*/ 275 w 884"/>
                <a:gd name="T75" fmla="*/ 547 h 583"/>
                <a:gd name="T76" fmla="*/ 299 w 884"/>
                <a:gd name="T77" fmla="*/ 493 h 583"/>
                <a:gd name="T78" fmla="*/ 322 w 884"/>
                <a:gd name="T79" fmla="*/ 473 h 583"/>
                <a:gd name="T80" fmla="*/ 343 w 884"/>
                <a:gd name="T81" fmla="*/ 462 h 583"/>
                <a:gd name="T82" fmla="*/ 374 w 884"/>
                <a:gd name="T83" fmla="*/ 448 h 583"/>
                <a:gd name="T84" fmla="*/ 391 w 884"/>
                <a:gd name="T85" fmla="*/ 418 h 583"/>
                <a:gd name="T86" fmla="*/ 398 w 884"/>
                <a:gd name="T87" fmla="*/ 401 h 583"/>
                <a:gd name="T88" fmla="*/ 391 w 884"/>
                <a:gd name="T89" fmla="*/ 368 h 583"/>
                <a:gd name="T90" fmla="*/ 404 w 884"/>
                <a:gd name="T91" fmla="*/ 341 h 583"/>
                <a:gd name="T92" fmla="*/ 391 w 884"/>
                <a:gd name="T93" fmla="*/ 316 h 583"/>
                <a:gd name="T94" fmla="*/ 361 w 884"/>
                <a:gd name="T95" fmla="*/ 273 h 583"/>
                <a:gd name="T96" fmla="*/ 349 w 884"/>
                <a:gd name="T97" fmla="*/ 252 h 583"/>
                <a:gd name="T98" fmla="*/ 431 w 884"/>
                <a:gd name="T99" fmla="*/ 239 h 583"/>
                <a:gd name="T100" fmla="*/ 491 w 884"/>
                <a:gd name="T101" fmla="*/ 250 h 583"/>
                <a:gd name="T102" fmla="*/ 515 w 884"/>
                <a:gd name="T103" fmla="*/ 258 h 583"/>
                <a:gd name="T104" fmla="*/ 549 w 884"/>
                <a:gd name="T105" fmla="*/ 233 h 583"/>
                <a:gd name="T106" fmla="*/ 581 w 884"/>
                <a:gd name="T107" fmla="*/ 231 h 583"/>
                <a:gd name="T108" fmla="*/ 598 w 884"/>
                <a:gd name="T109" fmla="*/ 258 h 583"/>
                <a:gd name="T110" fmla="*/ 651 w 884"/>
                <a:gd name="T111" fmla="*/ 255 h 583"/>
                <a:gd name="T112" fmla="*/ 703 w 884"/>
                <a:gd name="T113" fmla="*/ 259 h 583"/>
                <a:gd name="T114" fmla="*/ 730 w 884"/>
                <a:gd name="T115" fmla="*/ 243 h 583"/>
                <a:gd name="T116" fmla="*/ 789 w 884"/>
                <a:gd name="T117" fmla="*/ 229 h 583"/>
                <a:gd name="T118" fmla="*/ 860 w 884"/>
                <a:gd name="T119" fmla="*/ 209 h 583"/>
                <a:gd name="T120" fmla="*/ 884 w 884"/>
                <a:gd name="T121" fmla="*/ 184 h 583"/>
                <a:gd name="T122" fmla="*/ 852 w 884"/>
                <a:gd name="T123" fmla="*/ 146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4" h="583">
                  <a:moveTo>
                    <a:pt x="852" y="146"/>
                  </a:moveTo>
                  <a:cubicBezTo>
                    <a:pt x="854" y="137"/>
                    <a:pt x="812" y="139"/>
                    <a:pt x="788" y="139"/>
                  </a:cubicBezTo>
                  <a:cubicBezTo>
                    <a:pt x="764" y="139"/>
                    <a:pt x="759" y="141"/>
                    <a:pt x="759" y="141"/>
                  </a:cubicBezTo>
                  <a:cubicBezTo>
                    <a:pt x="790" y="97"/>
                    <a:pt x="790" y="97"/>
                    <a:pt x="790" y="97"/>
                  </a:cubicBezTo>
                  <a:cubicBezTo>
                    <a:pt x="752" y="103"/>
                    <a:pt x="752" y="103"/>
                    <a:pt x="752" y="103"/>
                  </a:cubicBezTo>
                  <a:cubicBezTo>
                    <a:pt x="767" y="88"/>
                    <a:pt x="767" y="88"/>
                    <a:pt x="767" y="88"/>
                  </a:cubicBezTo>
                  <a:cubicBezTo>
                    <a:pt x="767" y="88"/>
                    <a:pt x="776" y="67"/>
                    <a:pt x="784" y="61"/>
                  </a:cubicBezTo>
                  <a:cubicBezTo>
                    <a:pt x="792" y="56"/>
                    <a:pt x="790" y="35"/>
                    <a:pt x="786" y="27"/>
                  </a:cubicBezTo>
                  <a:cubicBezTo>
                    <a:pt x="783" y="21"/>
                    <a:pt x="766" y="4"/>
                    <a:pt x="762" y="0"/>
                  </a:cubicBezTo>
                  <a:cubicBezTo>
                    <a:pt x="752" y="0"/>
                    <a:pt x="741" y="1"/>
                    <a:pt x="735" y="1"/>
                  </a:cubicBezTo>
                  <a:cubicBezTo>
                    <a:pt x="721" y="1"/>
                    <a:pt x="718" y="1"/>
                    <a:pt x="705" y="3"/>
                  </a:cubicBezTo>
                  <a:cubicBezTo>
                    <a:pt x="693" y="5"/>
                    <a:pt x="687" y="12"/>
                    <a:pt x="680" y="12"/>
                  </a:cubicBezTo>
                  <a:cubicBezTo>
                    <a:pt x="674" y="12"/>
                    <a:pt x="651" y="14"/>
                    <a:pt x="642" y="21"/>
                  </a:cubicBezTo>
                  <a:cubicBezTo>
                    <a:pt x="633" y="28"/>
                    <a:pt x="619" y="37"/>
                    <a:pt x="606" y="50"/>
                  </a:cubicBezTo>
                  <a:cubicBezTo>
                    <a:pt x="594" y="64"/>
                    <a:pt x="606" y="78"/>
                    <a:pt x="604" y="84"/>
                  </a:cubicBezTo>
                  <a:cubicBezTo>
                    <a:pt x="603" y="91"/>
                    <a:pt x="593" y="96"/>
                    <a:pt x="585" y="100"/>
                  </a:cubicBezTo>
                  <a:cubicBezTo>
                    <a:pt x="577" y="105"/>
                    <a:pt x="565" y="119"/>
                    <a:pt x="558" y="127"/>
                  </a:cubicBezTo>
                  <a:cubicBezTo>
                    <a:pt x="551" y="136"/>
                    <a:pt x="536" y="127"/>
                    <a:pt x="515" y="141"/>
                  </a:cubicBezTo>
                  <a:cubicBezTo>
                    <a:pt x="493" y="155"/>
                    <a:pt x="483" y="137"/>
                    <a:pt x="483" y="137"/>
                  </a:cubicBezTo>
                  <a:cubicBezTo>
                    <a:pt x="483" y="137"/>
                    <a:pt x="451" y="129"/>
                    <a:pt x="431" y="129"/>
                  </a:cubicBezTo>
                  <a:cubicBezTo>
                    <a:pt x="411" y="129"/>
                    <a:pt x="406" y="131"/>
                    <a:pt x="386" y="131"/>
                  </a:cubicBezTo>
                  <a:cubicBezTo>
                    <a:pt x="365" y="131"/>
                    <a:pt x="355" y="135"/>
                    <a:pt x="345" y="135"/>
                  </a:cubicBezTo>
                  <a:cubicBezTo>
                    <a:pt x="335" y="135"/>
                    <a:pt x="322" y="130"/>
                    <a:pt x="311" y="137"/>
                  </a:cubicBezTo>
                  <a:cubicBezTo>
                    <a:pt x="299" y="143"/>
                    <a:pt x="304" y="152"/>
                    <a:pt x="298" y="166"/>
                  </a:cubicBezTo>
                  <a:cubicBezTo>
                    <a:pt x="293" y="181"/>
                    <a:pt x="284" y="179"/>
                    <a:pt x="275" y="184"/>
                  </a:cubicBezTo>
                  <a:cubicBezTo>
                    <a:pt x="265" y="190"/>
                    <a:pt x="254" y="193"/>
                    <a:pt x="234" y="202"/>
                  </a:cubicBezTo>
                  <a:cubicBezTo>
                    <a:pt x="213" y="211"/>
                    <a:pt x="204" y="209"/>
                    <a:pt x="198" y="214"/>
                  </a:cubicBezTo>
                  <a:cubicBezTo>
                    <a:pt x="192" y="218"/>
                    <a:pt x="197" y="266"/>
                    <a:pt x="197" y="266"/>
                  </a:cubicBezTo>
                  <a:cubicBezTo>
                    <a:pt x="185" y="270"/>
                    <a:pt x="185" y="270"/>
                    <a:pt x="185" y="270"/>
                  </a:cubicBezTo>
                  <a:cubicBezTo>
                    <a:pt x="185" y="270"/>
                    <a:pt x="196" y="282"/>
                    <a:pt x="195" y="304"/>
                  </a:cubicBezTo>
                  <a:cubicBezTo>
                    <a:pt x="194" y="326"/>
                    <a:pt x="182" y="303"/>
                    <a:pt x="182" y="303"/>
                  </a:cubicBezTo>
                  <a:cubicBezTo>
                    <a:pt x="182" y="303"/>
                    <a:pt x="168" y="291"/>
                    <a:pt x="152" y="291"/>
                  </a:cubicBezTo>
                  <a:cubicBezTo>
                    <a:pt x="136" y="291"/>
                    <a:pt x="132" y="303"/>
                    <a:pt x="120" y="300"/>
                  </a:cubicBezTo>
                  <a:cubicBezTo>
                    <a:pt x="108" y="297"/>
                    <a:pt x="120" y="294"/>
                    <a:pt x="118" y="284"/>
                  </a:cubicBezTo>
                  <a:cubicBezTo>
                    <a:pt x="116" y="274"/>
                    <a:pt x="111" y="282"/>
                    <a:pt x="102" y="275"/>
                  </a:cubicBezTo>
                  <a:cubicBezTo>
                    <a:pt x="93" y="268"/>
                    <a:pt x="91" y="264"/>
                    <a:pt x="91" y="264"/>
                  </a:cubicBezTo>
                  <a:cubicBezTo>
                    <a:pt x="64" y="268"/>
                    <a:pt x="64" y="268"/>
                    <a:pt x="64" y="268"/>
                  </a:cubicBezTo>
                  <a:cubicBezTo>
                    <a:pt x="64" y="268"/>
                    <a:pt x="57" y="279"/>
                    <a:pt x="52" y="289"/>
                  </a:cubicBezTo>
                  <a:cubicBezTo>
                    <a:pt x="48" y="298"/>
                    <a:pt x="45" y="286"/>
                    <a:pt x="34" y="277"/>
                  </a:cubicBezTo>
                  <a:cubicBezTo>
                    <a:pt x="23" y="268"/>
                    <a:pt x="14" y="261"/>
                    <a:pt x="14" y="261"/>
                  </a:cubicBezTo>
                  <a:cubicBezTo>
                    <a:pt x="14" y="261"/>
                    <a:pt x="6" y="256"/>
                    <a:pt x="0" y="250"/>
                  </a:cubicBezTo>
                  <a:cubicBezTo>
                    <a:pt x="0" y="251"/>
                    <a:pt x="0" y="253"/>
                    <a:pt x="0" y="254"/>
                  </a:cubicBezTo>
                  <a:cubicBezTo>
                    <a:pt x="0" y="254"/>
                    <a:pt x="0" y="254"/>
                    <a:pt x="0" y="254"/>
                  </a:cubicBezTo>
                  <a:cubicBezTo>
                    <a:pt x="1" y="255"/>
                    <a:pt x="1" y="256"/>
                    <a:pt x="1" y="257"/>
                  </a:cubicBezTo>
                  <a:cubicBezTo>
                    <a:pt x="1" y="257"/>
                    <a:pt x="1" y="257"/>
                    <a:pt x="1" y="257"/>
                  </a:cubicBezTo>
                  <a:cubicBezTo>
                    <a:pt x="1" y="257"/>
                    <a:pt x="1" y="258"/>
                    <a:pt x="2" y="258"/>
                  </a:cubicBezTo>
                  <a:cubicBezTo>
                    <a:pt x="2" y="258"/>
                    <a:pt x="2" y="258"/>
                    <a:pt x="2" y="259"/>
                  </a:cubicBezTo>
                  <a:cubicBezTo>
                    <a:pt x="2" y="259"/>
                    <a:pt x="2" y="259"/>
                    <a:pt x="2" y="259"/>
                  </a:cubicBezTo>
                  <a:cubicBezTo>
                    <a:pt x="2" y="259"/>
                    <a:pt x="4" y="266"/>
                    <a:pt x="4" y="277"/>
                  </a:cubicBezTo>
                  <a:cubicBezTo>
                    <a:pt x="4" y="279"/>
                    <a:pt x="3" y="282"/>
                    <a:pt x="3" y="284"/>
                  </a:cubicBezTo>
                  <a:cubicBezTo>
                    <a:pt x="2" y="288"/>
                    <a:pt x="1" y="291"/>
                    <a:pt x="1" y="295"/>
                  </a:cubicBezTo>
                  <a:cubicBezTo>
                    <a:pt x="1" y="296"/>
                    <a:pt x="0" y="298"/>
                    <a:pt x="1" y="299"/>
                  </a:cubicBezTo>
                  <a:cubicBezTo>
                    <a:pt x="1" y="302"/>
                    <a:pt x="1" y="304"/>
                    <a:pt x="3" y="306"/>
                  </a:cubicBezTo>
                  <a:cubicBezTo>
                    <a:pt x="3" y="307"/>
                    <a:pt x="4" y="308"/>
                    <a:pt x="6" y="309"/>
                  </a:cubicBezTo>
                  <a:cubicBezTo>
                    <a:pt x="16" y="316"/>
                    <a:pt x="26" y="332"/>
                    <a:pt x="26" y="332"/>
                  </a:cubicBezTo>
                  <a:cubicBezTo>
                    <a:pt x="26" y="332"/>
                    <a:pt x="28" y="341"/>
                    <a:pt x="28" y="349"/>
                  </a:cubicBezTo>
                  <a:cubicBezTo>
                    <a:pt x="28" y="351"/>
                    <a:pt x="28" y="352"/>
                    <a:pt x="29" y="354"/>
                  </a:cubicBezTo>
                  <a:cubicBezTo>
                    <a:pt x="30" y="359"/>
                    <a:pt x="34" y="362"/>
                    <a:pt x="39" y="366"/>
                  </a:cubicBezTo>
                  <a:cubicBezTo>
                    <a:pt x="44" y="369"/>
                    <a:pt x="48" y="367"/>
                    <a:pt x="50" y="370"/>
                  </a:cubicBezTo>
                  <a:cubicBezTo>
                    <a:pt x="51" y="371"/>
                    <a:pt x="52" y="372"/>
                    <a:pt x="52" y="375"/>
                  </a:cubicBezTo>
                  <a:cubicBezTo>
                    <a:pt x="52" y="375"/>
                    <a:pt x="53" y="376"/>
                    <a:pt x="53" y="377"/>
                  </a:cubicBezTo>
                  <a:cubicBezTo>
                    <a:pt x="55" y="385"/>
                    <a:pt x="63" y="406"/>
                    <a:pt x="68" y="421"/>
                  </a:cubicBezTo>
                  <a:cubicBezTo>
                    <a:pt x="70" y="428"/>
                    <a:pt x="72" y="434"/>
                    <a:pt x="72" y="436"/>
                  </a:cubicBezTo>
                  <a:cubicBezTo>
                    <a:pt x="72" y="437"/>
                    <a:pt x="72" y="438"/>
                    <a:pt x="72" y="439"/>
                  </a:cubicBezTo>
                  <a:cubicBezTo>
                    <a:pt x="72" y="444"/>
                    <a:pt x="73" y="454"/>
                    <a:pt x="75" y="462"/>
                  </a:cubicBezTo>
                  <a:cubicBezTo>
                    <a:pt x="77" y="467"/>
                    <a:pt x="78" y="471"/>
                    <a:pt x="79" y="473"/>
                  </a:cubicBezTo>
                  <a:cubicBezTo>
                    <a:pt x="84" y="479"/>
                    <a:pt x="91" y="484"/>
                    <a:pt x="95" y="490"/>
                  </a:cubicBezTo>
                  <a:cubicBezTo>
                    <a:pt x="96" y="492"/>
                    <a:pt x="97" y="494"/>
                    <a:pt x="99" y="498"/>
                  </a:cubicBezTo>
                  <a:cubicBezTo>
                    <a:pt x="95" y="499"/>
                    <a:pt x="92" y="500"/>
                    <a:pt x="90" y="500"/>
                  </a:cubicBezTo>
                  <a:cubicBezTo>
                    <a:pt x="87" y="500"/>
                    <a:pt x="81" y="507"/>
                    <a:pt x="75" y="516"/>
                  </a:cubicBezTo>
                  <a:cubicBezTo>
                    <a:pt x="137" y="516"/>
                    <a:pt x="137" y="516"/>
                    <a:pt x="137" y="516"/>
                  </a:cubicBezTo>
                  <a:cubicBezTo>
                    <a:pt x="141" y="535"/>
                    <a:pt x="149" y="557"/>
                    <a:pt x="161" y="557"/>
                  </a:cubicBezTo>
                  <a:cubicBezTo>
                    <a:pt x="176" y="557"/>
                    <a:pt x="186" y="566"/>
                    <a:pt x="208" y="570"/>
                  </a:cubicBezTo>
                  <a:cubicBezTo>
                    <a:pt x="229" y="574"/>
                    <a:pt x="241" y="583"/>
                    <a:pt x="246" y="574"/>
                  </a:cubicBezTo>
                  <a:cubicBezTo>
                    <a:pt x="250" y="568"/>
                    <a:pt x="264" y="560"/>
                    <a:pt x="270" y="556"/>
                  </a:cubicBezTo>
                  <a:cubicBezTo>
                    <a:pt x="272" y="552"/>
                    <a:pt x="273" y="549"/>
                    <a:pt x="275" y="547"/>
                  </a:cubicBezTo>
                  <a:cubicBezTo>
                    <a:pt x="281" y="538"/>
                    <a:pt x="295" y="529"/>
                    <a:pt x="297" y="520"/>
                  </a:cubicBezTo>
                  <a:cubicBezTo>
                    <a:pt x="299" y="511"/>
                    <a:pt x="299" y="501"/>
                    <a:pt x="299" y="493"/>
                  </a:cubicBezTo>
                  <a:cubicBezTo>
                    <a:pt x="299" y="485"/>
                    <a:pt x="291" y="479"/>
                    <a:pt x="301" y="475"/>
                  </a:cubicBezTo>
                  <a:cubicBezTo>
                    <a:pt x="311" y="470"/>
                    <a:pt x="312" y="473"/>
                    <a:pt x="322" y="473"/>
                  </a:cubicBezTo>
                  <a:cubicBezTo>
                    <a:pt x="332" y="473"/>
                    <a:pt x="327" y="484"/>
                    <a:pt x="333" y="477"/>
                  </a:cubicBezTo>
                  <a:cubicBezTo>
                    <a:pt x="340" y="470"/>
                    <a:pt x="343" y="462"/>
                    <a:pt x="343" y="462"/>
                  </a:cubicBezTo>
                  <a:cubicBezTo>
                    <a:pt x="361" y="450"/>
                    <a:pt x="361" y="450"/>
                    <a:pt x="361" y="450"/>
                  </a:cubicBezTo>
                  <a:cubicBezTo>
                    <a:pt x="374" y="448"/>
                    <a:pt x="374" y="448"/>
                    <a:pt x="374" y="448"/>
                  </a:cubicBezTo>
                  <a:cubicBezTo>
                    <a:pt x="375" y="436"/>
                    <a:pt x="366" y="439"/>
                    <a:pt x="375" y="434"/>
                  </a:cubicBezTo>
                  <a:cubicBezTo>
                    <a:pt x="383" y="428"/>
                    <a:pt x="406" y="419"/>
                    <a:pt x="391" y="418"/>
                  </a:cubicBezTo>
                  <a:cubicBezTo>
                    <a:pt x="376" y="417"/>
                    <a:pt x="381" y="402"/>
                    <a:pt x="381" y="402"/>
                  </a:cubicBezTo>
                  <a:cubicBezTo>
                    <a:pt x="381" y="402"/>
                    <a:pt x="398" y="408"/>
                    <a:pt x="398" y="401"/>
                  </a:cubicBezTo>
                  <a:cubicBezTo>
                    <a:pt x="398" y="395"/>
                    <a:pt x="400" y="391"/>
                    <a:pt x="400" y="384"/>
                  </a:cubicBezTo>
                  <a:cubicBezTo>
                    <a:pt x="400" y="377"/>
                    <a:pt x="380" y="375"/>
                    <a:pt x="391" y="368"/>
                  </a:cubicBezTo>
                  <a:cubicBezTo>
                    <a:pt x="402" y="361"/>
                    <a:pt x="402" y="350"/>
                    <a:pt x="402" y="350"/>
                  </a:cubicBezTo>
                  <a:cubicBezTo>
                    <a:pt x="402" y="350"/>
                    <a:pt x="404" y="348"/>
                    <a:pt x="404" y="341"/>
                  </a:cubicBezTo>
                  <a:cubicBezTo>
                    <a:pt x="404" y="334"/>
                    <a:pt x="417" y="327"/>
                    <a:pt x="417" y="327"/>
                  </a:cubicBezTo>
                  <a:cubicBezTo>
                    <a:pt x="417" y="327"/>
                    <a:pt x="404" y="322"/>
                    <a:pt x="391" y="316"/>
                  </a:cubicBezTo>
                  <a:cubicBezTo>
                    <a:pt x="379" y="309"/>
                    <a:pt x="363" y="291"/>
                    <a:pt x="363" y="291"/>
                  </a:cubicBezTo>
                  <a:cubicBezTo>
                    <a:pt x="363" y="291"/>
                    <a:pt x="367" y="273"/>
                    <a:pt x="361" y="273"/>
                  </a:cubicBezTo>
                  <a:cubicBezTo>
                    <a:pt x="354" y="273"/>
                    <a:pt x="336" y="278"/>
                    <a:pt x="336" y="271"/>
                  </a:cubicBezTo>
                  <a:cubicBezTo>
                    <a:pt x="336" y="264"/>
                    <a:pt x="349" y="252"/>
                    <a:pt x="349" y="252"/>
                  </a:cubicBezTo>
                  <a:cubicBezTo>
                    <a:pt x="349" y="252"/>
                    <a:pt x="380" y="241"/>
                    <a:pt x="386" y="241"/>
                  </a:cubicBezTo>
                  <a:cubicBezTo>
                    <a:pt x="391" y="241"/>
                    <a:pt x="424" y="239"/>
                    <a:pt x="431" y="239"/>
                  </a:cubicBezTo>
                  <a:cubicBezTo>
                    <a:pt x="438" y="239"/>
                    <a:pt x="460" y="231"/>
                    <a:pt x="465" y="237"/>
                  </a:cubicBezTo>
                  <a:cubicBezTo>
                    <a:pt x="470" y="243"/>
                    <a:pt x="481" y="236"/>
                    <a:pt x="491" y="250"/>
                  </a:cubicBezTo>
                  <a:cubicBezTo>
                    <a:pt x="501" y="264"/>
                    <a:pt x="506" y="266"/>
                    <a:pt x="506" y="266"/>
                  </a:cubicBezTo>
                  <a:cubicBezTo>
                    <a:pt x="506" y="266"/>
                    <a:pt x="510" y="266"/>
                    <a:pt x="515" y="258"/>
                  </a:cubicBezTo>
                  <a:cubicBezTo>
                    <a:pt x="519" y="250"/>
                    <a:pt x="514" y="243"/>
                    <a:pt x="525" y="241"/>
                  </a:cubicBezTo>
                  <a:cubicBezTo>
                    <a:pt x="536" y="239"/>
                    <a:pt x="542" y="233"/>
                    <a:pt x="549" y="233"/>
                  </a:cubicBezTo>
                  <a:cubicBezTo>
                    <a:pt x="556" y="233"/>
                    <a:pt x="565" y="239"/>
                    <a:pt x="565" y="239"/>
                  </a:cubicBezTo>
                  <a:cubicBezTo>
                    <a:pt x="565" y="239"/>
                    <a:pt x="574" y="231"/>
                    <a:pt x="581" y="231"/>
                  </a:cubicBezTo>
                  <a:cubicBezTo>
                    <a:pt x="587" y="231"/>
                    <a:pt x="594" y="236"/>
                    <a:pt x="597" y="243"/>
                  </a:cubicBezTo>
                  <a:cubicBezTo>
                    <a:pt x="599" y="250"/>
                    <a:pt x="584" y="257"/>
                    <a:pt x="598" y="258"/>
                  </a:cubicBezTo>
                  <a:cubicBezTo>
                    <a:pt x="612" y="259"/>
                    <a:pt x="624" y="259"/>
                    <a:pt x="633" y="259"/>
                  </a:cubicBezTo>
                  <a:cubicBezTo>
                    <a:pt x="642" y="259"/>
                    <a:pt x="640" y="255"/>
                    <a:pt x="651" y="255"/>
                  </a:cubicBezTo>
                  <a:cubicBezTo>
                    <a:pt x="662" y="255"/>
                    <a:pt x="654" y="259"/>
                    <a:pt x="669" y="259"/>
                  </a:cubicBezTo>
                  <a:cubicBezTo>
                    <a:pt x="703" y="259"/>
                    <a:pt x="703" y="259"/>
                    <a:pt x="703" y="259"/>
                  </a:cubicBezTo>
                  <a:cubicBezTo>
                    <a:pt x="719" y="248"/>
                    <a:pt x="719" y="248"/>
                    <a:pt x="719" y="248"/>
                  </a:cubicBezTo>
                  <a:cubicBezTo>
                    <a:pt x="719" y="248"/>
                    <a:pt x="714" y="241"/>
                    <a:pt x="730" y="243"/>
                  </a:cubicBezTo>
                  <a:cubicBezTo>
                    <a:pt x="746" y="245"/>
                    <a:pt x="755" y="252"/>
                    <a:pt x="763" y="248"/>
                  </a:cubicBezTo>
                  <a:cubicBezTo>
                    <a:pt x="771" y="243"/>
                    <a:pt x="778" y="229"/>
                    <a:pt x="789" y="229"/>
                  </a:cubicBezTo>
                  <a:cubicBezTo>
                    <a:pt x="801" y="229"/>
                    <a:pt x="809" y="237"/>
                    <a:pt x="820" y="227"/>
                  </a:cubicBezTo>
                  <a:cubicBezTo>
                    <a:pt x="831" y="216"/>
                    <a:pt x="826" y="214"/>
                    <a:pt x="860" y="209"/>
                  </a:cubicBezTo>
                  <a:cubicBezTo>
                    <a:pt x="863" y="209"/>
                    <a:pt x="867" y="208"/>
                    <a:pt x="871" y="207"/>
                  </a:cubicBezTo>
                  <a:cubicBezTo>
                    <a:pt x="878" y="199"/>
                    <a:pt x="884" y="190"/>
                    <a:pt x="884" y="184"/>
                  </a:cubicBezTo>
                  <a:cubicBezTo>
                    <a:pt x="884" y="173"/>
                    <a:pt x="854" y="171"/>
                    <a:pt x="844" y="167"/>
                  </a:cubicBezTo>
                  <a:cubicBezTo>
                    <a:pt x="834" y="163"/>
                    <a:pt x="850" y="154"/>
                    <a:pt x="852" y="146"/>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20162">
              <a:extLst>
                <a:ext uri="{FF2B5EF4-FFF2-40B4-BE49-F238E27FC236}">
                  <a16:creationId xmlns:a16="http://schemas.microsoft.com/office/drawing/2014/main" id="{61927F75-531A-4D2F-80E9-AD6136C61066}"/>
                </a:ext>
              </a:extLst>
            </p:cNvPr>
            <p:cNvSpPr>
              <a:spLocks/>
            </p:cNvSpPr>
            <p:nvPr/>
          </p:nvSpPr>
          <p:spPr bwMode="auto">
            <a:xfrm>
              <a:off x="1997" y="2685"/>
              <a:ext cx="1258" cy="830"/>
            </a:xfrm>
            <a:custGeom>
              <a:avLst/>
              <a:gdLst>
                <a:gd name="T0" fmla="*/ 788 w 884"/>
                <a:gd name="T1" fmla="*/ 139 h 583"/>
                <a:gd name="T2" fmla="*/ 790 w 884"/>
                <a:gd name="T3" fmla="*/ 97 h 583"/>
                <a:gd name="T4" fmla="*/ 767 w 884"/>
                <a:gd name="T5" fmla="*/ 88 h 583"/>
                <a:gd name="T6" fmla="*/ 786 w 884"/>
                <a:gd name="T7" fmla="*/ 27 h 583"/>
                <a:gd name="T8" fmla="*/ 735 w 884"/>
                <a:gd name="T9" fmla="*/ 1 h 583"/>
                <a:gd name="T10" fmla="*/ 680 w 884"/>
                <a:gd name="T11" fmla="*/ 12 h 583"/>
                <a:gd name="T12" fmla="*/ 606 w 884"/>
                <a:gd name="T13" fmla="*/ 50 h 583"/>
                <a:gd name="T14" fmla="*/ 585 w 884"/>
                <a:gd name="T15" fmla="*/ 100 h 583"/>
                <a:gd name="T16" fmla="*/ 515 w 884"/>
                <a:gd name="T17" fmla="*/ 141 h 583"/>
                <a:gd name="T18" fmla="*/ 431 w 884"/>
                <a:gd name="T19" fmla="*/ 129 h 583"/>
                <a:gd name="T20" fmla="*/ 345 w 884"/>
                <a:gd name="T21" fmla="*/ 135 h 583"/>
                <a:gd name="T22" fmla="*/ 298 w 884"/>
                <a:gd name="T23" fmla="*/ 166 h 583"/>
                <a:gd name="T24" fmla="*/ 234 w 884"/>
                <a:gd name="T25" fmla="*/ 202 h 583"/>
                <a:gd name="T26" fmla="*/ 197 w 884"/>
                <a:gd name="T27" fmla="*/ 266 h 583"/>
                <a:gd name="T28" fmla="*/ 195 w 884"/>
                <a:gd name="T29" fmla="*/ 304 h 583"/>
                <a:gd name="T30" fmla="*/ 152 w 884"/>
                <a:gd name="T31" fmla="*/ 291 h 583"/>
                <a:gd name="T32" fmla="*/ 118 w 884"/>
                <a:gd name="T33" fmla="*/ 284 h 583"/>
                <a:gd name="T34" fmla="*/ 91 w 884"/>
                <a:gd name="T35" fmla="*/ 264 h 583"/>
                <a:gd name="T36" fmla="*/ 52 w 884"/>
                <a:gd name="T37" fmla="*/ 289 h 583"/>
                <a:gd name="T38" fmla="*/ 14 w 884"/>
                <a:gd name="T39" fmla="*/ 261 h 583"/>
                <a:gd name="T40" fmla="*/ 0 w 884"/>
                <a:gd name="T41" fmla="*/ 254 h 583"/>
                <a:gd name="T42" fmla="*/ 1 w 884"/>
                <a:gd name="T43" fmla="*/ 257 h 583"/>
                <a:gd name="T44" fmla="*/ 2 w 884"/>
                <a:gd name="T45" fmla="*/ 258 h 583"/>
                <a:gd name="T46" fmla="*/ 2 w 884"/>
                <a:gd name="T47" fmla="*/ 259 h 583"/>
                <a:gd name="T48" fmla="*/ 3 w 884"/>
                <a:gd name="T49" fmla="*/ 284 h 583"/>
                <a:gd name="T50" fmla="*/ 1 w 884"/>
                <a:gd name="T51" fmla="*/ 299 h 583"/>
                <a:gd name="T52" fmla="*/ 6 w 884"/>
                <a:gd name="T53" fmla="*/ 309 h 583"/>
                <a:gd name="T54" fmla="*/ 28 w 884"/>
                <a:gd name="T55" fmla="*/ 349 h 583"/>
                <a:gd name="T56" fmla="*/ 39 w 884"/>
                <a:gd name="T57" fmla="*/ 366 h 583"/>
                <a:gd name="T58" fmla="*/ 52 w 884"/>
                <a:gd name="T59" fmla="*/ 375 h 583"/>
                <a:gd name="T60" fmla="*/ 68 w 884"/>
                <a:gd name="T61" fmla="*/ 421 h 583"/>
                <a:gd name="T62" fmla="*/ 72 w 884"/>
                <a:gd name="T63" fmla="*/ 439 h 583"/>
                <a:gd name="T64" fmla="*/ 79 w 884"/>
                <a:gd name="T65" fmla="*/ 473 h 583"/>
                <a:gd name="T66" fmla="*/ 99 w 884"/>
                <a:gd name="T67" fmla="*/ 498 h 583"/>
                <a:gd name="T68" fmla="*/ 75 w 884"/>
                <a:gd name="T69" fmla="*/ 516 h 583"/>
                <a:gd name="T70" fmla="*/ 161 w 884"/>
                <a:gd name="T71" fmla="*/ 557 h 583"/>
                <a:gd name="T72" fmla="*/ 246 w 884"/>
                <a:gd name="T73" fmla="*/ 574 h 583"/>
                <a:gd name="T74" fmla="*/ 275 w 884"/>
                <a:gd name="T75" fmla="*/ 547 h 583"/>
                <a:gd name="T76" fmla="*/ 299 w 884"/>
                <a:gd name="T77" fmla="*/ 493 h 583"/>
                <a:gd name="T78" fmla="*/ 322 w 884"/>
                <a:gd name="T79" fmla="*/ 473 h 583"/>
                <a:gd name="T80" fmla="*/ 343 w 884"/>
                <a:gd name="T81" fmla="*/ 462 h 583"/>
                <a:gd name="T82" fmla="*/ 374 w 884"/>
                <a:gd name="T83" fmla="*/ 448 h 583"/>
                <a:gd name="T84" fmla="*/ 391 w 884"/>
                <a:gd name="T85" fmla="*/ 418 h 583"/>
                <a:gd name="T86" fmla="*/ 398 w 884"/>
                <a:gd name="T87" fmla="*/ 401 h 583"/>
                <a:gd name="T88" fmla="*/ 391 w 884"/>
                <a:gd name="T89" fmla="*/ 368 h 583"/>
                <a:gd name="T90" fmla="*/ 404 w 884"/>
                <a:gd name="T91" fmla="*/ 341 h 583"/>
                <a:gd name="T92" fmla="*/ 391 w 884"/>
                <a:gd name="T93" fmla="*/ 316 h 583"/>
                <a:gd name="T94" fmla="*/ 361 w 884"/>
                <a:gd name="T95" fmla="*/ 273 h 583"/>
                <a:gd name="T96" fmla="*/ 349 w 884"/>
                <a:gd name="T97" fmla="*/ 252 h 583"/>
                <a:gd name="T98" fmla="*/ 431 w 884"/>
                <a:gd name="T99" fmla="*/ 239 h 583"/>
                <a:gd name="T100" fmla="*/ 491 w 884"/>
                <a:gd name="T101" fmla="*/ 250 h 583"/>
                <a:gd name="T102" fmla="*/ 515 w 884"/>
                <a:gd name="T103" fmla="*/ 258 h 583"/>
                <a:gd name="T104" fmla="*/ 549 w 884"/>
                <a:gd name="T105" fmla="*/ 233 h 583"/>
                <a:gd name="T106" fmla="*/ 581 w 884"/>
                <a:gd name="T107" fmla="*/ 231 h 583"/>
                <a:gd name="T108" fmla="*/ 598 w 884"/>
                <a:gd name="T109" fmla="*/ 258 h 583"/>
                <a:gd name="T110" fmla="*/ 651 w 884"/>
                <a:gd name="T111" fmla="*/ 255 h 583"/>
                <a:gd name="T112" fmla="*/ 703 w 884"/>
                <a:gd name="T113" fmla="*/ 259 h 583"/>
                <a:gd name="T114" fmla="*/ 730 w 884"/>
                <a:gd name="T115" fmla="*/ 243 h 583"/>
                <a:gd name="T116" fmla="*/ 789 w 884"/>
                <a:gd name="T117" fmla="*/ 229 h 583"/>
                <a:gd name="T118" fmla="*/ 860 w 884"/>
                <a:gd name="T119" fmla="*/ 209 h 583"/>
                <a:gd name="T120" fmla="*/ 884 w 884"/>
                <a:gd name="T121" fmla="*/ 184 h 583"/>
                <a:gd name="T122" fmla="*/ 852 w 884"/>
                <a:gd name="T123" fmla="*/ 146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4" h="583">
                  <a:moveTo>
                    <a:pt x="852" y="146"/>
                  </a:moveTo>
                  <a:cubicBezTo>
                    <a:pt x="854" y="137"/>
                    <a:pt x="812" y="139"/>
                    <a:pt x="788" y="139"/>
                  </a:cubicBezTo>
                  <a:cubicBezTo>
                    <a:pt x="764" y="139"/>
                    <a:pt x="759" y="141"/>
                    <a:pt x="759" y="141"/>
                  </a:cubicBezTo>
                  <a:cubicBezTo>
                    <a:pt x="790" y="97"/>
                    <a:pt x="790" y="97"/>
                    <a:pt x="790" y="97"/>
                  </a:cubicBezTo>
                  <a:cubicBezTo>
                    <a:pt x="752" y="103"/>
                    <a:pt x="752" y="103"/>
                    <a:pt x="752" y="103"/>
                  </a:cubicBezTo>
                  <a:cubicBezTo>
                    <a:pt x="767" y="88"/>
                    <a:pt x="767" y="88"/>
                    <a:pt x="767" y="88"/>
                  </a:cubicBezTo>
                  <a:cubicBezTo>
                    <a:pt x="767" y="88"/>
                    <a:pt x="776" y="67"/>
                    <a:pt x="784" y="61"/>
                  </a:cubicBezTo>
                  <a:cubicBezTo>
                    <a:pt x="792" y="56"/>
                    <a:pt x="790" y="35"/>
                    <a:pt x="786" y="27"/>
                  </a:cubicBezTo>
                  <a:cubicBezTo>
                    <a:pt x="783" y="21"/>
                    <a:pt x="766" y="4"/>
                    <a:pt x="762" y="0"/>
                  </a:cubicBezTo>
                  <a:cubicBezTo>
                    <a:pt x="752" y="0"/>
                    <a:pt x="741" y="1"/>
                    <a:pt x="735" y="1"/>
                  </a:cubicBezTo>
                  <a:cubicBezTo>
                    <a:pt x="721" y="1"/>
                    <a:pt x="718" y="1"/>
                    <a:pt x="705" y="3"/>
                  </a:cubicBezTo>
                  <a:cubicBezTo>
                    <a:pt x="693" y="5"/>
                    <a:pt x="687" y="12"/>
                    <a:pt x="680" y="12"/>
                  </a:cubicBezTo>
                  <a:cubicBezTo>
                    <a:pt x="674" y="12"/>
                    <a:pt x="651" y="14"/>
                    <a:pt x="642" y="21"/>
                  </a:cubicBezTo>
                  <a:cubicBezTo>
                    <a:pt x="633" y="28"/>
                    <a:pt x="619" y="37"/>
                    <a:pt x="606" y="50"/>
                  </a:cubicBezTo>
                  <a:cubicBezTo>
                    <a:pt x="594" y="64"/>
                    <a:pt x="606" y="78"/>
                    <a:pt x="604" y="84"/>
                  </a:cubicBezTo>
                  <a:cubicBezTo>
                    <a:pt x="603" y="91"/>
                    <a:pt x="593" y="96"/>
                    <a:pt x="585" y="100"/>
                  </a:cubicBezTo>
                  <a:cubicBezTo>
                    <a:pt x="577" y="105"/>
                    <a:pt x="565" y="119"/>
                    <a:pt x="558" y="127"/>
                  </a:cubicBezTo>
                  <a:cubicBezTo>
                    <a:pt x="551" y="136"/>
                    <a:pt x="536" y="127"/>
                    <a:pt x="515" y="141"/>
                  </a:cubicBezTo>
                  <a:cubicBezTo>
                    <a:pt x="493" y="155"/>
                    <a:pt x="483" y="137"/>
                    <a:pt x="483" y="137"/>
                  </a:cubicBezTo>
                  <a:cubicBezTo>
                    <a:pt x="483" y="137"/>
                    <a:pt x="451" y="129"/>
                    <a:pt x="431" y="129"/>
                  </a:cubicBezTo>
                  <a:cubicBezTo>
                    <a:pt x="411" y="129"/>
                    <a:pt x="406" y="131"/>
                    <a:pt x="386" y="131"/>
                  </a:cubicBezTo>
                  <a:cubicBezTo>
                    <a:pt x="365" y="131"/>
                    <a:pt x="355" y="135"/>
                    <a:pt x="345" y="135"/>
                  </a:cubicBezTo>
                  <a:cubicBezTo>
                    <a:pt x="335" y="135"/>
                    <a:pt x="322" y="130"/>
                    <a:pt x="311" y="137"/>
                  </a:cubicBezTo>
                  <a:cubicBezTo>
                    <a:pt x="299" y="143"/>
                    <a:pt x="304" y="152"/>
                    <a:pt x="298" y="166"/>
                  </a:cubicBezTo>
                  <a:cubicBezTo>
                    <a:pt x="293" y="181"/>
                    <a:pt x="284" y="179"/>
                    <a:pt x="275" y="184"/>
                  </a:cubicBezTo>
                  <a:cubicBezTo>
                    <a:pt x="265" y="190"/>
                    <a:pt x="254" y="193"/>
                    <a:pt x="234" y="202"/>
                  </a:cubicBezTo>
                  <a:cubicBezTo>
                    <a:pt x="213" y="211"/>
                    <a:pt x="204" y="209"/>
                    <a:pt x="198" y="214"/>
                  </a:cubicBezTo>
                  <a:cubicBezTo>
                    <a:pt x="192" y="218"/>
                    <a:pt x="197" y="266"/>
                    <a:pt x="197" y="266"/>
                  </a:cubicBezTo>
                  <a:cubicBezTo>
                    <a:pt x="185" y="270"/>
                    <a:pt x="185" y="270"/>
                    <a:pt x="185" y="270"/>
                  </a:cubicBezTo>
                  <a:cubicBezTo>
                    <a:pt x="185" y="270"/>
                    <a:pt x="196" y="282"/>
                    <a:pt x="195" y="304"/>
                  </a:cubicBezTo>
                  <a:cubicBezTo>
                    <a:pt x="194" y="326"/>
                    <a:pt x="182" y="303"/>
                    <a:pt x="182" y="303"/>
                  </a:cubicBezTo>
                  <a:cubicBezTo>
                    <a:pt x="182" y="303"/>
                    <a:pt x="168" y="291"/>
                    <a:pt x="152" y="291"/>
                  </a:cubicBezTo>
                  <a:cubicBezTo>
                    <a:pt x="136" y="291"/>
                    <a:pt x="132" y="303"/>
                    <a:pt x="120" y="300"/>
                  </a:cubicBezTo>
                  <a:cubicBezTo>
                    <a:pt x="108" y="297"/>
                    <a:pt x="120" y="294"/>
                    <a:pt x="118" y="284"/>
                  </a:cubicBezTo>
                  <a:cubicBezTo>
                    <a:pt x="116" y="274"/>
                    <a:pt x="111" y="282"/>
                    <a:pt x="102" y="275"/>
                  </a:cubicBezTo>
                  <a:cubicBezTo>
                    <a:pt x="93" y="268"/>
                    <a:pt x="91" y="264"/>
                    <a:pt x="91" y="264"/>
                  </a:cubicBezTo>
                  <a:cubicBezTo>
                    <a:pt x="64" y="268"/>
                    <a:pt x="64" y="268"/>
                    <a:pt x="64" y="268"/>
                  </a:cubicBezTo>
                  <a:cubicBezTo>
                    <a:pt x="64" y="268"/>
                    <a:pt x="57" y="279"/>
                    <a:pt x="52" y="289"/>
                  </a:cubicBezTo>
                  <a:cubicBezTo>
                    <a:pt x="48" y="298"/>
                    <a:pt x="45" y="286"/>
                    <a:pt x="34" y="277"/>
                  </a:cubicBezTo>
                  <a:cubicBezTo>
                    <a:pt x="23" y="268"/>
                    <a:pt x="14" y="261"/>
                    <a:pt x="14" y="261"/>
                  </a:cubicBezTo>
                  <a:cubicBezTo>
                    <a:pt x="14" y="261"/>
                    <a:pt x="6" y="256"/>
                    <a:pt x="0" y="250"/>
                  </a:cubicBezTo>
                  <a:cubicBezTo>
                    <a:pt x="0" y="251"/>
                    <a:pt x="0" y="253"/>
                    <a:pt x="0" y="254"/>
                  </a:cubicBezTo>
                  <a:cubicBezTo>
                    <a:pt x="0" y="254"/>
                    <a:pt x="0" y="254"/>
                    <a:pt x="0" y="254"/>
                  </a:cubicBezTo>
                  <a:cubicBezTo>
                    <a:pt x="1" y="255"/>
                    <a:pt x="1" y="256"/>
                    <a:pt x="1" y="257"/>
                  </a:cubicBezTo>
                  <a:cubicBezTo>
                    <a:pt x="1" y="257"/>
                    <a:pt x="1" y="257"/>
                    <a:pt x="1" y="257"/>
                  </a:cubicBezTo>
                  <a:cubicBezTo>
                    <a:pt x="1" y="257"/>
                    <a:pt x="1" y="258"/>
                    <a:pt x="2" y="258"/>
                  </a:cubicBezTo>
                  <a:cubicBezTo>
                    <a:pt x="2" y="258"/>
                    <a:pt x="2" y="258"/>
                    <a:pt x="2" y="259"/>
                  </a:cubicBezTo>
                  <a:cubicBezTo>
                    <a:pt x="2" y="259"/>
                    <a:pt x="2" y="259"/>
                    <a:pt x="2" y="259"/>
                  </a:cubicBezTo>
                  <a:cubicBezTo>
                    <a:pt x="2" y="259"/>
                    <a:pt x="4" y="266"/>
                    <a:pt x="4" y="277"/>
                  </a:cubicBezTo>
                  <a:cubicBezTo>
                    <a:pt x="4" y="279"/>
                    <a:pt x="3" y="282"/>
                    <a:pt x="3" y="284"/>
                  </a:cubicBezTo>
                  <a:cubicBezTo>
                    <a:pt x="2" y="288"/>
                    <a:pt x="1" y="291"/>
                    <a:pt x="1" y="295"/>
                  </a:cubicBezTo>
                  <a:cubicBezTo>
                    <a:pt x="1" y="296"/>
                    <a:pt x="0" y="298"/>
                    <a:pt x="1" y="299"/>
                  </a:cubicBezTo>
                  <a:cubicBezTo>
                    <a:pt x="1" y="302"/>
                    <a:pt x="1" y="304"/>
                    <a:pt x="3" y="306"/>
                  </a:cubicBezTo>
                  <a:cubicBezTo>
                    <a:pt x="3" y="307"/>
                    <a:pt x="4" y="308"/>
                    <a:pt x="6" y="309"/>
                  </a:cubicBezTo>
                  <a:cubicBezTo>
                    <a:pt x="16" y="316"/>
                    <a:pt x="26" y="332"/>
                    <a:pt x="26" y="332"/>
                  </a:cubicBezTo>
                  <a:cubicBezTo>
                    <a:pt x="26" y="332"/>
                    <a:pt x="28" y="341"/>
                    <a:pt x="28" y="349"/>
                  </a:cubicBezTo>
                  <a:cubicBezTo>
                    <a:pt x="28" y="351"/>
                    <a:pt x="28" y="352"/>
                    <a:pt x="29" y="354"/>
                  </a:cubicBezTo>
                  <a:cubicBezTo>
                    <a:pt x="30" y="359"/>
                    <a:pt x="34" y="362"/>
                    <a:pt x="39" y="366"/>
                  </a:cubicBezTo>
                  <a:cubicBezTo>
                    <a:pt x="44" y="369"/>
                    <a:pt x="48" y="367"/>
                    <a:pt x="50" y="370"/>
                  </a:cubicBezTo>
                  <a:cubicBezTo>
                    <a:pt x="51" y="371"/>
                    <a:pt x="52" y="372"/>
                    <a:pt x="52" y="375"/>
                  </a:cubicBezTo>
                  <a:cubicBezTo>
                    <a:pt x="52" y="375"/>
                    <a:pt x="53" y="376"/>
                    <a:pt x="53" y="377"/>
                  </a:cubicBezTo>
                  <a:cubicBezTo>
                    <a:pt x="55" y="385"/>
                    <a:pt x="63" y="406"/>
                    <a:pt x="68" y="421"/>
                  </a:cubicBezTo>
                  <a:cubicBezTo>
                    <a:pt x="70" y="428"/>
                    <a:pt x="72" y="434"/>
                    <a:pt x="72" y="436"/>
                  </a:cubicBezTo>
                  <a:cubicBezTo>
                    <a:pt x="72" y="437"/>
                    <a:pt x="72" y="438"/>
                    <a:pt x="72" y="439"/>
                  </a:cubicBezTo>
                  <a:cubicBezTo>
                    <a:pt x="72" y="444"/>
                    <a:pt x="73" y="454"/>
                    <a:pt x="75" y="462"/>
                  </a:cubicBezTo>
                  <a:cubicBezTo>
                    <a:pt x="77" y="467"/>
                    <a:pt x="78" y="471"/>
                    <a:pt x="79" y="473"/>
                  </a:cubicBezTo>
                  <a:cubicBezTo>
                    <a:pt x="84" y="479"/>
                    <a:pt x="91" y="484"/>
                    <a:pt x="95" y="490"/>
                  </a:cubicBezTo>
                  <a:cubicBezTo>
                    <a:pt x="96" y="492"/>
                    <a:pt x="97" y="494"/>
                    <a:pt x="99" y="498"/>
                  </a:cubicBezTo>
                  <a:cubicBezTo>
                    <a:pt x="95" y="499"/>
                    <a:pt x="92" y="500"/>
                    <a:pt x="90" y="500"/>
                  </a:cubicBezTo>
                  <a:cubicBezTo>
                    <a:pt x="87" y="500"/>
                    <a:pt x="81" y="507"/>
                    <a:pt x="75" y="516"/>
                  </a:cubicBezTo>
                  <a:cubicBezTo>
                    <a:pt x="137" y="516"/>
                    <a:pt x="137" y="516"/>
                    <a:pt x="137" y="516"/>
                  </a:cubicBezTo>
                  <a:cubicBezTo>
                    <a:pt x="141" y="535"/>
                    <a:pt x="149" y="557"/>
                    <a:pt x="161" y="557"/>
                  </a:cubicBezTo>
                  <a:cubicBezTo>
                    <a:pt x="176" y="557"/>
                    <a:pt x="186" y="566"/>
                    <a:pt x="208" y="570"/>
                  </a:cubicBezTo>
                  <a:cubicBezTo>
                    <a:pt x="229" y="574"/>
                    <a:pt x="241" y="583"/>
                    <a:pt x="246" y="574"/>
                  </a:cubicBezTo>
                  <a:cubicBezTo>
                    <a:pt x="250" y="568"/>
                    <a:pt x="264" y="560"/>
                    <a:pt x="270" y="556"/>
                  </a:cubicBezTo>
                  <a:cubicBezTo>
                    <a:pt x="272" y="552"/>
                    <a:pt x="273" y="549"/>
                    <a:pt x="275" y="547"/>
                  </a:cubicBezTo>
                  <a:cubicBezTo>
                    <a:pt x="281" y="538"/>
                    <a:pt x="295" y="529"/>
                    <a:pt x="297" y="520"/>
                  </a:cubicBezTo>
                  <a:cubicBezTo>
                    <a:pt x="299" y="511"/>
                    <a:pt x="299" y="501"/>
                    <a:pt x="299" y="493"/>
                  </a:cubicBezTo>
                  <a:cubicBezTo>
                    <a:pt x="299" y="485"/>
                    <a:pt x="291" y="479"/>
                    <a:pt x="301" y="475"/>
                  </a:cubicBezTo>
                  <a:cubicBezTo>
                    <a:pt x="311" y="470"/>
                    <a:pt x="312" y="473"/>
                    <a:pt x="322" y="473"/>
                  </a:cubicBezTo>
                  <a:cubicBezTo>
                    <a:pt x="332" y="473"/>
                    <a:pt x="327" y="484"/>
                    <a:pt x="333" y="477"/>
                  </a:cubicBezTo>
                  <a:cubicBezTo>
                    <a:pt x="340" y="470"/>
                    <a:pt x="343" y="462"/>
                    <a:pt x="343" y="462"/>
                  </a:cubicBezTo>
                  <a:cubicBezTo>
                    <a:pt x="361" y="450"/>
                    <a:pt x="361" y="450"/>
                    <a:pt x="361" y="450"/>
                  </a:cubicBezTo>
                  <a:cubicBezTo>
                    <a:pt x="374" y="448"/>
                    <a:pt x="374" y="448"/>
                    <a:pt x="374" y="448"/>
                  </a:cubicBezTo>
                  <a:cubicBezTo>
                    <a:pt x="375" y="436"/>
                    <a:pt x="366" y="439"/>
                    <a:pt x="375" y="434"/>
                  </a:cubicBezTo>
                  <a:cubicBezTo>
                    <a:pt x="383" y="428"/>
                    <a:pt x="406" y="419"/>
                    <a:pt x="391" y="418"/>
                  </a:cubicBezTo>
                  <a:cubicBezTo>
                    <a:pt x="376" y="417"/>
                    <a:pt x="381" y="402"/>
                    <a:pt x="381" y="402"/>
                  </a:cubicBezTo>
                  <a:cubicBezTo>
                    <a:pt x="381" y="402"/>
                    <a:pt x="398" y="408"/>
                    <a:pt x="398" y="401"/>
                  </a:cubicBezTo>
                  <a:cubicBezTo>
                    <a:pt x="398" y="395"/>
                    <a:pt x="400" y="391"/>
                    <a:pt x="400" y="384"/>
                  </a:cubicBezTo>
                  <a:cubicBezTo>
                    <a:pt x="400" y="377"/>
                    <a:pt x="380" y="375"/>
                    <a:pt x="391" y="368"/>
                  </a:cubicBezTo>
                  <a:cubicBezTo>
                    <a:pt x="402" y="361"/>
                    <a:pt x="402" y="350"/>
                    <a:pt x="402" y="350"/>
                  </a:cubicBezTo>
                  <a:cubicBezTo>
                    <a:pt x="402" y="350"/>
                    <a:pt x="404" y="348"/>
                    <a:pt x="404" y="341"/>
                  </a:cubicBezTo>
                  <a:cubicBezTo>
                    <a:pt x="404" y="334"/>
                    <a:pt x="417" y="327"/>
                    <a:pt x="417" y="327"/>
                  </a:cubicBezTo>
                  <a:cubicBezTo>
                    <a:pt x="417" y="327"/>
                    <a:pt x="404" y="322"/>
                    <a:pt x="391" y="316"/>
                  </a:cubicBezTo>
                  <a:cubicBezTo>
                    <a:pt x="379" y="309"/>
                    <a:pt x="363" y="291"/>
                    <a:pt x="363" y="291"/>
                  </a:cubicBezTo>
                  <a:cubicBezTo>
                    <a:pt x="363" y="291"/>
                    <a:pt x="367" y="273"/>
                    <a:pt x="361" y="273"/>
                  </a:cubicBezTo>
                  <a:cubicBezTo>
                    <a:pt x="354" y="273"/>
                    <a:pt x="336" y="278"/>
                    <a:pt x="336" y="271"/>
                  </a:cubicBezTo>
                  <a:cubicBezTo>
                    <a:pt x="336" y="264"/>
                    <a:pt x="349" y="252"/>
                    <a:pt x="349" y="252"/>
                  </a:cubicBezTo>
                  <a:cubicBezTo>
                    <a:pt x="349" y="252"/>
                    <a:pt x="380" y="241"/>
                    <a:pt x="386" y="241"/>
                  </a:cubicBezTo>
                  <a:cubicBezTo>
                    <a:pt x="391" y="241"/>
                    <a:pt x="424" y="239"/>
                    <a:pt x="431" y="239"/>
                  </a:cubicBezTo>
                  <a:cubicBezTo>
                    <a:pt x="438" y="239"/>
                    <a:pt x="460" y="231"/>
                    <a:pt x="465" y="237"/>
                  </a:cubicBezTo>
                  <a:cubicBezTo>
                    <a:pt x="470" y="243"/>
                    <a:pt x="481" y="236"/>
                    <a:pt x="491" y="250"/>
                  </a:cubicBezTo>
                  <a:cubicBezTo>
                    <a:pt x="501" y="264"/>
                    <a:pt x="506" y="266"/>
                    <a:pt x="506" y="266"/>
                  </a:cubicBezTo>
                  <a:cubicBezTo>
                    <a:pt x="506" y="266"/>
                    <a:pt x="510" y="266"/>
                    <a:pt x="515" y="258"/>
                  </a:cubicBezTo>
                  <a:cubicBezTo>
                    <a:pt x="519" y="250"/>
                    <a:pt x="514" y="243"/>
                    <a:pt x="525" y="241"/>
                  </a:cubicBezTo>
                  <a:cubicBezTo>
                    <a:pt x="536" y="239"/>
                    <a:pt x="542" y="233"/>
                    <a:pt x="549" y="233"/>
                  </a:cubicBezTo>
                  <a:cubicBezTo>
                    <a:pt x="556" y="233"/>
                    <a:pt x="565" y="239"/>
                    <a:pt x="565" y="239"/>
                  </a:cubicBezTo>
                  <a:cubicBezTo>
                    <a:pt x="565" y="239"/>
                    <a:pt x="574" y="231"/>
                    <a:pt x="581" y="231"/>
                  </a:cubicBezTo>
                  <a:cubicBezTo>
                    <a:pt x="587" y="231"/>
                    <a:pt x="594" y="236"/>
                    <a:pt x="597" y="243"/>
                  </a:cubicBezTo>
                  <a:cubicBezTo>
                    <a:pt x="599" y="250"/>
                    <a:pt x="584" y="257"/>
                    <a:pt x="598" y="258"/>
                  </a:cubicBezTo>
                  <a:cubicBezTo>
                    <a:pt x="612" y="259"/>
                    <a:pt x="624" y="259"/>
                    <a:pt x="633" y="259"/>
                  </a:cubicBezTo>
                  <a:cubicBezTo>
                    <a:pt x="642" y="259"/>
                    <a:pt x="640" y="255"/>
                    <a:pt x="651" y="255"/>
                  </a:cubicBezTo>
                  <a:cubicBezTo>
                    <a:pt x="662" y="255"/>
                    <a:pt x="654" y="259"/>
                    <a:pt x="669" y="259"/>
                  </a:cubicBezTo>
                  <a:cubicBezTo>
                    <a:pt x="703" y="259"/>
                    <a:pt x="703" y="259"/>
                    <a:pt x="703" y="259"/>
                  </a:cubicBezTo>
                  <a:cubicBezTo>
                    <a:pt x="719" y="248"/>
                    <a:pt x="719" y="248"/>
                    <a:pt x="719" y="248"/>
                  </a:cubicBezTo>
                  <a:cubicBezTo>
                    <a:pt x="719" y="248"/>
                    <a:pt x="714" y="241"/>
                    <a:pt x="730" y="243"/>
                  </a:cubicBezTo>
                  <a:cubicBezTo>
                    <a:pt x="746" y="245"/>
                    <a:pt x="755" y="252"/>
                    <a:pt x="763" y="248"/>
                  </a:cubicBezTo>
                  <a:cubicBezTo>
                    <a:pt x="771" y="243"/>
                    <a:pt x="778" y="229"/>
                    <a:pt x="789" y="229"/>
                  </a:cubicBezTo>
                  <a:cubicBezTo>
                    <a:pt x="801" y="229"/>
                    <a:pt x="809" y="237"/>
                    <a:pt x="820" y="227"/>
                  </a:cubicBezTo>
                  <a:cubicBezTo>
                    <a:pt x="831" y="216"/>
                    <a:pt x="826" y="214"/>
                    <a:pt x="860" y="209"/>
                  </a:cubicBezTo>
                  <a:cubicBezTo>
                    <a:pt x="863" y="209"/>
                    <a:pt x="867" y="208"/>
                    <a:pt x="871" y="207"/>
                  </a:cubicBezTo>
                  <a:cubicBezTo>
                    <a:pt x="878" y="199"/>
                    <a:pt x="884" y="190"/>
                    <a:pt x="884" y="184"/>
                  </a:cubicBezTo>
                  <a:cubicBezTo>
                    <a:pt x="884" y="173"/>
                    <a:pt x="854" y="171"/>
                    <a:pt x="844" y="167"/>
                  </a:cubicBezTo>
                  <a:cubicBezTo>
                    <a:pt x="834" y="163"/>
                    <a:pt x="850" y="154"/>
                    <a:pt x="852" y="146"/>
                  </a:cubicBezTo>
                  <a:close/>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20163">
              <a:extLst>
                <a:ext uri="{FF2B5EF4-FFF2-40B4-BE49-F238E27FC236}">
                  <a16:creationId xmlns:a16="http://schemas.microsoft.com/office/drawing/2014/main" id="{3FD83B79-8EF6-4554-B74C-2805590833F5}"/>
                </a:ext>
              </a:extLst>
            </p:cNvPr>
            <p:cNvSpPr>
              <a:spLocks/>
            </p:cNvSpPr>
            <p:nvPr/>
          </p:nvSpPr>
          <p:spPr bwMode="auto">
            <a:xfrm>
              <a:off x="1675" y="2638"/>
              <a:ext cx="429" cy="725"/>
            </a:xfrm>
            <a:custGeom>
              <a:avLst/>
              <a:gdLst>
                <a:gd name="T0" fmla="*/ 298 w 301"/>
                <a:gd name="T1" fmla="*/ 469 h 509"/>
                <a:gd name="T2" fmla="*/ 265 w 301"/>
                <a:gd name="T3" fmla="*/ 399 h 509"/>
                <a:gd name="T4" fmla="*/ 252 w 301"/>
                <a:gd name="T5" fmla="*/ 365 h 509"/>
                <a:gd name="T6" fmla="*/ 230 w 301"/>
                <a:gd name="T7" fmla="*/ 310 h 509"/>
                <a:gd name="T8" fmla="*/ 226 w 301"/>
                <a:gd name="T9" fmla="*/ 281 h 509"/>
                <a:gd name="T10" fmla="*/ 205 w 301"/>
                <a:gd name="T11" fmla="*/ 174 h 509"/>
                <a:gd name="T12" fmla="*/ 194 w 301"/>
                <a:gd name="T13" fmla="*/ 111 h 509"/>
                <a:gd name="T14" fmla="*/ 201 w 301"/>
                <a:gd name="T15" fmla="*/ 64 h 509"/>
                <a:gd name="T16" fmla="*/ 196 w 301"/>
                <a:gd name="T17" fmla="*/ 42 h 509"/>
                <a:gd name="T18" fmla="*/ 194 w 301"/>
                <a:gd name="T19" fmla="*/ 17 h 509"/>
                <a:gd name="T20" fmla="*/ 173 w 301"/>
                <a:gd name="T21" fmla="*/ 19 h 509"/>
                <a:gd name="T22" fmla="*/ 115 w 301"/>
                <a:gd name="T23" fmla="*/ 43 h 509"/>
                <a:gd name="T24" fmla="*/ 131 w 301"/>
                <a:gd name="T25" fmla="*/ 102 h 509"/>
                <a:gd name="T26" fmla="*/ 141 w 301"/>
                <a:gd name="T27" fmla="*/ 147 h 509"/>
                <a:gd name="T28" fmla="*/ 115 w 301"/>
                <a:gd name="T29" fmla="*/ 240 h 509"/>
                <a:gd name="T30" fmla="*/ 59 w 301"/>
                <a:gd name="T31" fmla="*/ 300 h 509"/>
                <a:gd name="T32" fmla="*/ 0 w 301"/>
                <a:gd name="T33" fmla="*/ 362 h 509"/>
                <a:gd name="T34" fmla="*/ 19 w 301"/>
                <a:gd name="T35" fmla="*/ 378 h 509"/>
                <a:gd name="T36" fmla="*/ 20 w 301"/>
                <a:gd name="T37" fmla="*/ 403 h 509"/>
                <a:gd name="T38" fmla="*/ 14 w 301"/>
                <a:gd name="T39" fmla="*/ 436 h 509"/>
                <a:gd name="T40" fmla="*/ 19 w 301"/>
                <a:gd name="T41" fmla="*/ 469 h 509"/>
                <a:gd name="T42" fmla="*/ 28 w 301"/>
                <a:gd name="T43" fmla="*/ 474 h 509"/>
                <a:gd name="T44" fmla="*/ 69 w 301"/>
                <a:gd name="T45" fmla="*/ 460 h 509"/>
                <a:gd name="T46" fmla="*/ 85 w 301"/>
                <a:gd name="T47" fmla="*/ 472 h 509"/>
                <a:gd name="T48" fmla="*/ 107 w 301"/>
                <a:gd name="T49" fmla="*/ 506 h 509"/>
                <a:gd name="T50" fmla="*/ 133 w 301"/>
                <a:gd name="T51" fmla="*/ 501 h 509"/>
                <a:gd name="T52" fmla="*/ 161 w 301"/>
                <a:gd name="T53" fmla="*/ 493 h 509"/>
                <a:gd name="T54" fmla="*/ 191 w 301"/>
                <a:gd name="T55" fmla="*/ 485 h 509"/>
                <a:gd name="T56" fmla="*/ 213 w 301"/>
                <a:gd name="T57" fmla="*/ 493 h 509"/>
                <a:gd name="T58" fmla="*/ 236 w 301"/>
                <a:gd name="T59" fmla="*/ 487 h 509"/>
                <a:gd name="T60" fmla="*/ 282 w 301"/>
                <a:gd name="T61" fmla="*/ 498 h 509"/>
                <a:gd name="T62" fmla="*/ 301 w 301"/>
                <a:gd name="T63" fmla="*/ 49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1" h="509">
                  <a:moveTo>
                    <a:pt x="301" y="495"/>
                  </a:moveTo>
                  <a:cubicBezTo>
                    <a:pt x="299" y="486"/>
                    <a:pt x="298" y="473"/>
                    <a:pt x="298" y="469"/>
                  </a:cubicBezTo>
                  <a:cubicBezTo>
                    <a:pt x="298" y="462"/>
                    <a:pt x="281" y="417"/>
                    <a:pt x="278" y="408"/>
                  </a:cubicBezTo>
                  <a:cubicBezTo>
                    <a:pt x="276" y="399"/>
                    <a:pt x="271" y="403"/>
                    <a:pt x="265" y="399"/>
                  </a:cubicBezTo>
                  <a:cubicBezTo>
                    <a:pt x="258" y="394"/>
                    <a:pt x="254" y="390"/>
                    <a:pt x="254" y="382"/>
                  </a:cubicBezTo>
                  <a:cubicBezTo>
                    <a:pt x="254" y="374"/>
                    <a:pt x="252" y="365"/>
                    <a:pt x="252" y="365"/>
                  </a:cubicBezTo>
                  <a:cubicBezTo>
                    <a:pt x="252" y="365"/>
                    <a:pt x="242" y="349"/>
                    <a:pt x="232" y="342"/>
                  </a:cubicBezTo>
                  <a:cubicBezTo>
                    <a:pt x="221" y="335"/>
                    <a:pt x="230" y="322"/>
                    <a:pt x="230" y="310"/>
                  </a:cubicBezTo>
                  <a:cubicBezTo>
                    <a:pt x="230" y="299"/>
                    <a:pt x="228" y="292"/>
                    <a:pt x="228" y="292"/>
                  </a:cubicBezTo>
                  <a:cubicBezTo>
                    <a:pt x="228" y="292"/>
                    <a:pt x="226" y="288"/>
                    <a:pt x="226" y="281"/>
                  </a:cubicBezTo>
                  <a:cubicBezTo>
                    <a:pt x="226" y="274"/>
                    <a:pt x="226" y="258"/>
                    <a:pt x="224" y="237"/>
                  </a:cubicBezTo>
                  <a:cubicBezTo>
                    <a:pt x="222" y="215"/>
                    <a:pt x="205" y="189"/>
                    <a:pt x="205" y="174"/>
                  </a:cubicBezTo>
                  <a:cubicBezTo>
                    <a:pt x="205" y="159"/>
                    <a:pt x="210" y="145"/>
                    <a:pt x="203" y="132"/>
                  </a:cubicBezTo>
                  <a:cubicBezTo>
                    <a:pt x="196" y="120"/>
                    <a:pt x="194" y="117"/>
                    <a:pt x="194" y="111"/>
                  </a:cubicBezTo>
                  <a:cubicBezTo>
                    <a:pt x="194" y="83"/>
                    <a:pt x="194" y="83"/>
                    <a:pt x="194" y="83"/>
                  </a:cubicBezTo>
                  <a:cubicBezTo>
                    <a:pt x="194" y="83"/>
                    <a:pt x="201" y="72"/>
                    <a:pt x="201" y="64"/>
                  </a:cubicBezTo>
                  <a:cubicBezTo>
                    <a:pt x="201" y="56"/>
                    <a:pt x="201" y="61"/>
                    <a:pt x="191" y="52"/>
                  </a:cubicBezTo>
                  <a:cubicBezTo>
                    <a:pt x="181" y="43"/>
                    <a:pt x="191" y="45"/>
                    <a:pt x="196" y="42"/>
                  </a:cubicBezTo>
                  <a:cubicBezTo>
                    <a:pt x="201" y="38"/>
                    <a:pt x="199" y="31"/>
                    <a:pt x="199" y="24"/>
                  </a:cubicBezTo>
                  <a:cubicBezTo>
                    <a:pt x="199" y="16"/>
                    <a:pt x="199" y="24"/>
                    <a:pt x="194" y="17"/>
                  </a:cubicBezTo>
                  <a:cubicBezTo>
                    <a:pt x="193" y="14"/>
                    <a:pt x="193" y="8"/>
                    <a:pt x="193" y="0"/>
                  </a:cubicBezTo>
                  <a:cubicBezTo>
                    <a:pt x="160" y="1"/>
                    <a:pt x="180" y="13"/>
                    <a:pt x="173" y="19"/>
                  </a:cubicBezTo>
                  <a:cubicBezTo>
                    <a:pt x="165" y="25"/>
                    <a:pt x="135" y="32"/>
                    <a:pt x="135" y="32"/>
                  </a:cubicBezTo>
                  <a:cubicBezTo>
                    <a:pt x="135" y="32"/>
                    <a:pt x="126" y="36"/>
                    <a:pt x="115" y="43"/>
                  </a:cubicBezTo>
                  <a:cubicBezTo>
                    <a:pt x="104" y="49"/>
                    <a:pt x="92" y="60"/>
                    <a:pt x="92" y="60"/>
                  </a:cubicBezTo>
                  <a:cubicBezTo>
                    <a:pt x="92" y="60"/>
                    <a:pt x="113" y="81"/>
                    <a:pt x="131" y="102"/>
                  </a:cubicBezTo>
                  <a:cubicBezTo>
                    <a:pt x="150" y="123"/>
                    <a:pt x="131" y="113"/>
                    <a:pt x="135" y="123"/>
                  </a:cubicBezTo>
                  <a:cubicBezTo>
                    <a:pt x="139" y="133"/>
                    <a:pt x="141" y="136"/>
                    <a:pt x="141" y="147"/>
                  </a:cubicBezTo>
                  <a:cubicBezTo>
                    <a:pt x="141" y="158"/>
                    <a:pt x="135" y="181"/>
                    <a:pt x="133" y="195"/>
                  </a:cubicBezTo>
                  <a:cubicBezTo>
                    <a:pt x="131" y="208"/>
                    <a:pt x="127" y="217"/>
                    <a:pt x="115" y="240"/>
                  </a:cubicBezTo>
                  <a:cubicBezTo>
                    <a:pt x="103" y="263"/>
                    <a:pt x="107" y="268"/>
                    <a:pt x="105" y="289"/>
                  </a:cubicBezTo>
                  <a:cubicBezTo>
                    <a:pt x="103" y="310"/>
                    <a:pt x="105" y="306"/>
                    <a:pt x="59" y="300"/>
                  </a:cubicBezTo>
                  <a:cubicBezTo>
                    <a:pt x="14" y="295"/>
                    <a:pt x="39" y="329"/>
                    <a:pt x="14" y="349"/>
                  </a:cubicBezTo>
                  <a:cubicBezTo>
                    <a:pt x="9" y="353"/>
                    <a:pt x="4" y="358"/>
                    <a:pt x="0" y="362"/>
                  </a:cubicBezTo>
                  <a:cubicBezTo>
                    <a:pt x="5" y="361"/>
                    <a:pt x="11" y="361"/>
                    <a:pt x="15" y="362"/>
                  </a:cubicBezTo>
                  <a:cubicBezTo>
                    <a:pt x="23" y="363"/>
                    <a:pt x="25" y="372"/>
                    <a:pt x="19" y="378"/>
                  </a:cubicBezTo>
                  <a:cubicBezTo>
                    <a:pt x="12" y="384"/>
                    <a:pt x="7" y="393"/>
                    <a:pt x="6" y="397"/>
                  </a:cubicBezTo>
                  <a:cubicBezTo>
                    <a:pt x="5" y="401"/>
                    <a:pt x="15" y="403"/>
                    <a:pt x="20" y="403"/>
                  </a:cubicBezTo>
                  <a:cubicBezTo>
                    <a:pt x="24" y="403"/>
                    <a:pt x="28" y="409"/>
                    <a:pt x="23" y="417"/>
                  </a:cubicBezTo>
                  <a:cubicBezTo>
                    <a:pt x="18" y="425"/>
                    <a:pt x="15" y="430"/>
                    <a:pt x="14" y="436"/>
                  </a:cubicBezTo>
                  <a:cubicBezTo>
                    <a:pt x="13" y="443"/>
                    <a:pt x="10" y="454"/>
                    <a:pt x="10" y="454"/>
                  </a:cubicBezTo>
                  <a:cubicBezTo>
                    <a:pt x="10" y="454"/>
                    <a:pt x="24" y="459"/>
                    <a:pt x="19" y="469"/>
                  </a:cubicBezTo>
                  <a:cubicBezTo>
                    <a:pt x="17" y="472"/>
                    <a:pt x="14" y="475"/>
                    <a:pt x="10" y="477"/>
                  </a:cubicBezTo>
                  <a:cubicBezTo>
                    <a:pt x="18" y="478"/>
                    <a:pt x="26" y="477"/>
                    <a:pt x="28" y="474"/>
                  </a:cubicBezTo>
                  <a:cubicBezTo>
                    <a:pt x="32" y="468"/>
                    <a:pt x="32" y="466"/>
                    <a:pt x="44" y="464"/>
                  </a:cubicBezTo>
                  <a:cubicBezTo>
                    <a:pt x="55" y="463"/>
                    <a:pt x="58" y="463"/>
                    <a:pt x="69" y="460"/>
                  </a:cubicBezTo>
                  <a:cubicBezTo>
                    <a:pt x="79" y="456"/>
                    <a:pt x="85" y="456"/>
                    <a:pt x="85" y="456"/>
                  </a:cubicBezTo>
                  <a:cubicBezTo>
                    <a:pt x="85" y="456"/>
                    <a:pt x="85" y="462"/>
                    <a:pt x="85" y="472"/>
                  </a:cubicBezTo>
                  <a:cubicBezTo>
                    <a:pt x="85" y="483"/>
                    <a:pt x="83" y="483"/>
                    <a:pt x="90" y="491"/>
                  </a:cubicBezTo>
                  <a:cubicBezTo>
                    <a:pt x="97" y="498"/>
                    <a:pt x="101" y="504"/>
                    <a:pt x="107" y="506"/>
                  </a:cubicBezTo>
                  <a:cubicBezTo>
                    <a:pt x="113" y="509"/>
                    <a:pt x="123" y="508"/>
                    <a:pt x="123" y="508"/>
                  </a:cubicBezTo>
                  <a:cubicBezTo>
                    <a:pt x="123" y="508"/>
                    <a:pt x="127" y="504"/>
                    <a:pt x="133" y="501"/>
                  </a:cubicBezTo>
                  <a:cubicBezTo>
                    <a:pt x="139" y="497"/>
                    <a:pt x="127" y="495"/>
                    <a:pt x="141" y="494"/>
                  </a:cubicBezTo>
                  <a:cubicBezTo>
                    <a:pt x="155" y="493"/>
                    <a:pt x="152" y="494"/>
                    <a:pt x="161" y="493"/>
                  </a:cubicBezTo>
                  <a:cubicBezTo>
                    <a:pt x="171" y="492"/>
                    <a:pt x="164" y="492"/>
                    <a:pt x="175" y="489"/>
                  </a:cubicBezTo>
                  <a:cubicBezTo>
                    <a:pt x="185" y="487"/>
                    <a:pt x="189" y="481"/>
                    <a:pt x="191" y="485"/>
                  </a:cubicBezTo>
                  <a:cubicBezTo>
                    <a:pt x="193" y="488"/>
                    <a:pt x="197" y="495"/>
                    <a:pt x="197" y="495"/>
                  </a:cubicBezTo>
                  <a:cubicBezTo>
                    <a:pt x="197" y="495"/>
                    <a:pt x="209" y="496"/>
                    <a:pt x="213" y="493"/>
                  </a:cubicBezTo>
                  <a:cubicBezTo>
                    <a:pt x="216" y="489"/>
                    <a:pt x="213" y="484"/>
                    <a:pt x="220" y="484"/>
                  </a:cubicBezTo>
                  <a:cubicBezTo>
                    <a:pt x="228" y="484"/>
                    <a:pt x="230" y="481"/>
                    <a:pt x="236" y="487"/>
                  </a:cubicBezTo>
                  <a:cubicBezTo>
                    <a:pt x="243" y="493"/>
                    <a:pt x="247" y="496"/>
                    <a:pt x="260" y="497"/>
                  </a:cubicBezTo>
                  <a:cubicBezTo>
                    <a:pt x="274" y="498"/>
                    <a:pt x="271" y="498"/>
                    <a:pt x="282" y="498"/>
                  </a:cubicBezTo>
                  <a:cubicBezTo>
                    <a:pt x="292" y="498"/>
                    <a:pt x="287" y="498"/>
                    <a:pt x="294" y="497"/>
                  </a:cubicBezTo>
                  <a:cubicBezTo>
                    <a:pt x="296" y="497"/>
                    <a:pt x="299" y="496"/>
                    <a:pt x="301" y="495"/>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20164">
              <a:extLst>
                <a:ext uri="{FF2B5EF4-FFF2-40B4-BE49-F238E27FC236}">
                  <a16:creationId xmlns:a16="http://schemas.microsoft.com/office/drawing/2014/main" id="{FD247A95-5E98-4A72-812A-7CD64501349D}"/>
                </a:ext>
              </a:extLst>
            </p:cNvPr>
            <p:cNvSpPr>
              <a:spLocks/>
            </p:cNvSpPr>
            <p:nvPr/>
          </p:nvSpPr>
          <p:spPr bwMode="auto">
            <a:xfrm>
              <a:off x="1675" y="2638"/>
              <a:ext cx="429" cy="725"/>
            </a:xfrm>
            <a:custGeom>
              <a:avLst/>
              <a:gdLst>
                <a:gd name="T0" fmla="*/ 298 w 301"/>
                <a:gd name="T1" fmla="*/ 469 h 509"/>
                <a:gd name="T2" fmla="*/ 265 w 301"/>
                <a:gd name="T3" fmla="*/ 399 h 509"/>
                <a:gd name="T4" fmla="*/ 252 w 301"/>
                <a:gd name="T5" fmla="*/ 365 h 509"/>
                <a:gd name="T6" fmla="*/ 230 w 301"/>
                <a:gd name="T7" fmla="*/ 310 h 509"/>
                <a:gd name="T8" fmla="*/ 226 w 301"/>
                <a:gd name="T9" fmla="*/ 281 h 509"/>
                <a:gd name="T10" fmla="*/ 205 w 301"/>
                <a:gd name="T11" fmla="*/ 174 h 509"/>
                <a:gd name="T12" fmla="*/ 194 w 301"/>
                <a:gd name="T13" fmla="*/ 111 h 509"/>
                <a:gd name="T14" fmla="*/ 201 w 301"/>
                <a:gd name="T15" fmla="*/ 64 h 509"/>
                <a:gd name="T16" fmla="*/ 196 w 301"/>
                <a:gd name="T17" fmla="*/ 42 h 509"/>
                <a:gd name="T18" fmla="*/ 194 w 301"/>
                <a:gd name="T19" fmla="*/ 17 h 509"/>
                <a:gd name="T20" fmla="*/ 173 w 301"/>
                <a:gd name="T21" fmla="*/ 19 h 509"/>
                <a:gd name="T22" fmla="*/ 115 w 301"/>
                <a:gd name="T23" fmla="*/ 43 h 509"/>
                <a:gd name="T24" fmla="*/ 131 w 301"/>
                <a:gd name="T25" fmla="*/ 102 h 509"/>
                <a:gd name="T26" fmla="*/ 141 w 301"/>
                <a:gd name="T27" fmla="*/ 147 h 509"/>
                <a:gd name="T28" fmla="*/ 115 w 301"/>
                <a:gd name="T29" fmla="*/ 240 h 509"/>
                <a:gd name="T30" fmla="*/ 59 w 301"/>
                <a:gd name="T31" fmla="*/ 300 h 509"/>
                <a:gd name="T32" fmla="*/ 0 w 301"/>
                <a:gd name="T33" fmla="*/ 362 h 509"/>
                <a:gd name="T34" fmla="*/ 19 w 301"/>
                <a:gd name="T35" fmla="*/ 378 h 509"/>
                <a:gd name="T36" fmla="*/ 20 w 301"/>
                <a:gd name="T37" fmla="*/ 403 h 509"/>
                <a:gd name="T38" fmla="*/ 14 w 301"/>
                <a:gd name="T39" fmla="*/ 436 h 509"/>
                <a:gd name="T40" fmla="*/ 19 w 301"/>
                <a:gd name="T41" fmla="*/ 469 h 509"/>
                <a:gd name="T42" fmla="*/ 28 w 301"/>
                <a:gd name="T43" fmla="*/ 474 h 509"/>
                <a:gd name="T44" fmla="*/ 69 w 301"/>
                <a:gd name="T45" fmla="*/ 460 h 509"/>
                <a:gd name="T46" fmla="*/ 85 w 301"/>
                <a:gd name="T47" fmla="*/ 472 h 509"/>
                <a:gd name="T48" fmla="*/ 107 w 301"/>
                <a:gd name="T49" fmla="*/ 506 h 509"/>
                <a:gd name="T50" fmla="*/ 133 w 301"/>
                <a:gd name="T51" fmla="*/ 501 h 509"/>
                <a:gd name="T52" fmla="*/ 161 w 301"/>
                <a:gd name="T53" fmla="*/ 493 h 509"/>
                <a:gd name="T54" fmla="*/ 191 w 301"/>
                <a:gd name="T55" fmla="*/ 485 h 509"/>
                <a:gd name="T56" fmla="*/ 213 w 301"/>
                <a:gd name="T57" fmla="*/ 493 h 509"/>
                <a:gd name="T58" fmla="*/ 236 w 301"/>
                <a:gd name="T59" fmla="*/ 487 h 509"/>
                <a:gd name="T60" fmla="*/ 282 w 301"/>
                <a:gd name="T61" fmla="*/ 498 h 509"/>
                <a:gd name="T62" fmla="*/ 301 w 301"/>
                <a:gd name="T63" fmla="*/ 49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1" h="509">
                  <a:moveTo>
                    <a:pt x="301" y="495"/>
                  </a:moveTo>
                  <a:cubicBezTo>
                    <a:pt x="299" y="486"/>
                    <a:pt x="298" y="473"/>
                    <a:pt x="298" y="469"/>
                  </a:cubicBezTo>
                  <a:cubicBezTo>
                    <a:pt x="298" y="462"/>
                    <a:pt x="281" y="417"/>
                    <a:pt x="278" y="408"/>
                  </a:cubicBezTo>
                  <a:cubicBezTo>
                    <a:pt x="276" y="399"/>
                    <a:pt x="271" y="403"/>
                    <a:pt x="265" y="399"/>
                  </a:cubicBezTo>
                  <a:cubicBezTo>
                    <a:pt x="258" y="394"/>
                    <a:pt x="254" y="390"/>
                    <a:pt x="254" y="382"/>
                  </a:cubicBezTo>
                  <a:cubicBezTo>
                    <a:pt x="254" y="374"/>
                    <a:pt x="252" y="365"/>
                    <a:pt x="252" y="365"/>
                  </a:cubicBezTo>
                  <a:cubicBezTo>
                    <a:pt x="252" y="365"/>
                    <a:pt x="242" y="349"/>
                    <a:pt x="232" y="342"/>
                  </a:cubicBezTo>
                  <a:cubicBezTo>
                    <a:pt x="221" y="335"/>
                    <a:pt x="230" y="322"/>
                    <a:pt x="230" y="310"/>
                  </a:cubicBezTo>
                  <a:cubicBezTo>
                    <a:pt x="230" y="299"/>
                    <a:pt x="228" y="292"/>
                    <a:pt x="228" y="292"/>
                  </a:cubicBezTo>
                  <a:cubicBezTo>
                    <a:pt x="228" y="292"/>
                    <a:pt x="226" y="288"/>
                    <a:pt x="226" y="281"/>
                  </a:cubicBezTo>
                  <a:cubicBezTo>
                    <a:pt x="226" y="274"/>
                    <a:pt x="226" y="258"/>
                    <a:pt x="224" y="237"/>
                  </a:cubicBezTo>
                  <a:cubicBezTo>
                    <a:pt x="222" y="215"/>
                    <a:pt x="205" y="189"/>
                    <a:pt x="205" y="174"/>
                  </a:cubicBezTo>
                  <a:cubicBezTo>
                    <a:pt x="205" y="159"/>
                    <a:pt x="210" y="145"/>
                    <a:pt x="203" y="132"/>
                  </a:cubicBezTo>
                  <a:cubicBezTo>
                    <a:pt x="196" y="120"/>
                    <a:pt x="194" y="117"/>
                    <a:pt x="194" y="111"/>
                  </a:cubicBezTo>
                  <a:cubicBezTo>
                    <a:pt x="194" y="83"/>
                    <a:pt x="194" y="83"/>
                    <a:pt x="194" y="83"/>
                  </a:cubicBezTo>
                  <a:cubicBezTo>
                    <a:pt x="194" y="83"/>
                    <a:pt x="201" y="72"/>
                    <a:pt x="201" y="64"/>
                  </a:cubicBezTo>
                  <a:cubicBezTo>
                    <a:pt x="201" y="56"/>
                    <a:pt x="201" y="61"/>
                    <a:pt x="191" y="52"/>
                  </a:cubicBezTo>
                  <a:cubicBezTo>
                    <a:pt x="181" y="43"/>
                    <a:pt x="191" y="45"/>
                    <a:pt x="196" y="42"/>
                  </a:cubicBezTo>
                  <a:cubicBezTo>
                    <a:pt x="201" y="38"/>
                    <a:pt x="199" y="31"/>
                    <a:pt x="199" y="24"/>
                  </a:cubicBezTo>
                  <a:cubicBezTo>
                    <a:pt x="199" y="16"/>
                    <a:pt x="199" y="24"/>
                    <a:pt x="194" y="17"/>
                  </a:cubicBezTo>
                  <a:cubicBezTo>
                    <a:pt x="193" y="14"/>
                    <a:pt x="193" y="8"/>
                    <a:pt x="193" y="0"/>
                  </a:cubicBezTo>
                  <a:cubicBezTo>
                    <a:pt x="160" y="1"/>
                    <a:pt x="180" y="13"/>
                    <a:pt x="173" y="19"/>
                  </a:cubicBezTo>
                  <a:cubicBezTo>
                    <a:pt x="165" y="25"/>
                    <a:pt x="135" y="32"/>
                    <a:pt x="135" y="32"/>
                  </a:cubicBezTo>
                  <a:cubicBezTo>
                    <a:pt x="135" y="32"/>
                    <a:pt x="126" y="36"/>
                    <a:pt x="115" y="43"/>
                  </a:cubicBezTo>
                  <a:cubicBezTo>
                    <a:pt x="104" y="49"/>
                    <a:pt x="92" y="60"/>
                    <a:pt x="92" y="60"/>
                  </a:cubicBezTo>
                  <a:cubicBezTo>
                    <a:pt x="92" y="60"/>
                    <a:pt x="113" y="81"/>
                    <a:pt x="131" y="102"/>
                  </a:cubicBezTo>
                  <a:cubicBezTo>
                    <a:pt x="150" y="123"/>
                    <a:pt x="131" y="113"/>
                    <a:pt x="135" y="123"/>
                  </a:cubicBezTo>
                  <a:cubicBezTo>
                    <a:pt x="139" y="133"/>
                    <a:pt x="141" y="136"/>
                    <a:pt x="141" y="147"/>
                  </a:cubicBezTo>
                  <a:cubicBezTo>
                    <a:pt x="141" y="158"/>
                    <a:pt x="135" y="181"/>
                    <a:pt x="133" y="195"/>
                  </a:cubicBezTo>
                  <a:cubicBezTo>
                    <a:pt x="131" y="208"/>
                    <a:pt x="127" y="217"/>
                    <a:pt x="115" y="240"/>
                  </a:cubicBezTo>
                  <a:cubicBezTo>
                    <a:pt x="103" y="263"/>
                    <a:pt x="107" y="268"/>
                    <a:pt x="105" y="289"/>
                  </a:cubicBezTo>
                  <a:cubicBezTo>
                    <a:pt x="103" y="310"/>
                    <a:pt x="105" y="306"/>
                    <a:pt x="59" y="300"/>
                  </a:cubicBezTo>
                  <a:cubicBezTo>
                    <a:pt x="14" y="295"/>
                    <a:pt x="39" y="329"/>
                    <a:pt x="14" y="349"/>
                  </a:cubicBezTo>
                  <a:cubicBezTo>
                    <a:pt x="9" y="353"/>
                    <a:pt x="4" y="358"/>
                    <a:pt x="0" y="362"/>
                  </a:cubicBezTo>
                  <a:cubicBezTo>
                    <a:pt x="5" y="361"/>
                    <a:pt x="11" y="361"/>
                    <a:pt x="15" y="362"/>
                  </a:cubicBezTo>
                  <a:cubicBezTo>
                    <a:pt x="23" y="363"/>
                    <a:pt x="25" y="372"/>
                    <a:pt x="19" y="378"/>
                  </a:cubicBezTo>
                  <a:cubicBezTo>
                    <a:pt x="12" y="384"/>
                    <a:pt x="7" y="393"/>
                    <a:pt x="6" y="397"/>
                  </a:cubicBezTo>
                  <a:cubicBezTo>
                    <a:pt x="5" y="401"/>
                    <a:pt x="15" y="403"/>
                    <a:pt x="20" y="403"/>
                  </a:cubicBezTo>
                  <a:cubicBezTo>
                    <a:pt x="24" y="403"/>
                    <a:pt x="28" y="409"/>
                    <a:pt x="23" y="417"/>
                  </a:cubicBezTo>
                  <a:cubicBezTo>
                    <a:pt x="18" y="425"/>
                    <a:pt x="15" y="430"/>
                    <a:pt x="14" y="436"/>
                  </a:cubicBezTo>
                  <a:cubicBezTo>
                    <a:pt x="13" y="443"/>
                    <a:pt x="10" y="454"/>
                    <a:pt x="10" y="454"/>
                  </a:cubicBezTo>
                  <a:cubicBezTo>
                    <a:pt x="10" y="454"/>
                    <a:pt x="24" y="459"/>
                    <a:pt x="19" y="469"/>
                  </a:cubicBezTo>
                  <a:cubicBezTo>
                    <a:pt x="17" y="472"/>
                    <a:pt x="14" y="475"/>
                    <a:pt x="10" y="477"/>
                  </a:cubicBezTo>
                  <a:cubicBezTo>
                    <a:pt x="18" y="478"/>
                    <a:pt x="26" y="477"/>
                    <a:pt x="28" y="474"/>
                  </a:cubicBezTo>
                  <a:cubicBezTo>
                    <a:pt x="32" y="468"/>
                    <a:pt x="32" y="466"/>
                    <a:pt x="44" y="464"/>
                  </a:cubicBezTo>
                  <a:cubicBezTo>
                    <a:pt x="55" y="463"/>
                    <a:pt x="58" y="463"/>
                    <a:pt x="69" y="460"/>
                  </a:cubicBezTo>
                  <a:cubicBezTo>
                    <a:pt x="79" y="456"/>
                    <a:pt x="85" y="456"/>
                    <a:pt x="85" y="456"/>
                  </a:cubicBezTo>
                  <a:cubicBezTo>
                    <a:pt x="85" y="456"/>
                    <a:pt x="85" y="462"/>
                    <a:pt x="85" y="472"/>
                  </a:cubicBezTo>
                  <a:cubicBezTo>
                    <a:pt x="85" y="483"/>
                    <a:pt x="83" y="483"/>
                    <a:pt x="90" y="491"/>
                  </a:cubicBezTo>
                  <a:cubicBezTo>
                    <a:pt x="97" y="498"/>
                    <a:pt x="101" y="504"/>
                    <a:pt x="107" y="506"/>
                  </a:cubicBezTo>
                  <a:cubicBezTo>
                    <a:pt x="113" y="509"/>
                    <a:pt x="123" y="508"/>
                    <a:pt x="123" y="508"/>
                  </a:cubicBezTo>
                  <a:cubicBezTo>
                    <a:pt x="123" y="508"/>
                    <a:pt x="127" y="504"/>
                    <a:pt x="133" y="501"/>
                  </a:cubicBezTo>
                  <a:cubicBezTo>
                    <a:pt x="139" y="497"/>
                    <a:pt x="127" y="495"/>
                    <a:pt x="141" y="494"/>
                  </a:cubicBezTo>
                  <a:cubicBezTo>
                    <a:pt x="155" y="493"/>
                    <a:pt x="152" y="494"/>
                    <a:pt x="161" y="493"/>
                  </a:cubicBezTo>
                  <a:cubicBezTo>
                    <a:pt x="171" y="492"/>
                    <a:pt x="164" y="492"/>
                    <a:pt x="175" y="489"/>
                  </a:cubicBezTo>
                  <a:cubicBezTo>
                    <a:pt x="185" y="487"/>
                    <a:pt x="189" y="481"/>
                    <a:pt x="191" y="485"/>
                  </a:cubicBezTo>
                  <a:cubicBezTo>
                    <a:pt x="193" y="488"/>
                    <a:pt x="197" y="495"/>
                    <a:pt x="197" y="495"/>
                  </a:cubicBezTo>
                  <a:cubicBezTo>
                    <a:pt x="197" y="495"/>
                    <a:pt x="209" y="496"/>
                    <a:pt x="213" y="493"/>
                  </a:cubicBezTo>
                  <a:cubicBezTo>
                    <a:pt x="216" y="489"/>
                    <a:pt x="213" y="484"/>
                    <a:pt x="220" y="484"/>
                  </a:cubicBezTo>
                  <a:cubicBezTo>
                    <a:pt x="228" y="484"/>
                    <a:pt x="230" y="481"/>
                    <a:pt x="236" y="487"/>
                  </a:cubicBezTo>
                  <a:cubicBezTo>
                    <a:pt x="243" y="493"/>
                    <a:pt x="247" y="496"/>
                    <a:pt x="260" y="497"/>
                  </a:cubicBezTo>
                  <a:cubicBezTo>
                    <a:pt x="274" y="498"/>
                    <a:pt x="271" y="498"/>
                    <a:pt x="282" y="498"/>
                  </a:cubicBezTo>
                  <a:cubicBezTo>
                    <a:pt x="292" y="498"/>
                    <a:pt x="287" y="498"/>
                    <a:pt x="294" y="497"/>
                  </a:cubicBezTo>
                  <a:cubicBezTo>
                    <a:pt x="296" y="497"/>
                    <a:pt x="299" y="496"/>
                    <a:pt x="301" y="495"/>
                  </a:cubicBezTo>
                  <a:close/>
                </a:path>
              </a:pathLst>
            </a:custGeom>
            <a:noFill/>
            <a:ln w="9525" cap="flat">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20165">
              <a:extLst>
                <a:ext uri="{FF2B5EF4-FFF2-40B4-BE49-F238E27FC236}">
                  <a16:creationId xmlns:a16="http://schemas.microsoft.com/office/drawing/2014/main" id="{BBE243E0-92F4-458E-8500-E08367259B99}"/>
                </a:ext>
              </a:extLst>
            </p:cNvPr>
            <p:cNvSpPr>
              <a:spLocks/>
            </p:cNvSpPr>
            <p:nvPr/>
          </p:nvSpPr>
          <p:spPr bwMode="auto">
            <a:xfrm>
              <a:off x="1581" y="3287"/>
              <a:ext cx="557" cy="272"/>
            </a:xfrm>
            <a:custGeom>
              <a:avLst/>
              <a:gdLst>
                <a:gd name="T0" fmla="*/ 382 w 391"/>
                <a:gd name="T1" fmla="*/ 77 h 191"/>
                <a:gd name="T2" fmla="*/ 391 w 391"/>
                <a:gd name="T3" fmla="*/ 75 h 191"/>
                <a:gd name="T4" fmla="*/ 387 w 391"/>
                <a:gd name="T5" fmla="*/ 67 h 191"/>
                <a:gd name="T6" fmla="*/ 371 w 391"/>
                <a:gd name="T7" fmla="*/ 50 h 191"/>
                <a:gd name="T8" fmla="*/ 367 w 391"/>
                <a:gd name="T9" fmla="*/ 39 h 191"/>
                <a:gd name="T10" fmla="*/ 360 w 391"/>
                <a:gd name="T11" fmla="*/ 41 h 191"/>
                <a:gd name="T12" fmla="*/ 348 w 391"/>
                <a:gd name="T13" fmla="*/ 42 h 191"/>
                <a:gd name="T14" fmla="*/ 326 w 391"/>
                <a:gd name="T15" fmla="*/ 41 h 191"/>
                <a:gd name="T16" fmla="*/ 302 w 391"/>
                <a:gd name="T17" fmla="*/ 31 h 191"/>
                <a:gd name="T18" fmla="*/ 286 w 391"/>
                <a:gd name="T19" fmla="*/ 28 h 191"/>
                <a:gd name="T20" fmla="*/ 279 w 391"/>
                <a:gd name="T21" fmla="*/ 37 h 191"/>
                <a:gd name="T22" fmla="*/ 263 w 391"/>
                <a:gd name="T23" fmla="*/ 39 h 191"/>
                <a:gd name="T24" fmla="*/ 257 w 391"/>
                <a:gd name="T25" fmla="*/ 29 h 191"/>
                <a:gd name="T26" fmla="*/ 241 w 391"/>
                <a:gd name="T27" fmla="*/ 33 h 191"/>
                <a:gd name="T28" fmla="*/ 227 w 391"/>
                <a:gd name="T29" fmla="*/ 37 h 191"/>
                <a:gd name="T30" fmla="*/ 207 w 391"/>
                <a:gd name="T31" fmla="*/ 38 h 191"/>
                <a:gd name="T32" fmla="*/ 199 w 391"/>
                <a:gd name="T33" fmla="*/ 45 h 191"/>
                <a:gd name="T34" fmla="*/ 189 w 391"/>
                <a:gd name="T35" fmla="*/ 52 h 191"/>
                <a:gd name="T36" fmla="*/ 173 w 391"/>
                <a:gd name="T37" fmla="*/ 50 h 191"/>
                <a:gd name="T38" fmla="*/ 156 w 391"/>
                <a:gd name="T39" fmla="*/ 35 h 191"/>
                <a:gd name="T40" fmla="*/ 151 w 391"/>
                <a:gd name="T41" fmla="*/ 16 h 191"/>
                <a:gd name="T42" fmla="*/ 151 w 391"/>
                <a:gd name="T43" fmla="*/ 0 h 191"/>
                <a:gd name="T44" fmla="*/ 135 w 391"/>
                <a:gd name="T45" fmla="*/ 4 h 191"/>
                <a:gd name="T46" fmla="*/ 110 w 391"/>
                <a:gd name="T47" fmla="*/ 8 h 191"/>
                <a:gd name="T48" fmla="*/ 94 w 391"/>
                <a:gd name="T49" fmla="*/ 18 h 191"/>
                <a:gd name="T50" fmla="*/ 76 w 391"/>
                <a:gd name="T51" fmla="*/ 21 h 191"/>
                <a:gd name="T52" fmla="*/ 54 w 391"/>
                <a:gd name="T53" fmla="*/ 32 h 191"/>
                <a:gd name="T54" fmla="*/ 39 w 391"/>
                <a:gd name="T55" fmla="*/ 47 h 191"/>
                <a:gd name="T56" fmla="*/ 44 w 391"/>
                <a:gd name="T57" fmla="*/ 64 h 191"/>
                <a:gd name="T58" fmla="*/ 51 w 391"/>
                <a:gd name="T59" fmla="*/ 74 h 191"/>
                <a:gd name="T60" fmla="*/ 51 w 391"/>
                <a:gd name="T61" fmla="*/ 87 h 191"/>
                <a:gd name="T62" fmla="*/ 21 w 391"/>
                <a:gd name="T63" fmla="*/ 92 h 191"/>
                <a:gd name="T64" fmla="*/ 15 w 391"/>
                <a:gd name="T65" fmla="*/ 105 h 191"/>
                <a:gd name="T66" fmla="*/ 30 w 391"/>
                <a:gd name="T67" fmla="*/ 116 h 191"/>
                <a:gd name="T68" fmla="*/ 31 w 391"/>
                <a:gd name="T69" fmla="*/ 137 h 191"/>
                <a:gd name="T70" fmla="*/ 42 w 391"/>
                <a:gd name="T71" fmla="*/ 152 h 191"/>
                <a:gd name="T72" fmla="*/ 70 w 391"/>
                <a:gd name="T73" fmla="*/ 188 h 191"/>
                <a:gd name="T74" fmla="*/ 108 w 391"/>
                <a:gd name="T75" fmla="*/ 186 h 191"/>
                <a:gd name="T76" fmla="*/ 121 w 391"/>
                <a:gd name="T77" fmla="*/ 175 h 191"/>
                <a:gd name="T78" fmla="*/ 145 w 391"/>
                <a:gd name="T79" fmla="*/ 168 h 191"/>
                <a:gd name="T80" fmla="*/ 159 w 391"/>
                <a:gd name="T81" fmla="*/ 156 h 191"/>
                <a:gd name="T82" fmla="*/ 186 w 391"/>
                <a:gd name="T83" fmla="*/ 162 h 191"/>
                <a:gd name="T84" fmla="*/ 202 w 391"/>
                <a:gd name="T85" fmla="*/ 183 h 191"/>
                <a:gd name="T86" fmla="*/ 240 w 391"/>
                <a:gd name="T87" fmla="*/ 162 h 191"/>
                <a:gd name="T88" fmla="*/ 315 w 391"/>
                <a:gd name="T89" fmla="*/ 124 h 191"/>
                <a:gd name="T90" fmla="*/ 351 w 391"/>
                <a:gd name="T91" fmla="*/ 117 h 191"/>
                <a:gd name="T92" fmla="*/ 382 w 391"/>
                <a:gd name="T93"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191">
                  <a:moveTo>
                    <a:pt x="382" y="77"/>
                  </a:moveTo>
                  <a:cubicBezTo>
                    <a:pt x="384" y="77"/>
                    <a:pt x="387" y="76"/>
                    <a:pt x="391" y="75"/>
                  </a:cubicBezTo>
                  <a:cubicBezTo>
                    <a:pt x="389" y="71"/>
                    <a:pt x="388" y="69"/>
                    <a:pt x="387" y="67"/>
                  </a:cubicBezTo>
                  <a:cubicBezTo>
                    <a:pt x="383" y="61"/>
                    <a:pt x="376" y="56"/>
                    <a:pt x="371" y="50"/>
                  </a:cubicBezTo>
                  <a:cubicBezTo>
                    <a:pt x="370" y="48"/>
                    <a:pt x="369" y="44"/>
                    <a:pt x="367" y="39"/>
                  </a:cubicBezTo>
                  <a:cubicBezTo>
                    <a:pt x="365" y="40"/>
                    <a:pt x="362" y="41"/>
                    <a:pt x="360" y="41"/>
                  </a:cubicBezTo>
                  <a:cubicBezTo>
                    <a:pt x="353" y="42"/>
                    <a:pt x="358" y="42"/>
                    <a:pt x="348" y="42"/>
                  </a:cubicBezTo>
                  <a:cubicBezTo>
                    <a:pt x="337" y="42"/>
                    <a:pt x="340" y="42"/>
                    <a:pt x="326" y="41"/>
                  </a:cubicBezTo>
                  <a:cubicBezTo>
                    <a:pt x="313" y="40"/>
                    <a:pt x="309" y="37"/>
                    <a:pt x="302" y="31"/>
                  </a:cubicBezTo>
                  <a:cubicBezTo>
                    <a:pt x="296" y="25"/>
                    <a:pt x="294" y="28"/>
                    <a:pt x="286" y="28"/>
                  </a:cubicBezTo>
                  <a:cubicBezTo>
                    <a:pt x="279" y="28"/>
                    <a:pt x="282" y="33"/>
                    <a:pt x="279" y="37"/>
                  </a:cubicBezTo>
                  <a:cubicBezTo>
                    <a:pt x="275" y="40"/>
                    <a:pt x="263" y="39"/>
                    <a:pt x="263" y="39"/>
                  </a:cubicBezTo>
                  <a:cubicBezTo>
                    <a:pt x="263" y="39"/>
                    <a:pt x="259" y="32"/>
                    <a:pt x="257" y="29"/>
                  </a:cubicBezTo>
                  <a:cubicBezTo>
                    <a:pt x="255" y="25"/>
                    <a:pt x="251" y="31"/>
                    <a:pt x="241" y="33"/>
                  </a:cubicBezTo>
                  <a:cubicBezTo>
                    <a:pt x="230" y="36"/>
                    <a:pt x="237" y="36"/>
                    <a:pt x="227" y="37"/>
                  </a:cubicBezTo>
                  <a:cubicBezTo>
                    <a:pt x="218" y="38"/>
                    <a:pt x="221" y="37"/>
                    <a:pt x="207" y="38"/>
                  </a:cubicBezTo>
                  <a:cubicBezTo>
                    <a:pt x="193" y="39"/>
                    <a:pt x="205" y="41"/>
                    <a:pt x="199" y="45"/>
                  </a:cubicBezTo>
                  <a:cubicBezTo>
                    <a:pt x="193" y="48"/>
                    <a:pt x="189" y="52"/>
                    <a:pt x="189" y="52"/>
                  </a:cubicBezTo>
                  <a:cubicBezTo>
                    <a:pt x="189" y="52"/>
                    <a:pt x="179" y="53"/>
                    <a:pt x="173" y="50"/>
                  </a:cubicBezTo>
                  <a:cubicBezTo>
                    <a:pt x="167" y="48"/>
                    <a:pt x="163" y="42"/>
                    <a:pt x="156" y="35"/>
                  </a:cubicBezTo>
                  <a:cubicBezTo>
                    <a:pt x="149" y="27"/>
                    <a:pt x="151" y="27"/>
                    <a:pt x="151" y="16"/>
                  </a:cubicBezTo>
                  <a:cubicBezTo>
                    <a:pt x="151" y="6"/>
                    <a:pt x="151" y="0"/>
                    <a:pt x="151" y="0"/>
                  </a:cubicBezTo>
                  <a:cubicBezTo>
                    <a:pt x="151" y="0"/>
                    <a:pt x="145" y="0"/>
                    <a:pt x="135" y="4"/>
                  </a:cubicBezTo>
                  <a:cubicBezTo>
                    <a:pt x="124" y="7"/>
                    <a:pt x="121" y="7"/>
                    <a:pt x="110" y="8"/>
                  </a:cubicBezTo>
                  <a:cubicBezTo>
                    <a:pt x="98" y="10"/>
                    <a:pt x="98" y="12"/>
                    <a:pt x="94" y="18"/>
                  </a:cubicBezTo>
                  <a:cubicBezTo>
                    <a:pt x="92" y="21"/>
                    <a:pt x="84" y="22"/>
                    <a:pt x="76" y="21"/>
                  </a:cubicBezTo>
                  <a:cubicBezTo>
                    <a:pt x="68" y="26"/>
                    <a:pt x="59" y="29"/>
                    <a:pt x="54" y="32"/>
                  </a:cubicBezTo>
                  <a:cubicBezTo>
                    <a:pt x="46" y="38"/>
                    <a:pt x="34" y="47"/>
                    <a:pt x="39" y="47"/>
                  </a:cubicBezTo>
                  <a:cubicBezTo>
                    <a:pt x="44" y="47"/>
                    <a:pt x="47" y="58"/>
                    <a:pt x="44" y="64"/>
                  </a:cubicBezTo>
                  <a:cubicBezTo>
                    <a:pt x="41" y="70"/>
                    <a:pt x="51" y="74"/>
                    <a:pt x="51" y="74"/>
                  </a:cubicBezTo>
                  <a:cubicBezTo>
                    <a:pt x="51" y="74"/>
                    <a:pt x="57" y="84"/>
                    <a:pt x="51" y="87"/>
                  </a:cubicBezTo>
                  <a:cubicBezTo>
                    <a:pt x="44" y="89"/>
                    <a:pt x="21" y="92"/>
                    <a:pt x="21" y="92"/>
                  </a:cubicBezTo>
                  <a:cubicBezTo>
                    <a:pt x="21" y="92"/>
                    <a:pt x="0" y="104"/>
                    <a:pt x="15" y="105"/>
                  </a:cubicBezTo>
                  <a:cubicBezTo>
                    <a:pt x="30" y="106"/>
                    <a:pt x="31" y="112"/>
                    <a:pt x="30" y="116"/>
                  </a:cubicBezTo>
                  <a:cubicBezTo>
                    <a:pt x="29" y="120"/>
                    <a:pt x="31" y="137"/>
                    <a:pt x="31" y="137"/>
                  </a:cubicBezTo>
                  <a:cubicBezTo>
                    <a:pt x="31" y="137"/>
                    <a:pt x="42" y="145"/>
                    <a:pt x="42" y="152"/>
                  </a:cubicBezTo>
                  <a:cubicBezTo>
                    <a:pt x="42" y="160"/>
                    <a:pt x="57" y="184"/>
                    <a:pt x="70" y="188"/>
                  </a:cubicBezTo>
                  <a:cubicBezTo>
                    <a:pt x="83" y="191"/>
                    <a:pt x="94" y="190"/>
                    <a:pt x="108" y="186"/>
                  </a:cubicBezTo>
                  <a:cubicBezTo>
                    <a:pt x="123" y="181"/>
                    <a:pt x="114" y="185"/>
                    <a:pt x="121" y="175"/>
                  </a:cubicBezTo>
                  <a:cubicBezTo>
                    <a:pt x="128" y="166"/>
                    <a:pt x="137" y="171"/>
                    <a:pt x="145" y="168"/>
                  </a:cubicBezTo>
                  <a:cubicBezTo>
                    <a:pt x="153" y="164"/>
                    <a:pt x="153" y="159"/>
                    <a:pt x="159" y="156"/>
                  </a:cubicBezTo>
                  <a:cubicBezTo>
                    <a:pt x="164" y="152"/>
                    <a:pt x="177" y="146"/>
                    <a:pt x="186" y="162"/>
                  </a:cubicBezTo>
                  <a:cubicBezTo>
                    <a:pt x="189" y="168"/>
                    <a:pt x="196" y="176"/>
                    <a:pt x="202" y="183"/>
                  </a:cubicBezTo>
                  <a:cubicBezTo>
                    <a:pt x="218" y="174"/>
                    <a:pt x="233" y="166"/>
                    <a:pt x="240" y="162"/>
                  </a:cubicBezTo>
                  <a:cubicBezTo>
                    <a:pt x="257" y="155"/>
                    <a:pt x="305" y="124"/>
                    <a:pt x="315" y="124"/>
                  </a:cubicBezTo>
                  <a:cubicBezTo>
                    <a:pt x="325" y="124"/>
                    <a:pt x="345" y="125"/>
                    <a:pt x="351" y="117"/>
                  </a:cubicBezTo>
                  <a:cubicBezTo>
                    <a:pt x="357" y="109"/>
                    <a:pt x="375" y="77"/>
                    <a:pt x="382" y="77"/>
                  </a:cubicBezTo>
                </a:path>
              </a:pathLst>
            </a:custGeom>
            <a:solidFill>
              <a:srgbClr val="C2B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20166">
              <a:extLst>
                <a:ext uri="{FF2B5EF4-FFF2-40B4-BE49-F238E27FC236}">
                  <a16:creationId xmlns:a16="http://schemas.microsoft.com/office/drawing/2014/main" id="{1F00A182-2FC5-431C-9E32-DC6DA7489694}"/>
                </a:ext>
              </a:extLst>
            </p:cNvPr>
            <p:cNvSpPr>
              <a:spLocks/>
            </p:cNvSpPr>
            <p:nvPr/>
          </p:nvSpPr>
          <p:spPr bwMode="auto">
            <a:xfrm>
              <a:off x="1581" y="3287"/>
              <a:ext cx="557" cy="272"/>
            </a:xfrm>
            <a:custGeom>
              <a:avLst/>
              <a:gdLst>
                <a:gd name="T0" fmla="*/ 382 w 391"/>
                <a:gd name="T1" fmla="*/ 77 h 191"/>
                <a:gd name="T2" fmla="*/ 391 w 391"/>
                <a:gd name="T3" fmla="*/ 75 h 191"/>
                <a:gd name="T4" fmla="*/ 387 w 391"/>
                <a:gd name="T5" fmla="*/ 67 h 191"/>
                <a:gd name="T6" fmla="*/ 371 w 391"/>
                <a:gd name="T7" fmla="*/ 50 h 191"/>
                <a:gd name="T8" fmla="*/ 367 w 391"/>
                <a:gd name="T9" fmla="*/ 39 h 191"/>
                <a:gd name="T10" fmla="*/ 360 w 391"/>
                <a:gd name="T11" fmla="*/ 41 h 191"/>
                <a:gd name="T12" fmla="*/ 348 w 391"/>
                <a:gd name="T13" fmla="*/ 42 h 191"/>
                <a:gd name="T14" fmla="*/ 326 w 391"/>
                <a:gd name="T15" fmla="*/ 41 h 191"/>
                <a:gd name="T16" fmla="*/ 302 w 391"/>
                <a:gd name="T17" fmla="*/ 31 h 191"/>
                <a:gd name="T18" fmla="*/ 286 w 391"/>
                <a:gd name="T19" fmla="*/ 28 h 191"/>
                <a:gd name="T20" fmla="*/ 279 w 391"/>
                <a:gd name="T21" fmla="*/ 37 h 191"/>
                <a:gd name="T22" fmla="*/ 263 w 391"/>
                <a:gd name="T23" fmla="*/ 39 h 191"/>
                <a:gd name="T24" fmla="*/ 257 w 391"/>
                <a:gd name="T25" fmla="*/ 29 h 191"/>
                <a:gd name="T26" fmla="*/ 241 w 391"/>
                <a:gd name="T27" fmla="*/ 33 h 191"/>
                <a:gd name="T28" fmla="*/ 227 w 391"/>
                <a:gd name="T29" fmla="*/ 37 h 191"/>
                <a:gd name="T30" fmla="*/ 207 w 391"/>
                <a:gd name="T31" fmla="*/ 38 h 191"/>
                <a:gd name="T32" fmla="*/ 199 w 391"/>
                <a:gd name="T33" fmla="*/ 45 h 191"/>
                <a:gd name="T34" fmla="*/ 189 w 391"/>
                <a:gd name="T35" fmla="*/ 52 h 191"/>
                <a:gd name="T36" fmla="*/ 173 w 391"/>
                <a:gd name="T37" fmla="*/ 50 h 191"/>
                <a:gd name="T38" fmla="*/ 156 w 391"/>
                <a:gd name="T39" fmla="*/ 35 h 191"/>
                <a:gd name="T40" fmla="*/ 151 w 391"/>
                <a:gd name="T41" fmla="*/ 16 h 191"/>
                <a:gd name="T42" fmla="*/ 151 w 391"/>
                <a:gd name="T43" fmla="*/ 0 h 191"/>
                <a:gd name="T44" fmla="*/ 135 w 391"/>
                <a:gd name="T45" fmla="*/ 4 h 191"/>
                <a:gd name="T46" fmla="*/ 110 w 391"/>
                <a:gd name="T47" fmla="*/ 8 h 191"/>
                <a:gd name="T48" fmla="*/ 94 w 391"/>
                <a:gd name="T49" fmla="*/ 18 h 191"/>
                <a:gd name="T50" fmla="*/ 76 w 391"/>
                <a:gd name="T51" fmla="*/ 21 h 191"/>
                <a:gd name="T52" fmla="*/ 54 w 391"/>
                <a:gd name="T53" fmla="*/ 32 h 191"/>
                <a:gd name="T54" fmla="*/ 39 w 391"/>
                <a:gd name="T55" fmla="*/ 47 h 191"/>
                <a:gd name="T56" fmla="*/ 44 w 391"/>
                <a:gd name="T57" fmla="*/ 64 h 191"/>
                <a:gd name="T58" fmla="*/ 51 w 391"/>
                <a:gd name="T59" fmla="*/ 74 h 191"/>
                <a:gd name="T60" fmla="*/ 51 w 391"/>
                <a:gd name="T61" fmla="*/ 87 h 191"/>
                <a:gd name="T62" fmla="*/ 21 w 391"/>
                <a:gd name="T63" fmla="*/ 92 h 191"/>
                <a:gd name="T64" fmla="*/ 15 w 391"/>
                <a:gd name="T65" fmla="*/ 105 h 191"/>
                <a:gd name="T66" fmla="*/ 30 w 391"/>
                <a:gd name="T67" fmla="*/ 116 h 191"/>
                <a:gd name="T68" fmla="*/ 31 w 391"/>
                <a:gd name="T69" fmla="*/ 137 h 191"/>
                <a:gd name="T70" fmla="*/ 42 w 391"/>
                <a:gd name="T71" fmla="*/ 152 h 191"/>
                <a:gd name="T72" fmla="*/ 70 w 391"/>
                <a:gd name="T73" fmla="*/ 188 h 191"/>
                <a:gd name="T74" fmla="*/ 108 w 391"/>
                <a:gd name="T75" fmla="*/ 186 h 191"/>
                <a:gd name="T76" fmla="*/ 121 w 391"/>
                <a:gd name="T77" fmla="*/ 175 h 191"/>
                <a:gd name="T78" fmla="*/ 145 w 391"/>
                <a:gd name="T79" fmla="*/ 168 h 191"/>
                <a:gd name="T80" fmla="*/ 159 w 391"/>
                <a:gd name="T81" fmla="*/ 156 h 191"/>
                <a:gd name="T82" fmla="*/ 186 w 391"/>
                <a:gd name="T83" fmla="*/ 162 h 191"/>
                <a:gd name="T84" fmla="*/ 202 w 391"/>
                <a:gd name="T85" fmla="*/ 183 h 191"/>
                <a:gd name="T86" fmla="*/ 240 w 391"/>
                <a:gd name="T87" fmla="*/ 162 h 191"/>
                <a:gd name="T88" fmla="*/ 315 w 391"/>
                <a:gd name="T89" fmla="*/ 124 h 191"/>
                <a:gd name="T90" fmla="*/ 351 w 391"/>
                <a:gd name="T91" fmla="*/ 117 h 191"/>
                <a:gd name="T92" fmla="*/ 382 w 391"/>
                <a:gd name="T93"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191">
                  <a:moveTo>
                    <a:pt x="382" y="77"/>
                  </a:moveTo>
                  <a:cubicBezTo>
                    <a:pt x="384" y="77"/>
                    <a:pt x="387" y="76"/>
                    <a:pt x="391" y="75"/>
                  </a:cubicBezTo>
                  <a:cubicBezTo>
                    <a:pt x="389" y="71"/>
                    <a:pt x="388" y="69"/>
                    <a:pt x="387" y="67"/>
                  </a:cubicBezTo>
                  <a:cubicBezTo>
                    <a:pt x="383" y="61"/>
                    <a:pt x="376" y="56"/>
                    <a:pt x="371" y="50"/>
                  </a:cubicBezTo>
                  <a:cubicBezTo>
                    <a:pt x="370" y="48"/>
                    <a:pt x="369" y="44"/>
                    <a:pt x="367" y="39"/>
                  </a:cubicBezTo>
                  <a:cubicBezTo>
                    <a:pt x="365" y="40"/>
                    <a:pt x="362" y="41"/>
                    <a:pt x="360" y="41"/>
                  </a:cubicBezTo>
                  <a:cubicBezTo>
                    <a:pt x="353" y="42"/>
                    <a:pt x="358" y="42"/>
                    <a:pt x="348" y="42"/>
                  </a:cubicBezTo>
                  <a:cubicBezTo>
                    <a:pt x="337" y="42"/>
                    <a:pt x="340" y="42"/>
                    <a:pt x="326" y="41"/>
                  </a:cubicBezTo>
                  <a:cubicBezTo>
                    <a:pt x="313" y="40"/>
                    <a:pt x="309" y="37"/>
                    <a:pt x="302" y="31"/>
                  </a:cubicBezTo>
                  <a:cubicBezTo>
                    <a:pt x="296" y="25"/>
                    <a:pt x="294" y="28"/>
                    <a:pt x="286" y="28"/>
                  </a:cubicBezTo>
                  <a:cubicBezTo>
                    <a:pt x="279" y="28"/>
                    <a:pt x="282" y="33"/>
                    <a:pt x="279" y="37"/>
                  </a:cubicBezTo>
                  <a:cubicBezTo>
                    <a:pt x="275" y="40"/>
                    <a:pt x="263" y="39"/>
                    <a:pt x="263" y="39"/>
                  </a:cubicBezTo>
                  <a:cubicBezTo>
                    <a:pt x="263" y="39"/>
                    <a:pt x="259" y="32"/>
                    <a:pt x="257" y="29"/>
                  </a:cubicBezTo>
                  <a:cubicBezTo>
                    <a:pt x="255" y="25"/>
                    <a:pt x="251" y="31"/>
                    <a:pt x="241" y="33"/>
                  </a:cubicBezTo>
                  <a:cubicBezTo>
                    <a:pt x="230" y="36"/>
                    <a:pt x="237" y="36"/>
                    <a:pt x="227" y="37"/>
                  </a:cubicBezTo>
                  <a:cubicBezTo>
                    <a:pt x="218" y="38"/>
                    <a:pt x="221" y="37"/>
                    <a:pt x="207" y="38"/>
                  </a:cubicBezTo>
                  <a:cubicBezTo>
                    <a:pt x="193" y="39"/>
                    <a:pt x="205" y="41"/>
                    <a:pt x="199" y="45"/>
                  </a:cubicBezTo>
                  <a:cubicBezTo>
                    <a:pt x="193" y="48"/>
                    <a:pt x="189" y="52"/>
                    <a:pt x="189" y="52"/>
                  </a:cubicBezTo>
                  <a:cubicBezTo>
                    <a:pt x="189" y="52"/>
                    <a:pt x="179" y="53"/>
                    <a:pt x="173" y="50"/>
                  </a:cubicBezTo>
                  <a:cubicBezTo>
                    <a:pt x="167" y="48"/>
                    <a:pt x="163" y="42"/>
                    <a:pt x="156" y="35"/>
                  </a:cubicBezTo>
                  <a:cubicBezTo>
                    <a:pt x="149" y="27"/>
                    <a:pt x="151" y="27"/>
                    <a:pt x="151" y="16"/>
                  </a:cubicBezTo>
                  <a:cubicBezTo>
                    <a:pt x="151" y="6"/>
                    <a:pt x="151" y="0"/>
                    <a:pt x="151" y="0"/>
                  </a:cubicBezTo>
                  <a:cubicBezTo>
                    <a:pt x="151" y="0"/>
                    <a:pt x="145" y="0"/>
                    <a:pt x="135" y="4"/>
                  </a:cubicBezTo>
                  <a:cubicBezTo>
                    <a:pt x="124" y="7"/>
                    <a:pt x="121" y="7"/>
                    <a:pt x="110" y="8"/>
                  </a:cubicBezTo>
                  <a:cubicBezTo>
                    <a:pt x="98" y="10"/>
                    <a:pt x="98" y="12"/>
                    <a:pt x="94" y="18"/>
                  </a:cubicBezTo>
                  <a:cubicBezTo>
                    <a:pt x="92" y="21"/>
                    <a:pt x="84" y="22"/>
                    <a:pt x="76" y="21"/>
                  </a:cubicBezTo>
                  <a:cubicBezTo>
                    <a:pt x="68" y="26"/>
                    <a:pt x="59" y="29"/>
                    <a:pt x="54" y="32"/>
                  </a:cubicBezTo>
                  <a:cubicBezTo>
                    <a:pt x="46" y="38"/>
                    <a:pt x="34" y="47"/>
                    <a:pt x="39" y="47"/>
                  </a:cubicBezTo>
                  <a:cubicBezTo>
                    <a:pt x="44" y="47"/>
                    <a:pt x="47" y="58"/>
                    <a:pt x="44" y="64"/>
                  </a:cubicBezTo>
                  <a:cubicBezTo>
                    <a:pt x="41" y="70"/>
                    <a:pt x="51" y="74"/>
                    <a:pt x="51" y="74"/>
                  </a:cubicBezTo>
                  <a:cubicBezTo>
                    <a:pt x="51" y="74"/>
                    <a:pt x="57" y="84"/>
                    <a:pt x="51" y="87"/>
                  </a:cubicBezTo>
                  <a:cubicBezTo>
                    <a:pt x="44" y="89"/>
                    <a:pt x="21" y="92"/>
                    <a:pt x="21" y="92"/>
                  </a:cubicBezTo>
                  <a:cubicBezTo>
                    <a:pt x="21" y="92"/>
                    <a:pt x="0" y="104"/>
                    <a:pt x="15" y="105"/>
                  </a:cubicBezTo>
                  <a:cubicBezTo>
                    <a:pt x="30" y="106"/>
                    <a:pt x="31" y="112"/>
                    <a:pt x="30" y="116"/>
                  </a:cubicBezTo>
                  <a:cubicBezTo>
                    <a:pt x="29" y="120"/>
                    <a:pt x="31" y="137"/>
                    <a:pt x="31" y="137"/>
                  </a:cubicBezTo>
                  <a:cubicBezTo>
                    <a:pt x="31" y="137"/>
                    <a:pt x="42" y="145"/>
                    <a:pt x="42" y="152"/>
                  </a:cubicBezTo>
                  <a:cubicBezTo>
                    <a:pt x="42" y="160"/>
                    <a:pt x="57" y="184"/>
                    <a:pt x="70" y="188"/>
                  </a:cubicBezTo>
                  <a:cubicBezTo>
                    <a:pt x="83" y="191"/>
                    <a:pt x="94" y="190"/>
                    <a:pt x="108" y="186"/>
                  </a:cubicBezTo>
                  <a:cubicBezTo>
                    <a:pt x="123" y="181"/>
                    <a:pt x="114" y="185"/>
                    <a:pt x="121" y="175"/>
                  </a:cubicBezTo>
                  <a:cubicBezTo>
                    <a:pt x="128" y="166"/>
                    <a:pt x="137" y="171"/>
                    <a:pt x="145" y="168"/>
                  </a:cubicBezTo>
                  <a:cubicBezTo>
                    <a:pt x="153" y="164"/>
                    <a:pt x="153" y="159"/>
                    <a:pt x="159" y="156"/>
                  </a:cubicBezTo>
                  <a:cubicBezTo>
                    <a:pt x="164" y="152"/>
                    <a:pt x="177" y="146"/>
                    <a:pt x="186" y="162"/>
                  </a:cubicBezTo>
                  <a:cubicBezTo>
                    <a:pt x="189" y="168"/>
                    <a:pt x="196" y="176"/>
                    <a:pt x="202" y="183"/>
                  </a:cubicBezTo>
                  <a:cubicBezTo>
                    <a:pt x="218" y="174"/>
                    <a:pt x="233" y="166"/>
                    <a:pt x="240" y="162"/>
                  </a:cubicBezTo>
                  <a:cubicBezTo>
                    <a:pt x="257" y="155"/>
                    <a:pt x="305" y="124"/>
                    <a:pt x="315" y="124"/>
                  </a:cubicBezTo>
                  <a:cubicBezTo>
                    <a:pt x="325" y="124"/>
                    <a:pt x="345" y="125"/>
                    <a:pt x="351" y="117"/>
                  </a:cubicBezTo>
                  <a:cubicBezTo>
                    <a:pt x="357" y="109"/>
                    <a:pt x="375" y="77"/>
                    <a:pt x="382" y="77"/>
                  </a:cubicBezTo>
                  <a:close/>
                </a:path>
              </a:pathLst>
            </a:custGeom>
            <a:solidFill>
              <a:schemeClr val="bg1">
                <a:lumMod val="95000"/>
              </a:schemeClr>
            </a:solidFill>
            <a:ln w="9525" cap="flat">
              <a:solidFill>
                <a:srgbClr val="FFFFFF"/>
              </a:solidFill>
              <a:prstDash val="solid"/>
              <a:miter lim="800000"/>
              <a:headEnd/>
              <a:tailEnd/>
            </a:ln>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3" name="TextBox 212">
            <a:extLst>
              <a:ext uri="{FF2B5EF4-FFF2-40B4-BE49-F238E27FC236}">
                <a16:creationId xmlns:a16="http://schemas.microsoft.com/office/drawing/2014/main" id="{462E3538-25BE-4AA9-B38D-BF3C19899AD2}"/>
              </a:ext>
            </a:extLst>
          </p:cNvPr>
          <p:cNvSpPr txBox="1"/>
          <p:nvPr/>
        </p:nvSpPr>
        <p:spPr>
          <a:xfrm>
            <a:off x="3925092" y="2830091"/>
            <a:ext cx="104350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Number of ambulances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5</a:t>
            </a:r>
          </a:p>
        </p:txBody>
      </p:sp>
      <p:graphicFrame>
        <p:nvGraphicFramePr>
          <p:cNvPr id="7" name="Chart 6">
            <a:extLst>
              <a:ext uri="{FF2B5EF4-FFF2-40B4-BE49-F238E27FC236}">
                <a16:creationId xmlns:a16="http://schemas.microsoft.com/office/drawing/2014/main" id="{C038A804-578B-483B-8873-D89EC62250E9}"/>
              </a:ext>
            </a:extLst>
          </p:cNvPr>
          <p:cNvGraphicFramePr>
            <a:graphicFrameLocks/>
          </p:cNvGraphicFramePr>
          <p:nvPr>
            <p:extLst>
              <p:ext uri="{D42A27DB-BD31-4B8C-83A1-F6EECF244321}">
                <p14:modId xmlns:p14="http://schemas.microsoft.com/office/powerpoint/2010/main" val="408608910"/>
              </p:ext>
            </p:extLst>
          </p:nvPr>
        </p:nvGraphicFramePr>
        <p:xfrm>
          <a:off x="3428999" y="8183882"/>
          <a:ext cx="3267892" cy="1651233"/>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10" name="Chart 9">
            <a:extLst>
              <a:ext uri="{FF2B5EF4-FFF2-40B4-BE49-F238E27FC236}">
                <a16:creationId xmlns:a16="http://schemas.microsoft.com/office/drawing/2014/main" id="{A5CDC0D4-B60F-4694-AAC0-D46A1594795A}"/>
              </a:ext>
            </a:extLst>
          </p:cNvPr>
          <p:cNvGraphicFramePr>
            <a:graphicFrameLocks/>
          </p:cNvGraphicFramePr>
          <p:nvPr>
            <p:extLst>
              <p:ext uri="{D42A27DB-BD31-4B8C-83A1-F6EECF244321}">
                <p14:modId xmlns:p14="http://schemas.microsoft.com/office/powerpoint/2010/main" val="2451988733"/>
              </p:ext>
            </p:extLst>
          </p:nvPr>
        </p:nvGraphicFramePr>
        <p:xfrm>
          <a:off x="3282155" y="5202300"/>
          <a:ext cx="3405743" cy="2283870"/>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12" name="Chart 11">
            <a:extLst>
              <a:ext uri="{FF2B5EF4-FFF2-40B4-BE49-F238E27FC236}">
                <a16:creationId xmlns:a16="http://schemas.microsoft.com/office/drawing/2014/main" id="{8F94554A-5779-4247-9109-012658DCD213}"/>
              </a:ext>
            </a:extLst>
          </p:cNvPr>
          <p:cNvGraphicFramePr>
            <a:graphicFrameLocks/>
          </p:cNvGraphicFramePr>
          <p:nvPr>
            <p:extLst>
              <p:ext uri="{D42A27DB-BD31-4B8C-83A1-F6EECF244321}">
                <p14:modId xmlns:p14="http://schemas.microsoft.com/office/powerpoint/2010/main" val="2411330136"/>
              </p:ext>
            </p:extLst>
          </p:nvPr>
        </p:nvGraphicFramePr>
        <p:xfrm>
          <a:off x="170103" y="5442757"/>
          <a:ext cx="3267892" cy="2072570"/>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13" name="Chart 12">
            <a:extLst>
              <a:ext uri="{FF2B5EF4-FFF2-40B4-BE49-F238E27FC236}">
                <a16:creationId xmlns:a16="http://schemas.microsoft.com/office/drawing/2014/main" id="{79089084-E26B-448F-955A-E3053AC649B9}"/>
              </a:ext>
            </a:extLst>
          </p:cNvPr>
          <p:cNvGraphicFramePr>
            <a:graphicFrameLocks/>
          </p:cNvGraphicFramePr>
          <p:nvPr>
            <p:extLst>
              <p:ext uri="{D42A27DB-BD31-4B8C-83A1-F6EECF244321}">
                <p14:modId xmlns:p14="http://schemas.microsoft.com/office/powerpoint/2010/main" val="604731058"/>
              </p:ext>
            </p:extLst>
          </p:nvPr>
        </p:nvGraphicFramePr>
        <p:xfrm>
          <a:off x="-54175" y="8221804"/>
          <a:ext cx="3321046" cy="1577391"/>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5" name="Table 4">
            <a:extLst>
              <a:ext uri="{FF2B5EF4-FFF2-40B4-BE49-F238E27FC236}">
                <a16:creationId xmlns:a16="http://schemas.microsoft.com/office/drawing/2014/main" id="{15FB94B4-011C-8DEA-C9CD-E96D324390F6}"/>
              </a:ext>
            </a:extLst>
          </p:cNvPr>
          <p:cNvGraphicFramePr>
            <a:graphicFrameLocks noGrp="1"/>
          </p:cNvGraphicFramePr>
          <p:nvPr>
            <p:extLst>
              <p:ext uri="{D42A27DB-BD31-4B8C-83A1-F6EECF244321}">
                <p14:modId xmlns:p14="http://schemas.microsoft.com/office/powerpoint/2010/main" val="1897295227"/>
              </p:ext>
            </p:extLst>
          </p:nvPr>
        </p:nvGraphicFramePr>
        <p:xfrm>
          <a:off x="4995494" y="1629555"/>
          <a:ext cx="1752746" cy="2127026"/>
        </p:xfrm>
        <a:graphic>
          <a:graphicData uri="http://schemas.openxmlformats.org/drawingml/2006/table">
            <a:tbl>
              <a:tblPr>
                <a:tableStyleId>{5FD0F851-EC5A-4D38-B0AD-8093EC10F338}</a:tableStyleId>
              </a:tblPr>
              <a:tblGrid>
                <a:gridCol w="1005382">
                  <a:extLst>
                    <a:ext uri="{9D8B030D-6E8A-4147-A177-3AD203B41FA5}">
                      <a16:colId xmlns:a16="http://schemas.microsoft.com/office/drawing/2014/main" val="3524504708"/>
                    </a:ext>
                  </a:extLst>
                </a:gridCol>
                <a:gridCol w="747364">
                  <a:extLst>
                    <a:ext uri="{9D8B030D-6E8A-4147-A177-3AD203B41FA5}">
                      <a16:colId xmlns:a16="http://schemas.microsoft.com/office/drawing/2014/main" val="3101792214"/>
                    </a:ext>
                  </a:extLst>
                </a:gridCol>
              </a:tblGrid>
              <a:tr h="306106">
                <a:tc gridSpan="2">
                  <a:txBody>
                    <a:bodyPr/>
                    <a:lstStyle/>
                    <a:p>
                      <a:pPr algn="ctr" fontAlgn="ctr"/>
                      <a:r>
                        <a:rPr lang="en-US" sz="1000" b="1" u="none" strike="noStrike" dirty="0">
                          <a:solidFill>
                            <a:schemeClr val="tx1"/>
                          </a:solidFill>
                          <a:effectLst/>
                          <a:latin typeface="Century Gothic" panose="020B0502020202020204" pitchFamily="34" charset="0"/>
                        </a:rPr>
                        <a:t>EMS per 10 000 people</a:t>
                      </a:r>
                      <a:endParaRPr lang="en-US" sz="1000" b="1" i="0" u="none" strike="noStrike" dirty="0">
                        <a:solidFill>
                          <a:schemeClr val="tx1"/>
                        </a:solidFill>
                        <a:effectLst/>
                        <a:latin typeface="Century Gothic" panose="020B0502020202020204" pitchFamily="34" charset="0"/>
                      </a:endParaRPr>
                    </a:p>
                  </a:txBody>
                  <a:tcPr marL="6350" marR="6350" marT="6350" marB="0" anchor="ctr">
                    <a:noFill/>
                  </a:tcPr>
                </a:tc>
                <a:tc hMerge="1">
                  <a:txBody>
                    <a:bodyPr/>
                    <a:lstStyle/>
                    <a:p>
                      <a:endParaRPr lang="en-US"/>
                    </a:p>
                  </a:txBody>
                  <a:tcPr/>
                </a:tc>
                <a:extLst>
                  <a:ext uri="{0D108BD9-81ED-4DB2-BD59-A6C34878D82A}">
                    <a16:rowId xmlns:a16="http://schemas.microsoft.com/office/drawing/2014/main" val="1939926235"/>
                  </a:ext>
                </a:extLst>
              </a:tr>
              <a:tr h="227615">
                <a:tc>
                  <a:txBody>
                    <a:bodyPr/>
                    <a:lstStyle/>
                    <a:p>
                      <a:pPr algn="l" fontAlgn="t"/>
                      <a:r>
                        <a:rPr lang="en-US" sz="1000" u="none" strike="noStrike" dirty="0">
                          <a:solidFill>
                            <a:schemeClr val="tx1"/>
                          </a:solidFill>
                          <a:effectLst/>
                          <a:latin typeface="Century Gothic" panose="020B0502020202020204" pitchFamily="34" charset="0"/>
                        </a:rPr>
                        <a:t> GRD</a:t>
                      </a:r>
                      <a:endParaRPr lang="en-US" sz="1000" b="0" i="0" u="none" strike="noStrike" dirty="0">
                        <a:solidFill>
                          <a:schemeClr val="tx1"/>
                        </a:solidFill>
                        <a:effectLst/>
                        <a:latin typeface="Century Gothic" panose="020B0502020202020204" pitchFamily="34" charset="0"/>
                      </a:endParaRPr>
                    </a:p>
                  </a:txBody>
                  <a:tcPr marL="6350" marR="6350" marT="6350" marB="0">
                    <a:noFill/>
                  </a:tcPr>
                </a:tc>
                <a:tc>
                  <a:txBody>
                    <a:bodyPr/>
                    <a:lstStyle/>
                    <a:p>
                      <a:pPr algn="ctr" fontAlgn="t"/>
                      <a:r>
                        <a:rPr lang="en-US" sz="1000" b="0" i="0" u="none" strike="noStrike" dirty="0">
                          <a:solidFill>
                            <a:schemeClr val="tx1"/>
                          </a:solidFill>
                          <a:effectLst/>
                          <a:latin typeface="Century Gothic" panose="020B0502020202020204" pitchFamily="34" charset="0"/>
                        </a:rPr>
                        <a:t>0.4</a:t>
                      </a:r>
                    </a:p>
                  </a:txBody>
                  <a:tcPr marL="6350" marR="6350" marT="6350" marB="0">
                    <a:noFill/>
                  </a:tcPr>
                </a:tc>
                <a:extLst>
                  <a:ext uri="{0D108BD9-81ED-4DB2-BD59-A6C34878D82A}">
                    <a16:rowId xmlns:a16="http://schemas.microsoft.com/office/drawing/2014/main" val="3738405434"/>
                  </a:ext>
                </a:extLst>
              </a:tr>
              <a:tr h="227615">
                <a:tc>
                  <a:txBody>
                    <a:bodyPr/>
                    <a:lstStyle/>
                    <a:p>
                      <a:pPr algn="l" fontAlgn="t"/>
                      <a:r>
                        <a:rPr lang="en-US" sz="1000" u="none" strike="noStrike" dirty="0">
                          <a:solidFill>
                            <a:schemeClr val="tx1"/>
                          </a:solidFill>
                          <a:effectLst/>
                          <a:latin typeface="Century Gothic" panose="020B0502020202020204" pitchFamily="34" charset="0"/>
                        </a:rPr>
                        <a:t> Kannaland</a:t>
                      </a:r>
                      <a:endParaRPr lang="en-US" sz="1000" b="0" i="0" u="none" strike="noStrike" dirty="0">
                        <a:solidFill>
                          <a:schemeClr val="tx1"/>
                        </a:solidFill>
                        <a:effectLst/>
                        <a:latin typeface="Century Gothic" panose="020B0502020202020204" pitchFamily="34" charset="0"/>
                      </a:endParaRPr>
                    </a:p>
                  </a:txBody>
                  <a:tcPr marL="6350" marR="6350" marT="6350" marB="0">
                    <a:noFill/>
                  </a:tcPr>
                </a:tc>
                <a:tc>
                  <a:txBody>
                    <a:bodyPr/>
                    <a:lstStyle/>
                    <a:p>
                      <a:pPr algn="ctr" fontAlgn="t"/>
                      <a:r>
                        <a:rPr lang="en-US" sz="1000" b="0" i="0" u="none" strike="noStrike" dirty="0">
                          <a:solidFill>
                            <a:schemeClr val="tx1"/>
                          </a:solidFill>
                          <a:effectLst/>
                          <a:latin typeface="Century Gothic" panose="020B0502020202020204" pitchFamily="34" charset="0"/>
                        </a:rPr>
                        <a:t>1.8</a:t>
                      </a:r>
                    </a:p>
                  </a:txBody>
                  <a:tcPr marL="6350" marR="6350" marT="6350" marB="0">
                    <a:noFill/>
                  </a:tcPr>
                </a:tc>
                <a:extLst>
                  <a:ext uri="{0D108BD9-81ED-4DB2-BD59-A6C34878D82A}">
                    <a16:rowId xmlns:a16="http://schemas.microsoft.com/office/drawing/2014/main" val="1723903925"/>
                  </a:ext>
                </a:extLst>
              </a:tr>
              <a:tr h="227615">
                <a:tc>
                  <a:txBody>
                    <a:bodyPr/>
                    <a:lstStyle/>
                    <a:p>
                      <a:pPr algn="l" fontAlgn="t"/>
                      <a:r>
                        <a:rPr lang="en-US" sz="1000" b="0" i="0" u="none" strike="noStrike" dirty="0">
                          <a:solidFill>
                            <a:schemeClr val="tx1"/>
                          </a:solidFill>
                          <a:effectLst/>
                          <a:latin typeface="Century Gothic" panose="020B0502020202020204" pitchFamily="34" charset="0"/>
                        </a:rPr>
                        <a:t> Hessequa</a:t>
                      </a:r>
                    </a:p>
                  </a:txBody>
                  <a:tcPr marL="6350" marR="6350" marT="6350" marB="0">
                    <a:noFill/>
                  </a:tcPr>
                </a:tc>
                <a:tc>
                  <a:txBody>
                    <a:bodyPr/>
                    <a:lstStyle/>
                    <a:p>
                      <a:pPr algn="ctr" fontAlgn="t"/>
                      <a:r>
                        <a:rPr lang="en-US" sz="1000" b="0" i="0" u="none" strike="noStrike" dirty="0">
                          <a:solidFill>
                            <a:schemeClr val="tx1"/>
                          </a:solidFill>
                          <a:effectLst/>
                          <a:latin typeface="Century Gothic" panose="020B0502020202020204" pitchFamily="34" charset="0"/>
                        </a:rPr>
                        <a:t>0.7</a:t>
                      </a:r>
                    </a:p>
                  </a:txBody>
                  <a:tcPr marL="6350" marR="6350" marT="6350" marB="0">
                    <a:noFill/>
                  </a:tcPr>
                </a:tc>
                <a:extLst>
                  <a:ext uri="{0D108BD9-81ED-4DB2-BD59-A6C34878D82A}">
                    <a16:rowId xmlns:a16="http://schemas.microsoft.com/office/drawing/2014/main" val="4241464757"/>
                  </a:ext>
                </a:extLst>
              </a:tr>
              <a:tr h="227615">
                <a:tc>
                  <a:txBody>
                    <a:bodyPr/>
                    <a:lstStyle/>
                    <a:p>
                      <a:pPr algn="l" fontAlgn="t"/>
                      <a:r>
                        <a:rPr lang="en-US" sz="1000" b="0" i="0" u="none" strike="noStrike" dirty="0">
                          <a:solidFill>
                            <a:schemeClr val="tx1"/>
                          </a:solidFill>
                          <a:effectLst/>
                          <a:latin typeface="Century Gothic" panose="020B0502020202020204" pitchFamily="34" charset="0"/>
                        </a:rPr>
                        <a:t> Mossel Bay</a:t>
                      </a:r>
                    </a:p>
                  </a:txBody>
                  <a:tcPr marL="6350" marR="6350" marT="6350" marB="0">
                    <a:noFill/>
                  </a:tcPr>
                </a:tc>
                <a:tc>
                  <a:txBody>
                    <a:bodyPr/>
                    <a:lstStyle/>
                    <a:p>
                      <a:pPr algn="ctr" fontAlgn="t"/>
                      <a:r>
                        <a:rPr lang="en-US" sz="1000" b="0" i="0" u="none" strike="noStrike" dirty="0">
                          <a:solidFill>
                            <a:schemeClr val="tx1"/>
                          </a:solidFill>
                          <a:effectLst/>
                          <a:latin typeface="Century Gothic" panose="020B0502020202020204" pitchFamily="34" charset="0"/>
                        </a:rPr>
                        <a:t>0.3</a:t>
                      </a:r>
                    </a:p>
                  </a:txBody>
                  <a:tcPr marL="6350" marR="6350" marT="6350" marB="0">
                    <a:noFill/>
                  </a:tcPr>
                </a:tc>
                <a:extLst>
                  <a:ext uri="{0D108BD9-81ED-4DB2-BD59-A6C34878D82A}">
                    <a16:rowId xmlns:a16="http://schemas.microsoft.com/office/drawing/2014/main" val="3432890298"/>
                  </a:ext>
                </a:extLst>
              </a:tr>
              <a:tr h="227615">
                <a:tc>
                  <a:txBody>
                    <a:bodyPr/>
                    <a:lstStyle/>
                    <a:p>
                      <a:pPr algn="l" fontAlgn="t"/>
                      <a:r>
                        <a:rPr lang="en-US" sz="1000" b="0" i="0" u="none" strike="noStrike" dirty="0">
                          <a:solidFill>
                            <a:schemeClr val="tx1"/>
                          </a:solidFill>
                          <a:effectLst/>
                          <a:latin typeface="Century Gothic" panose="020B0502020202020204" pitchFamily="34" charset="0"/>
                        </a:rPr>
                        <a:t> George</a:t>
                      </a:r>
                    </a:p>
                  </a:txBody>
                  <a:tcPr marL="6350" marR="6350" marT="6350" marB="0">
                    <a:noFill/>
                  </a:tcPr>
                </a:tc>
                <a:tc>
                  <a:txBody>
                    <a:bodyPr/>
                    <a:lstStyle/>
                    <a:p>
                      <a:pPr algn="ctr" fontAlgn="t"/>
                      <a:r>
                        <a:rPr lang="en-US" sz="1000" b="0" i="0" u="none" strike="noStrike" dirty="0">
                          <a:solidFill>
                            <a:schemeClr val="tx1"/>
                          </a:solidFill>
                          <a:effectLst/>
                          <a:latin typeface="Century Gothic" panose="020B0502020202020204" pitchFamily="34" charset="0"/>
                        </a:rPr>
                        <a:t>0.4</a:t>
                      </a:r>
                    </a:p>
                  </a:txBody>
                  <a:tcPr marL="6350" marR="6350" marT="6350" marB="0">
                    <a:noFill/>
                  </a:tcPr>
                </a:tc>
                <a:extLst>
                  <a:ext uri="{0D108BD9-81ED-4DB2-BD59-A6C34878D82A}">
                    <a16:rowId xmlns:a16="http://schemas.microsoft.com/office/drawing/2014/main" val="1142198976"/>
                  </a:ext>
                </a:extLst>
              </a:tr>
              <a:tr h="227615">
                <a:tc>
                  <a:txBody>
                    <a:bodyPr/>
                    <a:lstStyle/>
                    <a:p>
                      <a:pPr algn="l" fontAlgn="t"/>
                      <a:r>
                        <a:rPr lang="en-US" sz="1000" b="1" i="0" u="none" strike="noStrike" dirty="0">
                          <a:solidFill>
                            <a:schemeClr val="accent1">
                              <a:lumMod val="50000"/>
                            </a:schemeClr>
                          </a:solidFill>
                          <a:effectLst/>
                          <a:latin typeface="Century Gothic" panose="020B0502020202020204" pitchFamily="34" charset="0"/>
                        </a:rPr>
                        <a:t> Oudtshoorn</a:t>
                      </a:r>
                    </a:p>
                  </a:txBody>
                  <a:tcPr marL="6350" marR="6350" marT="6350" marB="0">
                    <a:noFill/>
                  </a:tcPr>
                </a:tc>
                <a:tc>
                  <a:txBody>
                    <a:bodyPr/>
                    <a:lstStyle/>
                    <a:p>
                      <a:pPr algn="ctr" fontAlgn="t"/>
                      <a:r>
                        <a:rPr lang="en-US" sz="1000" b="1" i="0" u="none" strike="noStrike" dirty="0">
                          <a:solidFill>
                            <a:schemeClr val="accent1">
                              <a:lumMod val="50000"/>
                            </a:schemeClr>
                          </a:solidFill>
                          <a:effectLst/>
                          <a:latin typeface="Century Gothic" panose="020B0502020202020204" pitchFamily="34" charset="0"/>
                        </a:rPr>
                        <a:t>0.5</a:t>
                      </a:r>
                    </a:p>
                  </a:txBody>
                  <a:tcPr marL="6350" marR="6350" marT="6350" marB="0">
                    <a:noFill/>
                  </a:tcPr>
                </a:tc>
                <a:extLst>
                  <a:ext uri="{0D108BD9-81ED-4DB2-BD59-A6C34878D82A}">
                    <a16:rowId xmlns:a16="http://schemas.microsoft.com/office/drawing/2014/main" val="119654665"/>
                  </a:ext>
                </a:extLst>
              </a:tr>
              <a:tr h="227615">
                <a:tc>
                  <a:txBody>
                    <a:bodyPr/>
                    <a:lstStyle/>
                    <a:p>
                      <a:pPr algn="l" fontAlgn="t"/>
                      <a:r>
                        <a:rPr lang="en-US" sz="1000" u="none" strike="noStrike" dirty="0">
                          <a:solidFill>
                            <a:schemeClr val="tx1"/>
                          </a:solidFill>
                          <a:effectLst/>
                          <a:latin typeface="Century Gothic" panose="020B0502020202020204" pitchFamily="34" charset="0"/>
                        </a:rPr>
                        <a:t> Bitou</a:t>
                      </a:r>
                      <a:endParaRPr lang="en-US" sz="1000" b="1" i="0" u="none" strike="noStrike" dirty="0">
                        <a:solidFill>
                          <a:schemeClr val="tx1"/>
                        </a:solidFill>
                        <a:effectLst/>
                        <a:latin typeface="Century Gothic" panose="020B0502020202020204" pitchFamily="34" charset="0"/>
                      </a:endParaRPr>
                    </a:p>
                  </a:txBody>
                  <a:tcPr marL="6350" marR="6350" marT="6350" marB="0">
                    <a:noFill/>
                  </a:tcPr>
                </a:tc>
                <a:tc>
                  <a:txBody>
                    <a:bodyPr/>
                    <a:lstStyle/>
                    <a:p>
                      <a:pPr algn="ctr" fontAlgn="t"/>
                      <a:r>
                        <a:rPr lang="en-US" sz="1000" b="0" i="0" u="none" strike="noStrike" dirty="0">
                          <a:solidFill>
                            <a:schemeClr val="tx1"/>
                          </a:solidFill>
                          <a:effectLst/>
                          <a:latin typeface="Century Gothic" panose="020B0502020202020204" pitchFamily="34" charset="0"/>
                        </a:rPr>
                        <a:t>0.1</a:t>
                      </a:r>
                    </a:p>
                  </a:txBody>
                  <a:tcPr marL="6350" marR="6350" marT="6350" marB="0">
                    <a:noFill/>
                  </a:tcPr>
                </a:tc>
                <a:extLst>
                  <a:ext uri="{0D108BD9-81ED-4DB2-BD59-A6C34878D82A}">
                    <a16:rowId xmlns:a16="http://schemas.microsoft.com/office/drawing/2014/main" val="263219428"/>
                  </a:ext>
                </a:extLst>
              </a:tr>
              <a:tr h="227615">
                <a:tc>
                  <a:txBody>
                    <a:bodyPr/>
                    <a:lstStyle/>
                    <a:p>
                      <a:pPr algn="l" fontAlgn="t"/>
                      <a:r>
                        <a:rPr lang="en-US" sz="1000" u="none" strike="noStrike" dirty="0">
                          <a:solidFill>
                            <a:schemeClr val="tx1"/>
                          </a:solidFill>
                          <a:effectLst/>
                          <a:latin typeface="Century Gothic" panose="020B0502020202020204" pitchFamily="34" charset="0"/>
                        </a:rPr>
                        <a:t> Knysna</a:t>
                      </a:r>
                      <a:endParaRPr lang="en-US" sz="1000" b="0" i="0" u="none" strike="noStrike" dirty="0">
                        <a:solidFill>
                          <a:schemeClr val="tx1"/>
                        </a:solidFill>
                        <a:effectLst/>
                        <a:latin typeface="Century Gothic" panose="020B0502020202020204" pitchFamily="34" charset="0"/>
                      </a:endParaRPr>
                    </a:p>
                  </a:txBody>
                  <a:tcPr marL="6350" marR="6350" marT="6350" marB="0">
                    <a:noFill/>
                  </a:tcPr>
                </a:tc>
                <a:tc>
                  <a:txBody>
                    <a:bodyPr/>
                    <a:lstStyle/>
                    <a:p>
                      <a:pPr algn="ctr" fontAlgn="t"/>
                      <a:r>
                        <a:rPr lang="en-US" sz="1000" u="none" strike="noStrike" dirty="0">
                          <a:solidFill>
                            <a:schemeClr val="tx1"/>
                          </a:solidFill>
                          <a:effectLst/>
                          <a:latin typeface="Century Gothic" panose="020B0502020202020204" pitchFamily="34" charset="0"/>
                        </a:rPr>
                        <a:t>0.2</a:t>
                      </a:r>
                    </a:p>
                  </a:txBody>
                  <a:tcPr marL="6350" marR="6350" marT="6350" marB="0">
                    <a:noFill/>
                  </a:tcPr>
                </a:tc>
                <a:extLst>
                  <a:ext uri="{0D108BD9-81ED-4DB2-BD59-A6C34878D82A}">
                    <a16:rowId xmlns:a16="http://schemas.microsoft.com/office/drawing/2014/main" val="3607899532"/>
                  </a:ext>
                </a:extLst>
              </a:tr>
            </a:tbl>
          </a:graphicData>
        </a:graphic>
      </p:graphicFrame>
    </p:spTree>
    <p:extLst>
      <p:ext uri="{BB962C8B-B14F-4D97-AF65-F5344CB8AC3E}">
        <p14:creationId xmlns:p14="http://schemas.microsoft.com/office/powerpoint/2010/main" val="2384631923"/>
      </p:ext>
    </p:extLst>
  </p:cSld>
  <p:clrMapOvr>
    <a:masterClrMapping/>
  </p:clrMapOvr>
</p:sld>
</file>

<file path=ppt/theme/theme1.xml><?xml version="1.0" encoding="utf-8"?>
<a:theme xmlns:a="http://schemas.openxmlformats.org/drawingml/2006/main" name="Showeet theme">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s Slide Master">
  <a:themeElements>
    <a:clrScheme name="ALLPPT-COLOR-A16">
      <a:dk1>
        <a:sysClr val="windowText" lastClr="000000"/>
      </a:dk1>
      <a:lt1>
        <a:sysClr val="window" lastClr="FFFFFF"/>
      </a:lt1>
      <a:dk2>
        <a:srgbClr val="1F497D"/>
      </a:dk2>
      <a:lt2>
        <a:srgbClr val="EEECE1"/>
      </a:lt2>
      <a:accent1>
        <a:srgbClr val="4784A1"/>
      </a:accent1>
      <a:accent2>
        <a:srgbClr val="4784A1"/>
      </a:accent2>
      <a:accent3>
        <a:srgbClr val="4784A1"/>
      </a:accent3>
      <a:accent4>
        <a:srgbClr val="4784A1"/>
      </a:accent4>
      <a:accent5>
        <a:srgbClr val="4784A1"/>
      </a:accent5>
      <a:accent6>
        <a:srgbClr val="4784A1"/>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84A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COLOR-A16">
      <a:dk1>
        <a:sysClr val="windowText" lastClr="000000"/>
      </a:dk1>
      <a:lt1>
        <a:sysClr val="window" lastClr="FFFFFF"/>
      </a:lt1>
      <a:dk2>
        <a:srgbClr val="1F497D"/>
      </a:dk2>
      <a:lt2>
        <a:srgbClr val="EEECE1"/>
      </a:lt2>
      <a:accent1>
        <a:srgbClr val="4784A1"/>
      </a:accent1>
      <a:accent2>
        <a:srgbClr val="4784A1"/>
      </a:accent2>
      <a:accent3>
        <a:srgbClr val="4784A1"/>
      </a:accent3>
      <a:accent4>
        <a:srgbClr val="4784A1"/>
      </a:accent4>
      <a:accent5>
        <a:srgbClr val="4784A1"/>
      </a:accent5>
      <a:accent6>
        <a:srgbClr val="4784A1"/>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84A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come and inequality">
    <a:dk1>
      <a:sysClr val="windowText" lastClr="000000"/>
    </a:dk1>
    <a:lt1>
      <a:sysClr val="window" lastClr="FFFFFF"/>
    </a:lt1>
    <a:dk2>
      <a:srgbClr val="44546A"/>
    </a:dk2>
    <a:lt2>
      <a:srgbClr val="E7E6E6"/>
    </a:lt2>
    <a:accent1>
      <a:srgbClr val="92D050"/>
    </a:accent1>
    <a:accent2>
      <a:srgbClr val="538135"/>
    </a:accent2>
    <a:accent3>
      <a:srgbClr val="48A1FA"/>
    </a:accent3>
    <a:accent4>
      <a:srgbClr val="C490AA"/>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ncome and inequality">
    <a:dk1>
      <a:sysClr val="windowText" lastClr="000000"/>
    </a:dk1>
    <a:lt1>
      <a:sysClr val="window" lastClr="FFFFFF"/>
    </a:lt1>
    <a:dk2>
      <a:srgbClr val="44546A"/>
    </a:dk2>
    <a:lt2>
      <a:srgbClr val="E7E6E6"/>
    </a:lt2>
    <a:accent1>
      <a:srgbClr val="92D050"/>
    </a:accent1>
    <a:accent2>
      <a:srgbClr val="538135"/>
    </a:accent2>
    <a:accent3>
      <a:srgbClr val="48A1FA"/>
    </a:accent3>
    <a:accent4>
      <a:srgbClr val="C490AA"/>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70799318BF5744BA94FB220AF711EA" ma:contentTypeVersion="18" ma:contentTypeDescription="Create a new document." ma:contentTypeScope="" ma:versionID="0aa703b642d1eb93c3261331ecdfa28a">
  <xsd:schema xmlns:xsd="http://www.w3.org/2001/XMLSchema" xmlns:xs="http://www.w3.org/2001/XMLSchema" xmlns:p="http://schemas.microsoft.com/office/2006/metadata/properties" xmlns:ns3="50174456-075b-4418-8cd0-2a170162d176" xmlns:ns4="ee6eb3c2-e6b7-49a2-b82a-23a4037f4a45" targetNamespace="http://schemas.microsoft.com/office/2006/metadata/properties" ma:root="true" ma:fieldsID="d1a4e14a6cad924faa55f1fb14b7f9c1" ns3:_="" ns4:_="">
    <xsd:import namespace="50174456-075b-4418-8cd0-2a170162d176"/>
    <xsd:import namespace="ee6eb3c2-e6b7-49a2-b82a-23a4037f4a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174456-075b-4418-8cd0-2a170162d1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6eb3c2-e6b7-49a2-b82a-23a4037f4a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0174456-075b-4418-8cd0-2a170162d176" xsi:nil="true"/>
  </documentManagement>
</p:properties>
</file>

<file path=customXml/itemProps1.xml><?xml version="1.0" encoding="utf-8"?>
<ds:datastoreItem xmlns:ds="http://schemas.openxmlformats.org/officeDocument/2006/customXml" ds:itemID="{E1FA8A7A-7BA9-479C-8DB4-1D547D6381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174456-075b-4418-8cd0-2a170162d176"/>
    <ds:schemaRef ds:uri="ee6eb3c2-e6b7-49a2-b82a-23a4037f4a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B53EDF-C4E2-4F25-8D43-E712361920FF}">
  <ds:schemaRefs>
    <ds:schemaRef ds:uri="http://schemas.microsoft.com/sharepoint/v3/contenttype/forms"/>
  </ds:schemaRefs>
</ds:datastoreItem>
</file>

<file path=customXml/itemProps3.xml><?xml version="1.0" encoding="utf-8"?>
<ds:datastoreItem xmlns:ds="http://schemas.openxmlformats.org/officeDocument/2006/customXml" ds:itemID="{BD0139E5-5CE0-4BD1-A0DD-40406797CAE3}">
  <ds:schemaRefs>
    <ds:schemaRef ds:uri="50174456-075b-4418-8cd0-2a170162d176"/>
    <ds:schemaRef ds:uri="http://schemas.microsoft.com/office/2006/documentManagement/types"/>
    <ds:schemaRef ds:uri="http://purl.org/dc/dcmitype/"/>
    <ds:schemaRef ds:uri="http://schemas.microsoft.com/office/2006/metadata/properties"/>
    <ds:schemaRef ds:uri="http://purl.org/dc/elements/1.1/"/>
    <ds:schemaRef ds:uri="ee6eb3c2-e6b7-49a2-b82a-23a4037f4a45"/>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121385</TotalTime>
  <Words>8333</Words>
  <Application>Microsoft Office PowerPoint</Application>
  <PresentationFormat>A4 Paper (210x297 mm)</PresentationFormat>
  <Paragraphs>677</Paragraphs>
  <Slides>25</Slides>
  <Notes>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25</vt:i4>
      </vt:variant>
    </vt:vector>
  </HeadingPairs>
  <TitlesOfParts>
    <vt:vector size="39" baseType="lpstr">
      <vt:lpstr>Arial</vt:lpstr>
      <vt:lpstr>Arial Black</vt:lpstr>
      <vt:lpstr>Calibri</vt:lpstr>
      <vt:lpstr>Calibri Light</vt:lpstr>
      <vt:lpstr>Century Gothic</vt:lpstr>
      <vt:lpstr>GeosansLight</vt:lpstr>
      <vt:lpstr>Times New Roman</vt:lpstr>
      <vt:lpstr>Showeet theme</vt:lpstr>
      <vt:lpstr>1_Contents Slide Master</vt:lpstr>
      <vt:lpstr>Office Theme</vt:lpstr>
      <vt:lpstr>2_Contents Slide Master</vt:lpstr>
      <vt:lpstr>2_Office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Education Infographic</vt:lpstr>
      <vt:lpstr>PowerPoint Presentation</vt:lpstr>
      <vt:lpstr>Education Infographic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Ean Steenkamp-Cairns</dc:creator>
  <cp:lastModifiedBy>Muniera Salie</cp:lastModifiedBy>
  <cp:revision>704</cp:revision>
  <cp:lastPrinted>2025-02-14T12:46:18Z</cp:lastPrinted>
  <dcterms:created xsi:type="dcterms:W3CDTF">2020-08-05T02:00:32Z</dcterms:created>
  <dcterms:modified xsi:type="dcterms:W3CDTF">2025-02-14T12:47:36Z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0x0101001770799318BF5744BA94FB220AF711EA</vt:lpwstr>
  </property>
</Properties>
</file>